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704" r:id="rId2"/>
  </p:sldMasterIdLst>
  <p:notesMasterIdLst>
    <p:notesMasterId r:id="rId65"/>
  </p:notesMasterIdLst>
  <p:handoutMasterIdLst>
    <p:handoutMasterId r:id="rId66"/>
  </p:handoutMasterIdLst>
  <p:sldIdLst>
    <p:sldId id="295" r:id="rId3"/>
    <p:sldId id="296" r:id="rId4"/>
    <p:sldId id="330" r:id="rId5"/>
    <p:sldId id="312" r:id="rId6"/>
    <p:sldId id="299" r:id="rId7"/>
    <p:sldId id="300" r:id="rId8"/>
    <p:sldId id="313" r:id="rId9"/>
    <p:sldId id="304" r:id="rId10"/>
    <p:sldId id="331" r:id="rId11"/>
    <p:sldId id="306" r:id="rId12"/>
    <p:sldId id="307" r:id="rId13"/>
    <p:sldId id="308" r:id="rId14"/>
    <p:sldId id="309" r:id="rId15"/>
    <p:sldId id="310"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7" r:id="rId29"/>
    <p:sldId id="328" r:id="rId30"/>
    <p:sldId id="326" r:id="rId31"/>
    <p:sldId id="329" r:id="rId32"/>
    <p:sldId id="332" r:id="rId33"/>
    <p:sldId id="389" r:id="rId34"/>
    <p:sldId id="390" r:id="rId35"/>
    <p:sldId id="334" r:id="rId36"/>
    <p:sldId id="364" r:id="rId37"/>
    <p:sldId id="336" r:id="rId38"/>
    <p:sldId id="337" r:id="rId39"/>
    <p:sldId id="381" r:id="rId40"/>
    <p:sldId id="339" r:id="rId41"/>
    <p:sldId id="388" r:id="rId42"/>
    <p:sldId id="386" r:id="rId43"/>
    <p:sldId id="382" r:id="rId44"/>
    <p:sldId id="383" r:id="rId45"/>
    <p:sldId id="384" r:id="rId46"/>
    <p:sldId id="385" r:id="rId47"/>
    <p:sldId id="372" r:id="rId48"/>
    <p:sldId id="374" r:id="rId49"/>
    <p:sldId id="375" r:id="rId50"/>
    <p:sldId id="377" r:id="rId51"/>
    <p:sldId id="378" r:id="rId52"/>
    <p:sldId id="379" r:id="rId53"/>
    <p:sldId id="380" r:id="rId54"/>
    <p:sldId id="370" r:id="rId55"/>
    <p:sldId id="354" r:id="rId56"/>
    <p:sldId id="355" r:id="rId57"/>
    <p:sldId id="356" r:id="rId58"/>
    <p:sldId id="357" r:id="rId59"/>
    <p:sldId id="369" r:id="rId60"/>
    <p:sldId id="367" r:id="rId61"/>
    <p:sldId id="368" r:id="rId62"/>
    <p:sldId id="362" r:id="rId63"/>
    <p:sldId id="387" r:id="rId64"/>
  </p:sldIdLst>
  <p:sldSz cx="10693400" cy="7561263"/>
  <p:notesSz cx="6797675" cy="9928225"/>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82" autoAdjust="0"/>
    <p:restoredTop sz="88330" autoAdjust="0"/>
  </p:normalViewPr>
  <p:slideViewPr>
    <p:cSldViewPr snapToGrid="0">
      <p:cViewPr varScale="1">
        <p:scale>
          <a:sx n="92" d="100"/>
          <a:sy n="92" d="100"/>
        </p:scale>
        <p:origin x="1980" y="96"/>
      </p:cViewPr>
      <p:guideLst>
        <p:guide orient="horz" pos="2382"/>
        <p:guide pos="3368"/>
      </p:guideLst>
    </p:cSldViewPr>
  </p:slideViewPr>
  <p:outlineViewPr>
    <p:cViewPr>
      <p:scale>
        <a:sx n="33" d="100"/>
        <a:sy n="33" d="100"/>
      </p:scale>
      <p:origin x="48" y="5423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97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77F46D8-10FD-4835-B431-D86E6BFC4D30}" type="datetimeFigureOut">
              <a:rPr lang="en-AU" smtClean="0"/>
              <a:t>9/11/2018</a:t>
            </a:fld>
            <a:endParaRPr lang="en-AU"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AC0C365-1DD5-4447-AB63-62DF1D9AD302}" type="slidenum">
              <a:rPr lang="en-AU" smtClean="0"/>
              <a:t>‹#›</a:t>
            </a:fld>
            <a:endParaRPr lang="en-AU" dirty="0"/>
          </a:p>
        </p:txBody>
      </p:sp>
    </p:spTree>
    <p:extLst>
      <p:ext uri="{BB962C8B-B14F-4D97-AF65-F5344CB8AC3E}">
        <p14:creationId xmlns:p14="http://schemas.microsoft.com/office/powerpoint/2010/main" val="790088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4" y="0"/>
            <a:ext cx="2945659" cy="496412"/>
          </a:xfrm>
          <a:prstGeom prst="rect">
            <a:avLst/>
          </a:prstGeom>
        </p:spPr>
        <p:txBody>
          <a:bodyPr vert="horz" lIns="91440" tIns="45720" rIns="91440" bIns="45720" rtlCol="0"/>
          <a:lstStyle>
            <a:lvl1pPr algn="r">
              <a:defRPr sz="1200"/>
            </a:lvl1pPr>
          </a:lstStyle>
          <a:p>
            <a:fld id="{6F2CDD4C-B537-4030-826E-7B4B3CB955A9}" type="datetimeFigureOut">
              <a:rPr lang="en-AU" smtClean="0"/>
              <a:t>9/11/2018</a:t>
            </a:fld>
            <a:endParaRPr lang="en-AU" dirty="0"/>
          </a:p>
        </p:txBody>
      </p:sp>
      <p:sp>
        <p:nvSpPr>
          <p:cNvPr id="4" name="Slide Image Placehold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907"/>
            <a:ext cx="5438140" cy="4467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9430091"/>
            <a:ext cx="2945659" cy="49641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4" y="9430091"/>
            <a:ext cx="2945659" cy="496412"/>
          </a:xfrm>
          <a:prstGeom prst="rect">
            <a:avLst/>
          </a:prstGeom>
        </p:spPr>
        <p:txBody>
          <a:bodyPr vert="horz" lIns="91440" tIns="45720" rIns="91440" bIns="45720" rtlCol="0" anchor="b"/>
          <a:lstStyle>
            <a:lvl1pPr algn="r">
              <a:defRPr sz="1200"/>
            </a:lvl1pPr>
          </a:lstStyle>
          <a:p>
            <a:fld id="{DDC4B061-F97F-4F79-A262-C8A977A04533}" type="slidenum">
              <a:rPr lang="en-AU" smtClean="0"/>
              <a:t>‹#›</a:t>
            </a:fld>
            <a:endParaRPr lang="en-AU" dirty="0"/>
          </a:p>
        </p:txBody>
      </p:sp>
    </p:spTree>
    <p:extLst>
      <p:ext uri="{BB962C8B-B14F-4D97-AF65-F5344CB8AC3E}">
        <p14:creationId xmlns:p14="http://schemas.microsoft.com/office/powerpoint/2010/main" val="4185324805"/>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en.wikipedia.org/wiki/Industrial_organization"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0</a:t>
            </a:fld>
            <a:endParaRPr lang="en-AU" dirty="0"/>
          </a:p>
        </p:txBody>
      </p:sp>
    </p:spTree>
    <p:extLst>
      <p:ext uri="{BB962C8B-B14F-4D97-AF65-F5344CB8AC3E}">
        <p14:creationId xmlns:p14="http://schemas.microsoft.com/office/powerpoint/2010/main" val="2103937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Refer to handouts</a:t>
            </a:r>
          </a:p>
          <a:p>
            <a:r>
              <a:rPr lang="en-US" b="0" i="0" dirty="0" smtClean="0"/>
              <a:t>Source documents related</a:t>
            </a:r>
            <a:r>
              <a:rPr lang="en-US" b="0" i="0" baseline="0" dirty="0" smtClean="0"/>
              <a:t> to this slide is on page 8 of the book.</a:t>
            </a:r>
          </a:p>
          <a:p>
            <a:r>
              <a:rPr lang="en-US" b="0" i="0" baseline="0" dirty="0" smtClean="0"/>
              <a:t>Purpose is to introduce terminology</a:t>
            </a:r>
          </a:p>
          <a:p>
            <a:r>
              <a:rPr lang="en-US" b="0" i="0" baseline="0" dirty="0" smtClean="0"/>
              <a:t>Laminated handout</a:t>
            </a:r>
            <a:r>
              <a:rPr lang="en-US" b="0" i="0" dirty="0" smtClean="0"/>
              <a:t>– sources of corporate info</a:t>
            </a:r>
            <a:r>
              <a:rPr lang="en-US" b="0" i="0" baseline="0" dirty="0" smtClean="0"/>
              <a:t> – provides a summary of various source documents (financial), and the  purposes for which they may be required by in-house counsel.</a:t>
            </a:r>
            <a:endParaRPr lang="en-AU" b="0" i="0" dirty="0" smtClean="0"/>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9</a:t>
            </a:fld>
            <a:endParaRPr lang="en-AU" dirty="0"/>
          </a:p>
        </p:txBody>
      </p:sp>
    </p:spTree>
    <p:extLst>
      <p:ext uri="{BB962C8B-B14F-4D97-AF65-F5344CB8AC3E}">
        <p14:creationId xmlns:p14="http://schemas.microsoft.com/office/powerpoint/2010/main" val="2452288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smtClean="0"/>
              <a:t>Adjustments can be:</a:t>
            </a:r>
          </a:p>
          <a:p>
            <a:pPr>
              <a:buFontTx/>
              <a:buChar char="-"/>
            </a:pPr>
            <a:r>
              <a:rPr lang="en-AU" b="0" dirty="0" smtClean="0"/>
              <a:t> to ensure adherence with accounting standards (e.g. provisions must be specific, not ‘general’)</a:t>
            </a:r>
          </a:p>
          <a:p>
            <a:pPr>
              <a:buFontTx/>
              <a:buChar char="-"/>
            </a:pPr>
            <a:r>
              <a:rPr lang="en-AU" b="0" dirty="0" smtClean="0"/>
              <a:t> to account for items only dealt with once a year at the year end (e.g. deferred tax,</a:t>
            </a:r>
            <a:r>
              <a:rPr lang="en-AU" b="0" baseline="0" dirty="0" smtClean="0"/>
              <a:t> pension scheme valuations)</a:t>
            </a:r>
            <a:endParaRPr lang="en-AU" b="0" dirty="0" smtClean="0"/>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10</a:t>
            </a:fld>
            <a:endParaRPr lang="en-AU" dirty="0"/>
          </a:p>
        </p:txBody>
      </p:sp>
    </p:spTree>
    <p:extLst>
      <p:ext uri="{BB962C8B-B14F-4D97-AF65-F5344CB8AC3E}">
        <p14:creationId xmlns:p14="http://schemas.microsoft.com/office/powerpoint/2010/main" val="889757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AU" dirty="0" smtClean="0"/>
              <a:t>See page 11 of hand outs</a:t>
            </a:r>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11</a:t>
            </a:fld>
            <a:endParaRPr lang="en-AU" dirty="0"/>
          </a:p>
        </p:txBody>
      </p:sp>
    </p:spTree>
    <p:extLst>
      <p:ext uri="{BB962C8B-B14F-4D97-AF65-F5344CB8AC3E}">
        <p14:creationId xmlns:p14="http://schemas.microsoft.com/office/powerpoint/2010/main" val="1961608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your preparation you have sourced the following financial statements for Drilex:</a:t>
            </a:r>
          </a:p>
          <a:p>
            <a:r>
              <a:rPr lang="en-US" dirty="0" smtClean="0"/>
              <a:t>Income/profit and loss</a:t>
            </a:r>
          </a:p>
          <a:p>
            <a:r>
              <a:rPr lang="en-US" dirty="0" smtClean="0"/>
              <a:t>Balance sheet</a:t>
            </a:r>
          </a:p>
          <a:p>
            <a:r>
              <a:rPr lang="en-US" dirty="0" smtClean="0"/>
              <a:t>Cashflow statement</a:t>
            </a:r>
          </a:p>
          <a:p>
            <a:r>
              <a:rPr lang="en-US" dirty="0" smtClean="0"/>
              <a:t>We will now work through these and highlight key information you could gain from them.</a:t>
            </a:r>
          </a:p>
          <a:p>
            <a:r>
              <a:rPr lang="en-US" dirty="0" smtClean="0"/>
              <a:t>This slide relates to P&amp;L – see page 11.</a:t>
            </a:r>
          </a:p>
          <a:p>
            <a:endParaRPr lang="en-US" dirty="0" smtClean="0"/>
          </a:p>
          <a:p>
            <a:endParaRPr lang="en-US" dirty="0" smtClean="0"/>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12</a:t>
            </a:fld>
            <a:endParaRPr lang="en-AU" dirty="0"/>
          </a:p>
        </p:txBody>
      </p:sp>
    </p:spTree>
    <p:extLst>
      <p:ext uri="{BB962C8B-B14F-4D97-AF65-F5344CB8AC3E}">
        <p14:creationId xmlns:p14="http://schemas.microsoft.com/office/powerpoint/2010/main" val="112499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page 11</a:t>
            </a:r>
          </a:p>
          <a:p>
            <a:r>
              <a:rPr lang="en-US" dirty="0" smtClean="0"/>
              <a:t>The income statement summarises the financial performance of a company ‘for the period’ – like a video</a:t>
            </a:r>
          </a:p>
          <a:p>
            <a:r>
              <a:rPr lang="en-US" dirty="0" smtClean="0"/>
              <a:t>Where a company makes a product that has specifically identifiable costs, the income statement will show the gross profit:</a:t>
            </a:r>
          </a:p>
          <a:p>
            <a:r>
              <a:rPr lang="en-US" b="1" dirty="0" smtClean="0"/>
              <a:t>Gross profit/(loss) = sales revenue – cost of goods sold</a:t>
            </a:r>
          </a:p>
          <a:p>
            <a:r>
              <a:rPr lang="en-US" b="1" dirty="0" smtClean="0"/>
              <a:t>Cost of goods sold = opening inventory + purchases – closing inventory, or</a:t>
            </a:r>
          </a:p>
          <a:p>
            <a:r>
              <a:rPr lang="en-US" b="1" dirty="0" smtClean="0"/>
              <a:t>Cost of goods sold = materials + labour + overhead allocated to the product</a:t>
            </a:r>
          </a:p>
          <a:p>
            <a:r>
              <a:rPr lang="en-US" dirty="0" smtClean="0"/>
              <a:t>Other income/revenue is shown separately</a:t>
            </a:r>
          </a:p>
          <a:p>
            <a:r>
              <a:rPr lang="en-US" dirty="0" smtClean="0"/>
              <a:t>Expenses are shown separately</a:t>
            </a:r>
          </a:p>
          <a:p>
            <a:r>
              <a:rPr lang="en-US" b="1" dirty="0" smtClean="0"/>
              <a:t>Profit/(loss) = gross profit/(loss) + other income – expenses</a:t>
            </a:r>
          </a:p>
          <a:p>
            <a:r>
              <a:rPr lang="en-US" dirty="0" smtClean="0"/>
              <a:t>Profit is shown before and after tax</a:t>
            </a:r>
          </a:p>
          <a:p>
            <a:endParaRPr lang="en-US" dirty="0" smtClean="0"/>
          </a:p>
          <a:p>
            <a:r>
              <a:rPr lang="en-US" b="1" dirty="0" smtClean="0"/>
              <a:t>What does the ABC P&amp;L tell us about the company?</a:t>
            </a:r>
          </a:p>
          <a:p>
            <a:r>
              <a:rPr lang="en-US" dirty="0" smtClean="0"/>
              <a:t>Despite significant revenue growth, margins fell</a:t>
            </a:r>
            <a:r>
              <a:rPr lang="en-US" baseline="0" dirty="0" smtClean="0"/>
              <a:t> in FY16</a:t>
            </a:r>
            <a:endParaRPr lang="en-US" dirty="0" smtClean="0"/>
          </a:p>
          <a:p>
            <a:r>
              <a:rPr lang="en-US" dirty="0" smtClean="0"/>
              <a:t>Profitable entity with good gross profit and EBITDA</a:t>
            </a:r>
          </a:p>
          <a:p>
            <a:r>
              <a:rPr lang="en-US" dirty="0" smtClean="0"/>
              <a:t>Reliant on “other income” to make a net profit after tax</a:t>
            </a:r>
          </a:p>
          <a:p>
            <a:r>
              <a:rPr lang="en-US" dirty="0" smtClean="0"/>
              <a:t>Didn’t increase administration or marketing expenses with growth in sales</a:t>
            </a:r>
          </a:p>
          <a:p>
            <a:r>
              <a:rPr lang="en-US" dirty="0" smtClean="0"/>
              <a:t>Sales growth via acquisitions but profit falling</a:t>
            </a:r>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13</a:t>
            </a:fld>
            <a:endParaRPr lang="en-AU" dirty="0"/>
          </a:p>
        </p:txBody>
      </p:sp>
    </p:spTree>
    <p:extLst>
      <p:ext uri="{BB962C8B-B14F-4D97-AF65-F5344CB8AC3E}">
        <p14:creationId xmlns:p14="http://schemas.microsoft.com/office/powerpoint/2010/main" val="1895477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page 11</a:t>
            </a:r>
          </a:p>
          <a:p>
            <a:r>
              <a:rPr lang="en-US" dirty="0" smtClean="0"/>
              <a:t>The income statement summarises the financial performance of a company ‘for the period’ – like a video</a:t>
            </a:r>
          </a:p>
          <a:p>
            <a:r>
              <a:rPr lang="en-US" dirty="0" smtClean="0"/>
              <a:t>Where a company makes a product that has specifically identifiable costs, the income statement will show the gross profit:</a:t>
            </a:r>
          </a:p>
          <a:p>
            <a:r>
              <a:rPr lang="en-US" b="1" dirty="0" smtClean="0"/>
              <a:t>Gross profit/(loss) = sales revenue – cost of goods sold</a:t>
            </a:r>
          </a:p>
          <a:p>
            <a:r>
              <a:rPr lang="en-US" b="1" dirty="0" smtClean="0"/>
              <a:t>Cost of goods sold = opening inventory + purchases – closing inventory, or</a:t>
            </a:r>
          </a:p>
          <a:p>
            <a:r>
              <a:rPr lang="en-US" b="1" dirty="0" smtClean="0"/>
              <a:t>Cost of goods sold = materials + labour + overhead allocated to the product</a:t>
            </a:r>
          </a:p>
          <a:p>
            <a:r>
              <a:rPr lang="en-US" dirty="0" smtClean="0"/>
              <a:t>Other income/revenue is shown separately</a:t>
            </a:r>
          </a:p>
          <a:p>
            <a:r>
              <a:rPr lang="en-US" dirty="0" smtClean="0"/>
              <a:t>Expenses are shown separately</a:t>
            </a:r>
          </a:p>
          <a:p>
            <a:r>
              <a:rPr lang="en-US" b="1" dirty="0" smtClean="0"/>
              <a:t>Profit/(loss) = gross profit/(loss) + other income – expenses</a:t>
            </a:r>
          </a:p>
          <a:p>
            <a:r>
              <a:rPr lang="en-US" dirty="0" smtClean="0"/>
              <a:t>Profit is shown before and after tax</a:t>
            </a:r>
          </a:p>
          <a:p>
            <a:endParaRPr lang="en-US" dirty="0" smtClean="0"/>
          </a:p>
          <a:p>
            <a:r>
              <a:rPr lang="en-US" b="1" dirty="0" smtClean="0"/>
              <a:t>What does the ABC P&amp;L tell us about the company?</a:t>
            </a:r>
          </a:p>
          <a:p>
            <a:r>
              <a:rPr lang="en-US" dirty="0" smtClean="0"/>
              <a:t>Profitable entity historically with good gross profit and EBITDA</a:t>
            </a:r>
          </a:p>
          <a:p>
            <a:r>
              <a:rPr lang="en-US" dirty="0" smtClean="0"/>
              <a:t>Drop in NPAT in FY16 and loss incurred despite significant revenue growth</a:t>
            </a:r>
          </a:p>
          <a:p>
            <a:r>
              <a:rPr lang="en-US" dirty="0" smtClean="0"/>
              <a:t>Reliant on “other income” to make a net profit after tax</a:t>
            </a:r>
          </a:p>
          <a:p>
            <a:r>
              <a:rPr lang="en-US" dirty="0" smtClean="0"/>
              <a:t>Didn’t increase administration or marketing expenses with growth in sales</a:t>
            </a:r>
          </a:p>
          <a:p>
            <a:r>
              <a:rPr lang="en-US" dirty="0" smtClean="0"/>
              <a:t>Sales growth via acquisitions but profit falling</a:t>
            </a:r>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14</a:t>
            </a:fld>
            <a:endParaRPr lang="en-AU" dirty="0"/>
          </a:p>
        </p:txBody>
      </p:sp>
    </p:spTree>
    <p:extLst>
      <p:ext uri="{BB962C8B-B14F-4D97-AF65-F5344CB8AC3E}">
        <p14:creationId xmlns:p14="http://schemas.microsoft.com/office/powerpoint/2010/main" val="385050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page 13 of handouts</a:t>
            </a:r>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15</a:t>
            </a:fld>
            <a:endParaRPr lang="en-AU" dirty="0"/>
          </a:p>
        </p:txBody>
      </p:sp>
    </p:spTree>
    <p:extLst>
      <p:ext uri="{BB962C8B-B14F-4D97-AF65-F5344CB8AC3E}">
        <p14:creationId xmlns:p14="http://schemas.microsoft.com/office/powerpoint/2010/main" val="265407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page 13</a:t>
            </a:r>
          </a:p>
          <a:p>
            <a:endParaRPr lang="en-US" dirty="0" smtClean="0"/>
          </a:p>
          <a:p>
            <a:r>
              <a:rPr lang="en-US" b="1" dirty="0" smtClean="0"/>
              <a:t>What does the XYZ balance sheet tell us about the company?</a:t>
            </a:r>
          </a:p>
          <a:p>
            <a:r>
              <a:rPr lang="en-US" dirty="0" smtClean="0"/>
              <a:t>Strong asset balance even with growth and increasing borrowings</a:t>
            </a:r>
          </a:p>
          <a:p>
            <a:r>
              <a:rPr lang="en-US" dirty="0" smtClean="0"/>
              <a:t>High proportion of tangible assets (receivables, cash, inventory and property, plant and equipment)</a:t>
            </a:r>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16</a:t>
            </a:fld>
            <a:endParaRPr lang="en-AU" dirty="0"/>
          </a:p>
        </p:txBody>
      </p:sp>
    </p:spTree>
    <p:extLst>
      <p:ext uri="{BB962C8B-B14F-4D97-AF65-F5344CB8AC3E}">
        <p14:creationId xmlns:p14="http://schemas.microsoft.com/office/powerpoint/2010/main" val="1739642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page 13</a:t>
            </a:r>
          </a:p>
          <a:p>
            <a:endParaRPr lang="en-US" dirty="0" smtClean="0"/>
          </a:p>
          <a:p>
            <a:r>
              <a:rPr lang="en-US" b="1" dirty="0" smtClean="0"/>
              <a:t>What does the ABC balance sheet tell us about the company?</a:t>
            </a:r>
          </a:p>
          <a:p>
            <a:r>
              <a:rPr lang="en-US" dirty="0" smtClean="0"/>
              <a:t>Strong asset balance even with growth and increasing borrowings</a:t>
            </a:r>
          </a:p>
          <a:p>
            <a:r>
              <a:rPr lang="en-US" dirty="0" smtClean="0"/>
              <a:t>High proportion of tangible assets (receivables, cash, inventory and property, plant and equipment)</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17</a:t>
            </a:fld>
            <a:endParaRPr lang="en-AU" dirty="0"/>
          </a:p>
        </p:txBody>
      </p:sp>
    </p:spTree>
    <p:extLst>
      <p:ext uri="{BB962C8B-B14F-4D97-AF65-F5344CB8AC3E}">
        <p14:creationId xmlns:p14="http://schemas.microsoft.com/office/powerpoint/2010/main" val="1179979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page 13</a:t>
            </a:r>
          </a:p>
          <a:p>
            <a:endParaRPr lang="en-US" dirty="0" smtClean="0"/>
          </a:p>
          <a:p>
            <a:r>
              <a:rPr lang="en-US" b="1" dirty="0" smtClean="0"/>
              <a:t>What does the ABC balance sheet tell us about the company?</a:t>
            </a:r>
          </a:p>
          <a:p>
            <a:r>
              <a:rPr lang="en-US" dirty="0" smtClean="0"/>
              <a:t>Strong asset balance even with growth and increasing borrowings</a:t>
            </a:r>
          </a:p>
          <a:p>
            <a:r>
              <a:rPr lang="en-US" dirty="0" smtClean="0"/>
              <a:t>High proportion of tangible assets (receivables, cash, inventory and property, plant and equipment)</a:t>
            </a:r>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18</a:t>
            </a:fld>
            <a:endParaRPr lang="en-AU" dirty="0"/>
          </a:p>
        </p:txBody>
      </p:sp>
    </p:spTree>
    <p:extLst>
      <p:ext uri="{BB962C8B-B14F-4D97-AF65-F5344CB8AC3E}">
        <p14:creationId xmlns:p14="http://schemas.microsoft.com/office/powerpoint/2010/main" val="80925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1</a:t>
            </a:fld>
            <a:endParaRPr lang="en-AU" dirty="0"/>
          </a:p>
        </p:txBody>
      </p:sp>
    </p:spTree>
    <p:extLst>
      <p:ext uri="{BB962C8B-B14F-4D97-AF65-F5344CB8AC3E}">
        <p14:creationId xmlns:p14="http://schemas.microsoft.com/office/powerpoint/2010/main" val="2720443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US" dirty="0" smtClean="0"/>
              <a:t>See page 15</a:t>
            </a:r>
            <a:endParaRPr lang="en-AU" dirty="0" smtClean="0"/>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19</a:t>
            </a:fld>
            <a:endParaRPr lang="en-AU" dirty="0"/>
          </a:p>
        </p:txBody>
      </p:sp>
    </p:spTree>
    <p:extLst>
      <p:ext uri="{BB962C8B-B14F-4D97-AF65-F5344CB8AC3E}">
        <p14:creationId xmlns:p14="http://schemas.microsoft.com/office/powerpoint/2010/main" val="774610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Cash flow information provides users of financial reports with a basis to assess the ability of the entity to generate cash and cash equivalents (sources) and the needs of the entity to utilise those cash flows (uses)</a:t>
            </a:r>
          </a:p>
          <a:p>
            <a:r>
              <a:rPr lang="en-US" dirty="0" smtClean="0"/>
              <a:t>The cash flow statement is divided into three sections:</a:t>
            </a:r>
          </a:p>
          <a:p>
            <a:r>
              <a:rPr lang="en-US" dirty="0" smtClean="0"/>
              <a:t>Cash flows from operating activities (cash flow from trading)</a:t>
            </a:r>
          </a:p>
          <a:p>
            <a:r>
              <a:rPr lang="en-US" dirty="0" smtClean="0"/>
              <a:t>Cash flows from investing activities (purchase &amp; sale of assets)</a:t>
            </a:r>
          </a:p>
          <a:p>
            <a:r>
              <a:rPr lang="en-US" dirty="0" smtClean="0"/>
              <a:t>Cash flows from financing activities (dividends, borrowings)</a:t>
            </a:r>
          </a:p>
          <a:p>
            <a:r>
              <a:rPr lang="en-US" dirty="0" smtClean="0"/>
              <a:t>Cash flow from operations is important as it shows whether the business is generating cash from its trading activities.</a:t>
            </a:r>
          </a:p>
          <a:p>
            <a:r>
              <a:rPr lang="en-US" dirty="0" smtClean="0"/>
              <a:t>Cash flow from investing and financing shows the use of the cash generated or how the company is being funded</a:t>
            </a:r>
          </a:p>
          <a:p>
            <a:endParaRPr lang="en-US" dirty="0" smtClean="0"/>
          </a:p>
          <a:p>
            <a:r>
              <a:rPr lang="en-US" b="1" dirty="0" smtClean="0"/>
              <a:t>What does the ABC Cash Flow statement tell us about the company?</a:t>
            </a:r>
          </a:p>
          <a:p>
            <a:r>
              <a:rPr lang="en-US" dirty="0" smtClean="0"/>
              <a:t>Cash flow positive in prior years’ but experienced minor cash leakage in FY13</a:t>
            </a:r>
          </a:p>
          <a:p>
            <a:r>
              <a:rPr lang="en-US" dirty="0" smtClean="0"/>
              <a:t>Paid dividends to shareholders the past three years</a:t>
            </a:r>
          </a:p>
          <a:p>
            <a:r>
              <a:rPr lang="en-US" dirty="0" smtClean="0"/>
              <a:t>Borrowed funds in FY12 and FY13 for acquisitions</a:t>
            </a:r>
          </a:p>
          <a:p>
            <a:endParaRPr lang="en-US" dirty="0"/>
          </a:p>
        </p:txBody>
      </p:sp>
      <p:sp>
        <p:nvSpPr>
          <p:cNvPr id="4" name="Slide Number Placeholder 3"/>
          <p:cNvSpPr>
            <a:spLocks noGrp="1"/>
          </p:cNvSpPr>
          <p:nvPr>
            <p:ph type="sldNum" sz="quarter" idx="10"/>
          </p:nvPr>
        </p:nvSpPr>
        <p:spPr/>
        <p:txBody>
          <a:bodyPr/>
          <a:lstStyle/>
          <a:p>
            <a:fld id="{DDC4B061-F97F-4F79-A262-C8A977A04533}" type="slidenum">
              <a:rPr lang="en-AU" smtClean="0"/>
              <a:t>20</a:t>
            </a:fld>
            <a:endParaRPr lang="en-AU" dirty="0"/>
          </a:p>
        </p:txBody>
      </p:sp>
    </p:spTree>
    <p:extLst>
      <p:ext uri="{BB962C8B-B14F-4D97-AF65-F5344CB8AC3E}">
        <p14:creationId xmlns:p14="http://schemas.microsoft.com/office/powerpoint/2010/main" val="809256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21</a:t>
            </a:fld>
            <a:endParaRPr lang="en-AU" dirty="0"/>
          </a:p>
        </p:txBody>
      </p:sp>
    </p:spTree>
    <p:extLst>
      <p:ext uri="{BB962C8B-B14F-4D97-AF65-F5344CB8AC3E}">
        <p14:creationId xmlns:p14="http://schemas.microsoft.com/office/powerpoint/2010/main" val="8588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Example uses:</a:t>
            </a:r>
          </a:p>
          <a:p>
            <a:r>
              <a:rPr lang="en-US" b="0" dirty="0" smtClean="0"/>
              <a:t>Assumptions regarding estimation uncertainty</a:t>
            </a:r>
          </a:p>
          <a:p>
            <a:r>
              <a:rPr lang="en-US" b="0" dirty="0" smtClean="0"/>
              <a:t>Non-financial disclosures</a:t>
            </a:r>
          </a:p>
          <a:p>
            <a:r>
              <a:rPr lang="en-US" b="0" dirty="0" smtClean="0"/>
              <a:t>Analysing movements in specific sub-categories of balance sheet items or income statement expenses</a:t>
            </a:r>
          </a:p>
          <a:p>
            <a:endParaRPr lang="en-AU" b="0" dirty="0" smtClean="0"/>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22</a:t>
            </a:fld>
            <a:endParaRPr lang="en-AU" dirty="0"/>
          </a:p>
        </p:txBody>
      </p:sp>
    </p:spTree>
    <p:extLst>
      <p:ext uri="{BB962C8B-B14F-4D97-AF65-F5344CB8AC3E}">
        <p14:creationId xmlns:p14="http://schemas.microsoft.com/office/powerpoint/2010/main" val="360689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23</a:t>
            </a:fld>
            <a:endParaRPr lang="en-AU" dirty="0"/>
          </a:p>
        </p:txBody>
      </p:sp>
    </p:spTree>
    <p:extLst>
      <p:ext uri="{BB962C8B-B14F-4D97-AF65-F5344CB8AC3E}">
        <p14:creationId xmlns:p14="http://schemas.microsoft.com/office/powerpoint/2010/main" val="2090845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24</a:t>
            </a:fld>
            <a:endParaRPr lang="en-AU" dirty="0"/>
          </a:p>
        </p:txBody>
      </p:sp>
    </p:spTree>
    <p:extLst>
      <p:ext uri="{BB962C8B-B14F-4D97-AF65-F5344CB8AC3E}">
        <p14:creationId xmlns:p14="http://schemas.microsoft.com/office/powerpoint/2010/main" val="2693161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EBITDA does not equal cash</a:t>
            </a:r>
          </a:p>
          <a:p>
            <a:r>
              <a:rPr lang="en-US" dirty="0" smtClean="0"/>
              <a:t>Whilst profits sell businesses, cash pays for them</a:t>
            </a:r>
          </a:p>
          <a:p>
            <a:r>
              <a:rPr lang="en-US" dirty="0" smtClean="0"/>
              <a:t>If profits don’t translate into cash then the business will fail / additional funding will be required</a:t>
            </a:r>
          </a:p>
          <a:p>
            <a:r>
              <a:rPr lang="en-US" dirty="0" smtClean="0"/>
              <a:t>It’s running out of cash that means a business fails not P&amp;L losses</a:t>
            </a:r>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25</a:t>
            </a:fld>
            <a:endParaRPr lang="en-AU" dirty="0"/>
          </a:p>
        </p:txBody>
      </p:sp>
    </p:spTree>
    <p:extLst>
      <p:ext uri="{BB962C8B-B14F-4D97-AF65-F5344CB8AC3E}">
        <p14:creationId xmlns:p14="http://schemas.microsoft.com/office/powerpoint/2010/main" val="600658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EBITDA does not equal cash</a:t>
            </a:r>
          </a:p>
          <a:p>
            <a:r>
              <a:rPr lang="en-US" dirty="0" smtClean="0"/>
              <a:t>Whilst profits sell businesses, cash pays for them</a:t>
            </a:r>
          </a:p>
          <a:p>
            <a:r>
              <a:rPr lang="en-US" dirty="0" smtClean="0"/>
              <a:t>If profits don’t translate into cash then the business will fail / additional funding will be required</a:t>
            </a:r>
          </a:p>
          <a:p>
            <a:r>
              <a:rPr lang="en-US" dirty="0" smtClean="0"/>
              <a:t>It’s running out of cash that means a business fails not P&amp;L losses</a:t>
            </a:r>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26</a:t>
            </a:fld>
            <a:endParaRPr lang="en-AU" dirty="0"/>
          </a:p>
        </p:txBody>
      </p:sp>
    </p:spTree>
    <p:extLst>
      <p:ext uri="{BB962C8B-B14F-4D97-AF65-F5344CB8AC3E}">
        <p14:creationId xmlns:p14="http://schemas.microsoft.com/office/powerpoint/2010/main" val="676063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EBITDA does not equal cash</a:t>
            </a:r>
          </a:p>
          <a:p>
            <a:r>
              <a:rPr lang="en-US" dirty="0" smtClean="0"/>
              <a:t>Whilst profits sell businesses, cash pays for them</a:t>
            </a:r>
          </a:p>
          <a:p>
            <a:r>
              <a:rPr lang="en-US" dirty="0" smtClean="0"/>
              <a:t>If profits don’t translate into cash then the business will fail / additional funding will be required</a:t>
            </a:r>
          </a:p>
          <a:p>
            <a:r>
              <a:rPr lang="en-US" dirty="0" smtClean="0"/>
              <a:t>It’s running out of cash that means a business fails not P&amp;L losses</a:t>
            </a:r>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27</a:t>
            </a:fld>
            <a:endParaRPr lang="en-AU" dirty="0"/>
          </a:p>
        </p:txBody>
      </p:sp>
    </p:spTree>
    <p:extLst>
      <p:ext uri="{BB962C8B-B14F-4D97-AF65-F5344CB8AC3E}">
        <p14:creationId xmlns:p14="http://schemas.microsoft.com/office/powerpoint/2010/main" val="990493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your preparation you have sourced the following financial statements for Drilex:</a:t>
            </a:r>
          </a:p>
          <a:p>
            <a:r>
              <a:rPr lang="en-US" dirty="0" smtClean="0"/>
              <a:t>Income/profit and loss</a:t>
            </a:r>
          </a:p>
          <a:p>
            <a:r>
              <a:rPr lang="en-US" dirty="0" smtClean="0"/>
              <a:t>Balance sheet</a:t>
            </a:r>
          </a:p>
          <a:p>
            <a:r>
              <a:rPr lang="en-US" dirty="0" smtClean="0"/>
              <a:t>Cashflow statement</a:t>
            </a:r>
          </a:p>
          <a:p>
            <a:r>
              <a:rPr lang="en-US" dirty="0" smtClean="0"/>
              <a:t>We will now work through these and highlight key information you could gain from them.</a:t>
            </a:r>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28</a:t>
            </a:fld>
            <a:endParaRPr lang="en-AU" dirty="0"/>
          </a:p>
        </p:txBody>
      </p:sp>
    </p:spTree>
    <p:extLst>
      <p:ext uri="{BB962C8B-B14F-4D97-AF65-F5344CB8AC3E}">
        <p14:creationId xmlns:p14="http://schemas.microsoft.com/office/powerpoint/2010/main" val="1555046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We will finish with a ‘networking lunch’ – please stay</a:t>
            </a:r>
            <a:r>
              <a:rPr lang="en-US" b="0" i="0" baseline="0" dirty="0" smtClean="0"/>
              <a:t> if you can to continue the discussion with your colleagues and with the McGrathNicol team.</a:t>
            </a:r>
          </a:p>
          <a:p>
            <a:endParaRPr lang="en-US" b="0" i="0" baseline="0" dirty="0" smtClean="0"/>
          </a:p>
          <a:p>
            <a:r>
              <a:rPr lang="en-US" b="0" i="0" baseline="0" dirty="0" smtClean="0"/>
              <a:t>Intro questions – who has been in-house less than 5 years, more than 5 years, etc…</a:t>
            </a:r>
          </a:p>
          <a:p>
            <a:endParaRPr lang="en-US" b="0" i="0" baseline="0" dirty="0" smtClean="0"/>
          </a:p>
          <a:p>
            <a:r>
              <a:rPr lang="en-US" b="0" i="0" baseline="0" dirty="0" smtClean="0"/>
              <a:t>Bridge concept – there are two ways of communication in your roles:</a:t>
            </a:r>
          </a:p>
          <a:p>
            <a:r>
              <a:rPr lang="en-US" b="0" i="0" baseline="0" dirty="0" smtClean="0"/>
              <a:t> – one is ‘outbound’ – trying to get other people to do things (such as consulting you on a contract or risk issue) – Financial &amp; commercial acumen will help you understand what motivates the commercial / operational teams, what are their KPI’s (what matters to them), and what is the impact on those KPI’s of what you are asking them to do?  This will help you get your message across, and find ways to get them to do what you need them to do.</a:t>
            </a:r>
          </a:p>
          <a:p>
            <a:r>
              <a:rPr lang="en-US" b="0" i="0" baseline="0" dirty="0" smtClean="0"/>
              <a:t>- The other is ‘inbound’ – making sure you understand the terms and concepts you hear about in your organisation.  What is the ‘common language’ in the organisation?  If you are part of a negotiating or transaction team, what do the various terms mean?  Are they ‘good’ or ‘bad’?  </a:t>
            </a:r>
          </a:p>
          <a:p>
            <a:endParaRPr lang="en-US" b="0" i="0" baseline="0" dirty="0" smtClean="0"/>
          </a:p>
          <a:p>
            <a:r>
              <a:rPr lang="en-US" b="0" i="0" baseline="0" dirty="0" smtClean="0"/>
              <a:t>We are going to discuss a series of tools to add to your toolkit – different ones will be helpful in different situations.</a:t>
            </a:r>
          </a:p>
          <a:p>
            <a:endParaRPr lang="en-US" b="0" i="0" baseline="0" dirty="0" smtClean="0"/>
          </a:p>
          <a:p>
            <a:r>
              <a:rPr lang="en-US" b="0" i="0" baseline="0" dirty="0" smtClean="0"/>
              <a:t>We have built the scenarios around the various roles that in-house counsel have within an organisation where commercial and financial acumen might be relevant:</a:t>
            </a:r>
          </a:p>
          <a:p>
            <a:pPr marL="171450" indent="-171450">
              <a:buFont typeface="Arial" pitchFamily="34" charset="0"/>
              <a:buChar char="•"/>
            </a:pPr>
            <a:r>
              <a:rPr lang="en-US" b="0" i="0" baseline="0" dirty="0" smtClean="0"/>
              <a:t>Reviews of commercial contracts and negotiations with suppliers / customers</a:t>
            </a:r>
          </a:p>
          <a:p>
            <a:pPr marL="171450" indent="-171450">
              <a:buFont typeface="Arial" pitchFamily="34" charset="0"/>
              <a:buChar char="•"/>
            </a:pPr>
            <a:r>
              <a:rPr lang="en-US" b="0" i="0" baseline="0" dirty="0" smtClean="0"/>
              <a:t>Financing agreements</a:t>
            </a:r>
          </a:p>
          <a:p>
            <a:pPr marL="171450" indent="-171450">
              <a:buFont typeface="Arial" pitchFamily="34" charset="0"/>
              <a:buChar char="•"/>
            </a:pPr>
            <a:r>
              <a:rPr lang="en-US" b="0" i="0" baseline="0" dirty="0" smtClean="0"/>
              <a:t>Transactions – sale and purchase agreements</a:t>
            </a:r>
          </a:p>
          <a:p>
            <a:pPr marL="171450" indent="-171450">
              <a:buFont typeface="Arial" pitchFamily="34" charset="0"/>
              <a:buChar char="•"/>
            </a:pPr>
            <a:r>
              <a:rPr lang="en-US" b="0" i="0" baseline="0" dirty="0" smtClean="0"/>
              <a:t>Solvency of a supplier / customer / target / subsidiary</a:t>
            </a:r>
          </a:p>
          <a:p>
            <a:endParaRPr lang="en-US" b="0" i="0" baseline="0" dirty="0" smtClean="0"/>
          </a:p>
          <a:p>
            <a:r>
              <a:rPr lang="en-US" b="0" i="0" baseline="0" dirty="0" smtClean="0"/>
              <a:t>Are there any other roles that you fill that we should be taking into account this morning?</a:t>
            </a:r>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2</a:t>
            </a:fld>
            <a:endParaRPr lang="en-AU" dirty="0"/>
          </a:p>
        </p:txBody>
      </p:sp>
    </p:spTree>
    <p:extLst>
      <p:ext uri="{BB962C8B-B14F-4D97-AF65-F5344CB8AC3E}">
        <p14:creationId xmlns:p14="http://schemas.microsoft.com/office/powerpoint/2010/main" val="2569221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29</a:t>
            </a:fld>
            <a:endParaRPr lang="en-AU" dirty="0"/>
          </a:p>
        </p:txBody>
      </p:sp>
    </p:spTree>
    <p:extLst>
      <p:ext uri="{BB962C8B-B14F-4D97-AF65-F5344CB8AC3E}">
        <p14:creationId xmlns:p14="http://schemas.microsoft.com/office/powerpoint/2010/main" val="1655598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30</a:t>
            </a:fld>
            <a:endParaRPr lang="en-AU" dirty="0"/>
          </a:p>
        </p:txBody>
      </p:sp>
    </p:spTree>
    <p:extLst>
      <p:ext uri="{BB962C8B-B14F-4D97-AF65-F5344CB8AC3E}">
        <p14:creationId xmlns:p14="http://schemas.microsoft.com/office/powerpoint/2010/main" val="4118999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31</a:t>
            </a:fld>
            <a:endParaRPr lang="en-AU" dirty="0"/>
          </a:p>
        </p:txBody>
      </p:sp>
    </p:spTree>
    <p:extLst>
      <p:ext uri="{BB962C8B-B14F-4D97-AF65-F5344CB8AC3E}">
        <p14:creationId xmlns:p14="http://schemas.microsoft.com/office/powerpoint/2010/main" val="4118999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32</a:t>
            </a:fld>
            <a:endParaRPr lang="en-AU" dirty="0"/>
          </a:p>
        </p:txBody>
      </p:sp>
    </p:spTree>
    <p:extLst>
      <p:ext uri="{BB962C8B-B14F-4D97-AF65-F5344CB8AC3E}">
        <p14:creationId xmlns:p14="http://schemas.microsoft.com/office/powerpoint/2010/main" val="4118999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33</a:t>
            </a:fld>
            <a:endParaRPr lang="en-AU" dirty="0"/>
          </a:p>
        </p:txBody>
      </p:sp>
    </p:spTree>
    <p:extLst>
      <p:ext uri="{BB962C8B-B14F-4D97-AF65-F5344CB8AC3E}">
        <p14:creationId xmlns:p14="http://schemas.microsoft.com/office/powerpoint/2010/main" val="4185493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34</a:t>
            </a:fld>
            <a:endParaRPr lang="en-AU" dirty="0"/>
          </a:p>
        </p:txBody>
      </p:sp>
    </p:spTree>
    <p:extLst>
      <p:ext uri="{BB962C8B-B14F-4D97-AF65-F5344CB8AC3E}">
        <p14:creationId xmlns:p14="http://schemas.microsoft.com/office/powerpoint/2010/main" val="5618444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35</a:t>
            </a:fld>
            <a:endParaRPr lang="en-AU" dirty="0"/>
          </a:p>
        </p:txBody>
      </p:sp>
    </p:spTree>
    <p:extLst>
      <p:ext uri="{BB962C8B-B14F-4D97-AF65-F5344CB8AC3E}">
        <p14:creationId xmlns:p14="http://schemas.microsoft.com/office/powerpoint/2010/main" val="1104706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Providing various frameworks to use to evaluate a business scenario –may be useful in different situations.</a:t>
            </a:r>
          </a:p>
          <a:p>
            <a:endParaRPr lang="en-US" dirty="0" smtClean="0"/>
          </a:p>
          <a:p>
            <a:r>
              <a:rPr lang="en-US" dirty="0" smtClean="0"/>
              <a:t>By applying frameworks can help a business decide a next course of action, and how it should (for example):</a:t>
            </a:r>
          </a:p>
          <a:p>
            <a:endParaRPr lang="en-US" dirty="0" smtClean="0"/>
          </a:p>
          <a:p>
            <a:pPr marL="285750" indent="-285750">
              <a:buFont typeface="Arial" panose="020B0604020202020204" pitchFamily="34" charset="0"/>
              <a:buChar char="•"/>
            </a:pPr>
            <a:r>
              <a:rPr lang="en-US" dirty="0" smtClean="0"/>
              <a:t>Take advantage of a new business opportunity</a:t>
            </a:r>
          </a:p>
          <a:p>
            <a:pPr marL="285750" indent="-285750">
              <a:buFont typeface="Arial" panose="020B0604020202020204" pitchFamily="34" charset="0"/>
              <a:buChar char="•"/>
            </a:pPr>
            <a:r>
              <a:rPr lang="en-US" dirty="0" smtClean="0"/>
              <a:t>Respond to trends</a:t>
            </a:r>
          </a:p>
          <a:p>
            <a:pPr marL="285750" indent="-285750">
              <a:buFont typeface="Arial" panose="020B0604020202020204" pitchFamily="34" charset="0"/>
              <a:buChar char="•"/>
            </a:pPr>
            <a:r>
              <a:rPr lang="en-US" dirty="0" smtClean="0"/>
              <a:t>Implement new technology</a:t>
            </a:r>
          </a:p>
          <a:p>
            <a:pPr marL="285750" indent="-285750">
              <a:buFont typeface="Arial" panose="020B0604020202020204" pitchFamily="34" charset="0"/>
              <a:buChar char="•"/>
            </a:pPr>
            <a:r>
              <a:rPr lang="en-US" dirty="0" smtClean="0"/>
              <a:t>Deal with changes to competitor</a:t>
            </a:r>
            <a:r>
              <a:rPr lang="en-US" baseline="0" dirty="0" smtClean="0"/>
              <a:t> operations</a:t>
            </a:r>
            <a:endParaRPr lang="en-US" dirty="0" smtClean="0"/>
          </a:p>
          <a:p>
            <a:endParaRPr lang="en-US" dirty="0" smtClean="0"/>
          </a:p>
          <a:p>
            <a:endParaRPr lang="en-US" dirty="0" smtClean="0"/>
          </a:p>
          <a:p>
            <a:r>
              <a:rPr lang="en-US" dirty="0" smtClean="0"/>
              <a:t>SWOT and Porter’s Five forces– ask  who has heard of / used much before</a:t>
            </a:r>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36</a:t>
            </a:fld>
            <a:endParaRPr lang="en-AU" dirty="0"/>
          </a:p>
        </p:txBody>
      </p:sp>
    </p:spTree>
    <p:extLst>
      <p:ext uri="{BB962C8B-B14F-4D97-AF65-F5344CB8AC3E}">
        <p14:creationId xmlns:p14="http://schemas.microsoft.com/office/powerpoint/2010/main" val="39480535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dirty="0" smtClean="0"/>
              <a:t>SWOT analysis structured planning method used to evaluate, S, W, O, T in a project,</a:t>
            </a:r>
            <a:r>
              <a:rPr lang="en-US" sz="1200" baseline="0" dirty="0" smtClean="0"/>
              <a:t> product or business venture.  Useful for brainstorming and strategic planning.</a:t>
            </a:r>
            <a:endParaRPr lang="en-US" sz="1200" dirty="0" smtClean="0"/>
          </a:p>
          <a:p>
            <a:endParaRPr lang="en-US" sz="1200" dirty="0" smtClean="0"/>
          </a:p>
          <a:p>
            <a:r>
              <a:rPr lang="en-US" sz="1200" dirty="0" smtClean="0"/>
              <a:t>Other model is SWOTE</a:t>
            </a:r>
          </a:p>
          <a:p>
            <a:endParaRPr lang="en-US" sz="1200" dirty="0" smtClean="0"/>
          </a:p>
          <a:p>
            <a:r>
              <a:rPr lang="en-US" sz="1200" b="1" dirty="0" smtClean="0"/>
              <a:t>E  is for Elephant</a:t>
            </a:r>
            <a:r>
              <a:rPr lang="en-US" sz="1200" dirty="0" smtClean="0"/>
              <a:t>:  Following the SWOT analysis – identify the key largest issues identified – the “elephants”.</a:t>
            </a:r>
          </a:p>
          <a:p>
            <a:endParaRPr lang="en-US" sz="1200" dirty="0" smtClean="0"/>
          </a:p>
          <a:p>
            <a:r>
              <a:rPr lang="en-US" sz="1200" dirty="0" smtClean="0"/>
              <a:t>Useful for purposes</a:t>
            </a:r>
            <a:r>
              <a:rPr lang="en-US" sz="1200" baseline="0" dirty="0" smtClean="0"/>
              <a:t> of:</a:t>
            </a:r>
          </a:p>
          <a:p>
            <a:endParaRPr lang="en-US" sz="1200" baseline="0" dirty="0" smtClean="0"/>
          </a:p>
          <a:p>
            <a:r>
              <a:rPr lang="en-US" sz="1200" b="1" baseline="0" dirty="0" smtClean="0"/>
              <a:t>Strengths</a:t>
            </a:r>
            <a:r>
              <a:rPr lang="en-US" sz="1200" baseline="0" dirty="0" smtClean="0"/>
              <a:t> – so can help maintain and to not lose competitive advantage (Internal)</a:t>
            </a:r>
          </a:p>
          <a:p>
            <a:endParaRPr lang="en-US" sz="1200" baseline="0" dirty="0" smtClean="0"/>
          </a:p>
          <a:p>
            <a:r>
              <a:rPr lang="en-US" sz="1200" b="1" baseline="0" dirty="0" smtClean="0"/>
              <a:t>Weaknesses</a:t>
            </a:r>
            <a:r>
              <a:rPr lang="en-US" sz="1200" baseline="0" dirty="0" smtClean="0"/>
              <a:t> – to assist in minimizing or improving the issue before they become a problem (Internal)</a:t>
            </a:r>
          </a:p>
          <a:p>
            <a:endParaRPr lang="en-US" sz="1200" baseline="0" dirty="0" smtClean="0"/>
          </a:p>
          <a:p>
            <a:r>
              <a:rPr lang="en-US" sz="1200" b="1" baseline="0" dirty="0" smtClean="0"/>
              <a:t>Threats</a:t>
            </a:r>
            <a:r>
              <a:rPr lang="en-US" sz="1200" baseline="0" dirty="0" smtClean="0"/>
              <a:t> – (external) – consider how to counteract</a:t>
            </a:r>
          </a:p>
          <a:p>
            <a:endParaRPr lang="en-US" sz="1200" baseline="0" dirty="0" smtClean="0"/>
          </a:p>
          <a:p>
            <a:r>
              <a:rPr lang="en-US" sz="1200" b="1" baseline="0" dirty="0" smtClean="0"/>
              <a:t>Opportunities</a:t>
            </a:r>
            <a:r>
              <a:rPr lang="en-US" sz="1200" baseline="0" dirty="0" smtClean="0"/>
              <a:t> (external) – how can we seize these?  Internal analysis helps to identify if should be pursued (e.g. if the business doesn’t have capability but goes ahead anyway, could be damaging)</a:t>
            </a:r>
          </a:p>
          <a:p>
            <a:endParaRPr lang="en-US" sz="1200" baseline="0" dirty="0" smtClean="0"/>
          </a:p>
          <a:p>
            <a:endParaRPr lang="en-US" sz="1200" baseline="0" dirty="0" smtClean="0"/>
          </a:p>
          <a:p>
            <a:endParaRPr lang="en-US" baseline="0" dirty="0" smtClean="0"/>
          </a:p>
          <a:p>
            <a:endParaRPr lang="en-US" dirty="0" smtClean="0"/>
          </a:p>
          <a:p>
            <a:endParaRPr lang="en-US" dirty="0" smtClean="0"/>
          </a:p>
          <a:p>
            <a:endParaRPr lang="en-US" dirty="0" smtClean="0"/>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37</a:t>
            </a:fld>
            <a:endParaRPr lang="en-AU" dirty="0"/>
          </a:p>
        </p:txBody>
      </p:sp>
    </p:spTree>
    <p:extLst>
      <p:ext uri="{BB962C8B-B14F-4D97-AF65-F5344CB8AC3E}">
        <p14:creationId xmlns:p14="http://schemas.microsoft.com/office/powerpoint/2010/main" val="37005118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Consider</a:t>
            </a:r>
            <a:r>
              <a:rPr lang="en-AU" baseline="0" dirty="0" smtClean="0"/>
              <a:t> a company that currently supplies car parts to automotive companies as well as after market parts</a:t>
            </a:r>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38</a:t>
            </a:fld>
            <a:endParaRPr lang="en-AU" dirty="0"/>
          </a:p>
        </p:txBody>
      </p:sp>
    </p:spTree>
    <p:extLst>
      <p:ext uri="{BB962C8B-B14F-4D97-AF65-F5344CB8AC3E}">
        <p14:creationId xmlns:p14="http://schemas.microsoft.com/office/powerpoint/2010/main" val="235415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introduce</a:t>
            </a:r>
            <a:r>
              <a:rPr lang="en-US" baseline="0" dirty="0" smtClean="0"/>
              <a:t> themselves to their table group and discuss the question – can write in the blank space in your book.</a:t>
            </a:r>
          </a:p>
          <a:p>
            <a:r>
              <a:rPr lang="en-US" baseline="0" dirty="0" smtClean="0"/>
              <a:t>They list of their top 3 questions on post-it notes.</a:t>
            </a:r>
          </a:p>
          <a:p>
            <a:r>
              <a:rPr lang="en-US" baseline="0" dirty="0" smtClean="0"/>
              <a:t>Each table shares their questions with the group and stick the questions on the wall for reference during the session.</a:t>
            </a:r>
          </a:p>
          <a:p>
            <a:r>
              <a:rPr lang="en-US" i="0" baseline="0" dirty="0" smtClean="0">
                <a:solidFill>
                  <a:schemeClr val="bg2"/>
                </a:solidFill>
              </a:rPr>
              <a:t>Facilitator indicates that we will try to cover them in the workshop, and will otherwise follow-up at the end of, or after the session.</a:t>
            </a:r>
          </a:p>
          <a:p>
            <a:r>
              <a:rPr lang="en-US" i="0" baseline="0" dirty="0" smtClean="0">
                <a:solidFill>
                  <a:schemeClr val="bg2"/>
                </a:solidFill>
              </a:rPr>
              <a:t>Facilitator indicates that participants should feel free to add other questions to the wall throughout the morning.</a:t>
            </a:r>
            <a:endParaRPr lang="en-AU" i="0" dirty="0" smtClean="0">
              <a:solidFill>
                <a:schemeClr val="bg2"/>
              </a:solidFill>
            </a:endParaRPr>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3</a:t>
            </a:fld>
            <a:endParaRPr lang="en-AU" dirty="0"/>
          </a:p>
        </p:txBody>
      </p:sp>
    </p:spTree>
    <p:extLst>
      <p:ext uri="{BB962C8B-B14F-4D97-AF65-F5344CB8AC3E}">
        <p14:creationId xmlns:p14="http://schemas.microsoft.com/office/powerpoint/2010/main" val="4275099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dirty="0" smtClean="0"/>
              <a:t>Model identifies and analyses 5 competitive forces that shape every industry (external factors)</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r>
              <a:rPr lang="en-AU" dirty="0" smtClean="0"/>
              <a:t>is a </a:t>
            </a:r>
            <a:r>
              <a:rPr lang="en-AU" b="0" u="none" dirty="0" smtClean="0"/>
              <a:t>framework to analyze level of competition within </a:t>
            </a:r>
            <a:r>
              <a:rPr lang="en-AU" b="0" u="none" dirty="0" smtClean="0">
                <a:solidFill>
                  <a:schemeClr val="tx1"/>
                </a:solidFill>
              </a:rPr>
              <a:t>an industry and business strategy development</a:t>
            </a:r>
            <a:r>
              <a:rPr lang="en-AU" b="0" u="none" dirty="0" smtClean="0"/>
              <a:t>. It draws upon </a:t>
            </a:r>
            <a:r>
              <a:rPr lang="en-AU" b="0" u="none" dirty="0" smtClean="0">
                <a:hlinkClick r:id="rId3" tooltip="Industrial organization"/>
              </a:rPr>
              <a:t>industrial organization economics</a:t>
            </a:r>
            <a:r>
              <a:rPr lang="en-AU" b="0" u="none" dirty="0" smtClean="0"/>
              <a:t> to derive five forces that determine the competitive intensity and therefore </a:t>
            </a:r>
            <a:r>
              <a:rPr lang="en-AU" b="0" u="sng" dirty="0" smtClean="0"/>
              <a:t>attractiveness</a:t>
            </a:r>
            <a:r>
              <a:rPr lang="en-AU" b="0" u="none" dirty="0" smtClean="0"/>
              <a:t> of an Industry.</a:t>
            </a:r>
          </a:p>
          <a:p>
            <a:pPr marL="285750" indent="-285750">
              <a:buFont typeface="Arial" panose="020B0604020202020204" pitchFamily="34" charset="0"/>
              <a:buChar char="•"/>
            </a:pPr>
            <a:endParaRPr lang="en-AU" dirty="0" smtClean="0"/>
          </a:p>
          <a:p>
            <a:pPr marL="285750" indent="-285750">
              <a:spcBef>
                <a:spcPts val="600"/>
              </a:spcBef>
              <a:buFont typeface="Arial" panose="020B0604020202020204" pitchFamily="34" charset="0"/>
              <a:buChar char="•"/>
            </a:pPr>
            <a:r>
              <a:rPr lang="en-US" sz="1200" dirty="0" smtClean="0"/>
              <a:t>1. Competition in the industry – firm concentration ratio, sustainable comp advantage</a:t>
            </a:r>
            <a:r>
              <a:rPr lang="en-US" sz="1200" baseline="0" dirty="0" smtClean="0"/>
              <a:t> thru innovation</a:t>
            </a:r>
            <a:br>
              <a:rPr lang="en-US" sz="1200" baseline="0" dirty="0" smtClean="0"/>
            </a:br>
            <a:r>
              <a:rPr lang="en-US" sz="1200" dirty="0" smtClean="0"/>
              <a:t/>
            </a:r>
            <a:br>
              <a:rPr lang="en-US" sz="1200" dirty="0" smtClean="0"/>
            </a:br>
            <a:r>
              <a:rPr lang="en-US" sz="1200" dirty="0" smtClean="0"/>
              <a:t>2. Potential of new entrants into industry (Barriers) – capital requirements, economies of scale, access to distribution</a:t>
            </a:r>
            <a:br>
              <a:rPr lang="en-US" sz="1200" dirty="0" smtClean="0"/>
            </a:br>
            <a:r>
              <a:rPr lang="en-US" sz="1200" dirty="0" smtClean="0"/>
              <a:t/>
            </a:r>
            <a:br>
              <a:rPr lang="en-US" sz="1200" dirty="0" smtClean="0"/>
            </a:br>
            <a:r>
              <a:rPr lang="en-US" sz="1200" dirty="0" smtClean="0"/>
              <a:t>3. Power of suppliers – switching costs, degree of differentiation of products, </a:t>
            </a:r>
            <a:br>
              <a:rPr lang="en-US" sz="1200" dirty="0" smtClean="0"/>
            </a:br>
            <a:r>
              <a:rPr lang="en-US" sz="1200" dirty="0" smtClean="0"/>
              <a:t/>
            </a:r>
            <a:br>
              <a:rPr lang="en-US" sz="1200" dirty="0" smtClean="0"/>
            </a:br>
            <a:r>
              <a:rPr lang="en-US" sz="1200" dirty="0" smtClean="0"/>
              <a:t>4. Power of customers – bargaining leverage, buyer switching costs, </a:t>
            </a:r>
            <a:br>
              <a:rPr lang="en-US" sz="1200" dirty="0" smtClean="0"/>
            </a:br>
            <a:r>
              <a:rPr lang="en-US" sz="1200" dirty="0" smtClean="0"/>
              <a:t/>
            </a:r>
            <a:br>
              <a:rPr lang="en-US" sz="1200" dirty="0" smtClean="0"/>
            </a:br>
            <a:r>
              <a:rPr lang="en-US" sz="1200" dirty="0" smtClean="0"/>
              <a:t>5. Threat of substitute products – ease of subsitution, buyer propensity to sub, buyer switching costs</a:t>
            </a:r>
            <a:endParaRPr lang="en-AU" sz="1200" dirty="0"/>
          </a:p>
        </p:txBody>
      </p:sp>
      <p:sp>
        <p:nvSpPr>
          <p:cNvPr id="4" name="Slide Number Placeholder 3"/>
          <p:cNvSpPr>
            <a:spLocks noGrp="1"/>
          </p:cNvSpPr>
          <p:nvPr>
            <p:ph type="sldNum" sz="quarter" idx="10"/>
          </p:nvPr>
        </p:nvSpPr>
        <p:spPr/>
        <p:txBody>
          <a:bodyPr/>
          <a:lstStyle/>
          <a:p>
            <a:fld id="{DDC4B061-F97F-4F79-A262-C8A977A04533}" type="slidenum">
              <a:rPr lang="en-AU" smtClean="0"/>
              <a:t>39</a:t>
            </a:fld>
            <a:endParaRPr lang="en-AU" dirty="0"/>
          </a:p>
        </p:txBody>
      </p:sp>
    </p:spTree>
    <p:extLst>
      <p:ext uri="{BB962C8B-B14F-4D97-AF65-F5344CB8AC3E}">
        <p14:creationId xmlns:p14="http://schemas.microsoft.com/office/powerpoint/2010/main" val="5576136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40</a:t>
            </a:fld>
            <a:endParaRPr lang="en-AU" dirty="0"/>
          </a:p>
        </p:txBody>
      </p:sp>
    </p:spTree>
    <p:extLst>
      <p:ext uri="{BB962C8B-B14F-4D97-AF65-F5344CB8AC3E}">
        <p14:creationId xmlns:p14="http://schemas.microsoft.com/office/powerpoint/2010/main" val="2895385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41</a:t>
            </a:fld>
            <a:endParaRPr lang="en-AU" dirty="0"/>
          </a:p>
        </p:txBody>
      </p:sp>
    </p:spTree>
    <p:extLst>
      <p:ext uri="{BB962C8B-B14F-4D97-AF65-F5344CB8AC3E}">
        <p14:creationId xmlns:p14="http://schemas.microsoft.com/office/powerpoint/2010/main" val="1678611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42</a:t>
            </a:fld>
            <a:endParaRPr lang="en-AU" dirty="0"/>
          </a:p>
        </p:txBody>
      </p:sp>
    </p:spTree>
    <p:extLst>
      <p:ext uri="{BB962C8B-B14F-4D97-AF65-F5344CB8AC3E}">
        <p14:creationId xmlns:p14="http://schemas.microsoft.com/office/powerpoint/2010/main" val="37335797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early warning signs – commercial red flags.</a:t>
            </a:r>
          </a:p>
          <a:p>
            <a:endParaRPr lang="en-US" dirty="0" smtClean="0"/>
          </a:p>
          <a:p>
            <a:r>
              <a:rPr lang="en-US" dirty="0" smtClean="0"/>
              <a:t>The</a:t>
            </a:r>
            <a:r>
              <a:rPr lang="en-US" baseline="0" dirty="0" smtClean="0"/>
              <a:t> earlier you identify and manage risks, the more prepared you will be when issues and/or exposures arise</a:t>
            </a:r>
            <a:endParaRPr lang="en-AU" dirty="0" smtClean="0"/>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43</a:t>
            </a:fld>
            <a:endParaRPr lang="en-AU" dirty="0"/>
          </a:p>
        </p:txBody>
      </p:sp>
    </p:spTree>
    <p:extLst>
      <p:ext uri="{BB962C8B-B14F-4D97-AF65-F5344CB8AC3E}">
        <p14:creationId xmlns:p14="http://schemas.microsoft.com/office/powerpoint/2010/main" val="2902640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Market information</a:t>
            </a:r>
          </a:p>
          <a:p>
            <a:r>
              <a:rPr lang="en-US" dirty="0" smtClean="0"/>
              <a:t>IBIS, Google, company website, press articles.</a:t>
            </a:r>
          </a:p>
          <a:p>
            <a:endParaRPr lang="en-US" dirty="0" smtClean="0"/>
          </a:p>
          <a:p>
            <a:r>
              <a:rPr lang="en-US" dirty="0" smtClean="0"/>
              <a:t>Don’t forget ASIC – how promptly have returns been lodged, details on management changes and shareholdings (what has driven these?)</a:t>
            </a:r>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44</a:t>
            </a:fld>
            <a:endParaRPr lang="en-AU" dirty="0"/>
          </a:p>
        </p:txBody>
      </p:sp>
    </p:spTree>
    <p:extLst>
      <p:ext uri="{BB962C8B-B14F-4D97-AF65-F5344CB8AC3E}">
        <p14:creationId xmlns:p14="http://schemas.microsoft.com/office/powerpoint/2010/main" val="6240342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DETAILS ARE IN HANDOUTS SO PARTICIPANTS CAN READ MOST OF IT FOR THEMSELVES</a:t>
            </a:r>
          </a:p>
          <a:p>
            <a:r>
              <a:rPr lang="en-US" sz="1200" dirty="0" smtClean="0"/>
              <a:t>Introductory comments on each area:</a:t>
            </a:r>
          </a:p>
          <a:p>
            <a:endParaRPr lang="en-US" sz="1200" dirty="0" smtClean="0"/>
          </a:p>
          <a:p>
            <a:r>
              <a:rPr lang="en-US" sz="1100" dirty="0" smtClean="0"/>
              <a:t>1. </a:t>
            </a:r>
            <a:r>
              <a:rPr lang="en-US" sz="1100" b="1" dirty="0" smtClean="0"/>
              <a:t>Macro factors </a:t>
            </a:r>
            <a:r>
              <a:rPr lang="en-US" sz="1100" dirty="0" smtClean="0"/>
              <a:t>- Understanding the environment in which the business operates uncovers the drivers to the business’s future performance against which management’s strategies can be assessed (e.g. Changes in tastes, new competitors)</a:t>
            </a:r>
          </a:p>
          <a:p>
            <a:endParaRPr lang="en-US" sz="1100" dirty="0" smtClean="0"/>
          </a:p>
          <a:p>
            <a:pPr marL="0" marR="0" indent="0" algn="l" defTabSz="1043056" rtl="0" eaLnBrk="1" fontAlgn="auto" latinLnBrk="0" hangingPunct="1">
              <a:lnSpc>
                <a:spcPct val="100000"/>
              </a:lnSpc>
              <a:spcBef>
                <a:spcPts val="0"/>
              </a:spcBef>
              <a:spcAft>
                <a:spcPts val="0"/>
              </a:spcAft>
              <a:buClrTx/>
              <a:buSzTx/>
              <a:buFontTx/>
              <a:buNone/>
              <a:tabLst/>
              <a:defRPr/>
            </a:pPr>
            <a:r>
              <a:rPr lang="en-US" sz="1100" dirty="0" smtClean="0"/>
              <a:t>2. </a:t>
            </a:r>
            <a:r>
              <a:rPr lang="en-US" sz="1100" b="1" dirty="0" smtClean="0"/>
              <a:t>Life Cycle / signs of distress </a:t>
            </a:r>
            <a:r>
              <a:rPr lang="en-US" sz="1100" dirty="0" smtClean="0"/>
              <a:t>- The position in the organisation’s life cycle can highlight symptoms of distress (Consider age of core products). - BUT Crisis or financial stress can be expected in every company’s life cycle (e.g. rapid growth)</a:t>
            </a:r>
          </a:p>
          <a:p>
            <a:r>
              <a:rPr lang="en-US" sz="1100" dirty="0" smtClean="0"/>
              <a:t>3. </a:t>
            </a:r>
            <a:r>
              <a:rPr lang="en-US" sz="1100" b="1" dirty="0" smtClean="0"/>
              <a:t>Management, culture &amp; control </a:t>
            </a:r>
            <a:r>
              <a:rPr lang="en-US" sz="1100" dirty="0" smtClean="0"/>
              <a:t>- Poor management is a key cause for failure, therefore a good understanding of the quality of management is essential (e.g. experience of the Board, family run businesses can have associated risks, recent changes).</a:t>
            </a:r>
          </a:p>
          <a:p>
            <a:endParaRPr lang="en-US" sz="1100" dirty="0" smtClean="0"/>
          </a:p>
          <a:p>
            <a:r>
              <a:rPr lang="en-US" sz="1100" dirty="0" smtClean="0"/>
              <a:t>4. </a:t>
            </a:r>
            <a:r>
              <a:rPr lang="en-US" sz="1100" b="1" dirty="0" smtClean="0"/>
              <a:t>Management Information </a:t>
            </a:r>
            <a:r>
              <a:rPr lang="en-US" sz="1100" dirty="0" smtClean="0"/>
              <a:t>- The quality and timeliness of management information will determine how equipped management is to identify and address issues as or before they arise (presenting the right info?) .  This includes forecast information (underlying assumptions sound?).  Is there a Business plan?</a:t>
            </a:r>
          </a:p>
          <a:p>
            <a:endParaRPr lang="en-US" sz="1100" dirty="0" smtClean="0"/>
          </a:p>
          <a:p>
            <a:r>
              <a:rPr lang="en-US" sz="1100" dirty="0" smtClean="0"/>
              <a:t>5. </a:t>
            </a:r>
            <a:r>
              <a:rPr lang="en-US" sz="1100" b="1" dirty="0" smtClean="0"/>
              <a:t>Financial performance / structure </a:t>
            </a:r>
            <a:r>
              <a:rPr lang="en-US" sz="1100" dirty="0" smtClean="0"/>
              <a:t>- How the company has performed historically and the appropriateness of its capital structure are key issues for prospective lenders. Comparisons to budget.  Cash vs profit focus.  Consider ‘creative accounting’ e.g. capitalised costs</a:t>
            </a:r>
          </a:p>
          <a:p>
            <a:endParaRPr lang="en-US" sz="1100" dirty="0" smtClean="0"/>
          </a:p>
          <a:p>
            <a:r>
              <a:rPr lang="en-US" sz="1100" dirty="0" smtClean="0"/>
              <a:t>6. </a:t>
            </a:r>
            <a:r>
              <a:rPr lang="en-US" sz="1100" b="1" dirty="0" smtClean="0"/>
              <a:t>Key stakeholders- </a:t>
            </a:r>
            <a:r>
              <a:rPr lang="en-US" sz="1100" dirty="0" smtClean="0"/>
              <a:t>Understanding the relationships with customers and suppliers will clarify dependency risks as well as the quality of cash flow and working capital management.  Dependency on small # of customers.  Reliance on certain suppliers? – what about licensors?  </a:t>
            </a:r>
          </a:p>
          <a:p>
            <a:endParaRPr lang="en-US" sz="1100" dirty="0" smtClean="0"/>
          </a:p>
          <a:p>
            <a:r>
              <a:rPr lang="en-US" sz="1100" dirty="0" smtClean="0"/>
              <a:t>Factors</a:t>
            </a:r>
            <a:r>
              <a:rPr lang="en-US" sz="1100" baseline="0" dirty="0" smtClean="0"/>
              <a:t> to consider in every day business to keep a look out for EWS or simply areas for improvement.</a:t>
            </a:r>
            <a:endParaRPr lang="en-AU" sz="1100" dirty="0"/>
          </a:p>
        </p:txBody>
      </p:sp>
      <p:sp>
        <p:nvSpPr>
          <p:cNvPr id="4" name="Slide Number Placeholder 3"/>
          <p:cNvSpPr>
            <a:spLocks noGrp="1"/>
          </p:cNvSpPr>
          <p:nvPr>
            <p:ph type="sldNum" sz="quarter" idx="10"/>
          </p:nvPr>
        </p:nvSpPr>
        <p:spPr/>
        <p:txBody>
          <a:bodyPr/>
          <a:lstStyle/>
          <a:p>
            <a:fld id="{DDC4B061-F97F-4F79-A262-C8A977A04533}" type="slidenum">
              <a:rPr lang="en-AU" smtClean="0"/>
              <a:t>45</a:t>
            </a:fld>
            <a:endParaRPr lang="en-AU" dirty="0"/>
          </a:p>
        </p:txBody>
      </p:sp>
    </p:spTree>
    <p:extLst>
      <p:ext uri="{BB962C8B-B14F-4D97-AF65-F5344CB8AC3E}">
        <p14:creationId xmlns:p14="http://schemas.microsoft.com/office/powerpoint/2010/main" val="19391256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 ‘war story’ seemed to work well so if there is a basic CR example that could be talked through, instead of reading the slide, that may be considered</a:t>
            </a:r>
          </a:p>
          <a:p>
            <a:endParaRPr lang="en-US" dirty="0" smtClean="0"/>
          </a:p>
          <a:p>
            <a:r>
              <a:rPr lang="en-US" dirty="0" smtClean="0"/>
              <a:t>CR war story (if non-CR presenting)</a:t>
            </a:r>
          </a:p>
          <a:p>
            <a:r>
              <a:rPr lang="en-US" dirty="0" smtClean="0"/>
              <a:t>(Leading Solutions) IT distributor, growing, SME, developing national presence</a:t>
            </a:r>
          </a:p>
          <a:p>
            <a:r>
              <a:rPr lang="en-US" dirty="0" smtClean="0"/>
              <a:t>We first reviewed in July 2004, ended up in Administration in late 2009</a:t>
            </a:r>
          </a:p>
          <a:p>
            <a:endParaRPr lang="en-US" dirty="0" smtClean="0"/>
          </a:p>
          <a:p>
            <a:r>
              <a:rPr lang="en-US" dirty="0" smtClean="0"/>
              <a:t>Initial EWS: </a:t>
            </a:r>
          </a:p>
          <a:p>
            <a:r>
              <a:rPr lang="en-US" dirty="0" smtClean="0"/>
              <a:t>IT industry experiences high change in tech</a:t>
            </a:r>
          </a:p>
          <a:p>
            <a:r>
              <a:rPr lang="en-US" dirty="0" smtClean="0"/>
              <a:t>Highly competitive industry, domestic and international</a:t>
            </a:r>
          </a:p>
          <a:p>
            <a:r>
              <a:rPr lang="en-US" dirty="0" smtClean="0"/>
              <a:t>Changes in fashion/taste: The business had grown via links to schools/universities increasing IT usage </a:t>
            </a:r>
          </a:p>
          <a:p>
            <a:endParaRPr lang="en-US" dirty="0" smtClean="0"/>
          </a:p>
          <a:p>
            <a:endParaRPr lang="en-US" dirty="0" smtClean="0"/>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46</a:t>
            </a:fld>
            <a:endParaRPr lang="en-AU" dirty="0"/>
          </a:p>
        </p:txBody>
      </p:sp>
    </p:spTree>
    <p:extLst>
      <p:ext uri="{BB962C8B-B14F-4D97-AF65-F5344CB8AC3E}">
        <p14:creationId xmlns:p14="http://schemas.microsoft.com/office/powerpoint/2010/main" val="9124078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 war story (if non CR presenting)</a:t>
            </a:r>
          </a:p>
          <a:p>
            <a:r>
              <a:rPr lang="en-US" dirty="0" smtClean="0"/>
              <a:t>Fast forward to 2007, the company was booming – in a growth phase</a:t>
            </a:r>
          </a:p>
          <a:p>
            <a:r>
              <a:rPr lang="en-US" dirty="0" smtClean="0"/>
              <a:t>Acquired a competitor</a:t>
            </a:r>
          </a:p>
          <a:p>
            <a:r>
              <a:rPr lang="en-US" dirty="0" smtClean="0"/>
              <a:t>The question would be how they could (if they could) sustain the growth and manage the integration</a:t>
            </a:r>
          </a:p>
          <a:p>
            <a:endParaRPr lang="en-US" dirty="0" smtClean="0"/>
          </a:p>
          <a:p>
            <a:r>
              <a:rPr lang="en-US" dirty="0" smtClean="0"/>
              <a:t>General McN notes:</a:t>
            </a:r>
          </a:p>
          <a:p>
            <a:endParaRPr lang="en-US" b="1" dirty="0" smtClean="0"/>
          </a:p>
          <a:p>
            <a:r>
              <a:rPr lang="en-US" b="1" dirty="0" smtClean="0"/>
              <a:t>Rapid growth</a:t>
            </a:r>
          </a:p>
          <a:p>
            <a:r>
              <a:rPr lang="en-US" dirty="0" smtClean="0"/>
              <a:t>Drivers for growth – are they sustainable?</a:t>
            </a:r>
          </a:p>
          <a:p>
            <a:r>
              <a:rPr lang="en-US" dirty="0" smtClean="0"/>
              <a:t>Can resources and systems cope and operate effectively</a:t>
            </a:r>
          </a:p>
          <a:p>
            <a:r>
              <a:rPr lang="en-US" dirty="0" smtClean="0"/>
              <a:t>How have/will customer relationships been affected?</a:t>
            </a:r>
          </a:p>
          <a:p>
            <a:r>
              <a:rPr lang="en-US" dirty="0" smtClean="0"/>
              <a:t>How are they managing/monitoring cash flow during the growth phase.</a:t>
            </a:r>
          </a:p>
          <a:p>
            <a:r>
              <a:rPr lang="en-US" dirty="0" smtClean="0"/>
              <a:t>If further growth is planned through acquisition are appropriate due-diligence procedures in place?</a:t>
            </a:r>
          </a:p>
          <a:p>
            <a:endParaRPr lang="en-US" b="1" dirty="0" smtClean="0"/>
          </a:p>
          <a:p>
            <a:r>
              <a:rPr lang="en-US" b="1" dirty="0" smtClean="0"/>
              <a:t>Recent acquisitions</a:t>
            </a:r>
          </a:p>
          <a:p>
            <a:r>
              <a:rPr lang="en-US" dirty="0" smtClean="0"/>
              <a:t>Rationale behind the acquisitions and subsequent performance.  Can be a good indication of management style / capabilities.</a:t>
            </a:r>
          </a:p>
          <a:p>
            <a:r>
              <a:rPr lang="en-US" dirty="0" smtClean="0"/>
              <a:t>Problems with (and costs of) integration and realisation of synergies are often underestimated.  How much margin for error has been factored in to debt serviceability?</a:t>
            </a:r>
          </a:p>
          <a:p>
            <a:r>
              <a:rPr lang="en-US" dirty="0" smtClean="0"/>
              <a:t>How dependent is the overall business on the success of the acquisition(s)?</a:t>
            </a:r>
          </a:p>
          <a:p>
            <a:endParaRPr lang="en-US" b="1" dirty="0" smtClean="0"/>
          </a:p>
          <a:p>
            <a:r>
              <a:rPr lang="en-US" b="1" dirty="0" smtClean="0"/>
              <a:t>Deteriorating relationship with existing lenders</a:t>
            </a:r>
          </a:p>
          <a:p>
            <a:r>
              <a:rPr lang="en-US" dirty="0" smtClean="0"/>
              <a:t>What has driven the problems?  What does the existing lender know that you don’t?</a:t>
            </a:r>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47</a:t>
            </a:fld>
            <a:endParaRPr lang="en-AU" dirty="0"/>
          </a:p>
        </p:txBody>
      </p:sp>
    </p:spTree>
    <p:extLst>
      <p:ext uri="{BB962C8B-B14F-4D97-AF65-F5344CB8AC3E}">
        <p14:creationId xmlns:p14="http://schemas.microsoft.com/office/powerpoint/2010/main" val="86479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 war story (if non CR presenting)</a:t>
            </a:r>
          </a:p>
          <a:p>
            <a:r>
              <a:rPr lang="en-US" dirty="0" smtClean="0"/>
              <a:t>Our July 2004 review noted highly influential managing director</a:t>
            </a:r>
          </a:p>
          <a:p>
            <a:r>
              <a:rPr lang="en-US" dirty="0" smtClean="0"/>
              <a:t>Exercised power to override any other management decisions</a:t>
            </a:r>
          </a:p>
          <a:p>
            <a:r>
              <a:rPr lang="en-US" dirty="0" smtClean="0"/>
              <a:t>No clear incentive structure</a:t>
            </a:r>
          </a:p>
          <a:p>
            <a:r>
              <a:rPr lang="en-US" dirty="0" smtClean="0"/>
              <a:t>Related parties</a:t>
            </a:r>
          </a:p>
          <a:p>
            <a:r>
              <a:rPr lang="en-US" dirty="0" smtClean="0"/>
              <a:t>In 2007, this hadn’t changed</a:t>
            </a:r>
          </a:p>
          <a:p>
            <a:endParaRPr lang="en-US" dirty="0" smtClean="0"/>
          </a:p>
          <a:p>
            <a:r>
              <a:rPr lang="en-US" dirty="0" smtClean="0"/>
              <a:t>General McN notes:</a:t>
            </a:r>
          </a:p>
          <a:p>
            <a:endParaRPr lang="en-US" b="1" dirty="0" smtClean="0"/>
          </a:p>
          <a:p>
            <a:r>
              <a:rPr lang="en-US" b="1" dirty="0" smtClean="0"/>
              <a:t>Management style and structure</a:t>
            </a:r>
          </a:p>
          <a:p>
            <a:r>
              <a:rPr lang="en-US" dirty="0" smtClean="0"/>
              <a:t>Autocratic or egocentric CEOs / CFOs / sales managers can be danger signs.</a:t>
            </a:r>
          </a:p>
          <a:p>
            <a:r>
              <a:rPr lang="en-US" dirty="0" smtClean="0"/>
              <a:t>Is there a culture of accountability? </a:t>
            </a:r>
          </a:p>
          <a:p>
            <a:r>
              <a:rPr lang="en-US" dirty="0" smtClean="0"/>
              <a:t>How are management incentivised?</a:t>
            </a:r>
          </a:p>
          <a:p>
            <a:r>
              <a:rPr lang="en-US" dirty="0" smtClean="0"/>
              <a:t>Key persons to success identified and measurers in place to retain?</a:t>
            </a:r>
          </a:p>
          <a:p>
            <a:endParaRPr lang="en-US" dirty="0" smtClean="0"/>
          </a:p>
          <a:p>
            <a:r>
              <a:rPr lang="en-US" b="1" dirty="0" smtClean="0"/>
              <a:t>Management’s strategic focus </a:t>
            </a:r>
          </a:p>
          <a:p>
            <a:r>
              <a:rPr lang="en-US" dirty="0" smtClean="0"/>
              <a:t>Proactive or reactive?</a:t>
            </a:r>
          </a:p>
          <a:p>
            <a:r>
              <a:rPr lang="en-US" dirty="0" smtClean="0"/>
              <a:t>Management focus on KPIs provides good indications of the past, but do not identify potential problems in the future.</a:t>
            </a:r>
          </a:p>
          <a:p>
            <a:r>
              <a:rPr lang="en-US" dirty="0" smtClean="0"/>
              <a:t>Does the business monitor and adapt to market forces?</a:t>
            </a:r>
          </a:p>
          <a:p>
            <a:endParaRPr lang="en-US" b="1" dirty="0" smtClean="0"/>
          </a:p>
          <a:p>
            <a:r>
              <a:rPr lang="en-US" b="1" dirty="0" smtClean="0"/>
              <a:t>Family-run businesses can have associated risks</a:t>
            </a:r>
          </a:p>
          <a:p>
            <a:r>
              <a:rPr lang="en-US" dirty="0" smtClean="0"/>
              <a:t>Issues such as emotive decision making, sibling rivalry and appropriate succession planning should be considered.</a:t>
            </a:r>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48</a:t>
            </a:fld>
            <a:endParaRPr lang="en-AU" dirty="0"/>
          </a:p>
        </p:txBody>
      </p:sp>
    </p:spTree>
    <p:extLst>
      <p:ext uri="{BB962C8B-B14F-4D97-AF65-F5344CB8AC3E}">
        <p14:creationId xmlns:p14="http://schemas.microsoft.com/office/powerpoint/2010/main" val="873958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4</a:t>
            </a:fld>
            <a:endParaRPr lang="en-AU" dirty="0"/>
          </a:p>
        </p:txBody>
      </p:sp>
    </p:spTree>
    <p:extLst>
      <p:ext uri="{BB962C8B-B14F-4D97-AF65-F5344CB8AC3E}">
        <p14:creationId xmlns:p14="http://schemas.microsoft.com/office/powerpoint/2010/main" val="20650267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 war story (if non CR presenting)</a:t>
            </a:r>
          </a:p>
          <a:p>
            <a:r>
              <a:rPr lang="en-US" dirty="0" smtClean="0"/>
              <a:t>Fast forward to 2009. We were asked to do another business review</a:t>
            </a:r>
          </a:p>
          <a:p>
            <a:r>
              <a:rPr lang="en-US" dirty="0" smtClean="0"/>
              <a:t>Management had not integrated two business’ software after the integration</a:t>
            </a:r>
          </a:p>
          <a:p>
            <a:r>
              <a:rPr lang="en-US" dirty="0" smtClean="0"/>
              <a:t>Reporting was slow and of poor quality</a:t>
            </a:r>
          </a:p>
          <a:p>
            <a:r>
              <a:rPr lang="en-US" dirty="0" smtClean="0"/>
              <a:t>Business plan was an Excel file with assumptions supporting a forecast profit and loss</a:t>
            </a:r>
          </a:p>
          <a:p>
            <a:r>
              <a:rPr lang="en-US" dirty="0" smtClean="0"/>
              <a:t>Did not address HR, the market, OH&amp;S, products, etc.</a:t>
            </a:r>
          </a:p>
          <a:p>
            <a:endParaRPr lang="en-US" dirty="0" smtClean="0"/>
          </a:p>
          <a:p>
            <a:r>
              <a:rPr lang="en-US" dirty="0" smtClean="0"/>
              <a:t>General McN notes:</a:t>
            </a:r>
          </a:p>
          <a:p>
            <a:endParaRPr lang="en-US" dirty="0" smtClean="0"/>
          </a:p>
          <a:p>
            <a:r>
              <a:rPr lang="en-US" b="1" dirty="0" smtClean="0"/>
              <a:t>Is there a business plan?</a:t>
            </a:r>
          </a:p>
          <a:p>
            <a:r>
              <a:rPr lang="en-US" dirty="0" smtClean="0"/>
              <a:t>A business cannot back its performance without a plan </a:t>
            </a:r>
          </a:p>
          <a:p>
            <a:r>
              <a:rPr lang="en-US" dirty="0" smtClean="0"/>
              <a:t>How often are actual results compared to the plan?</a:t>
            </a:r>
          </a:p>
          <a:p>
            <a:endParaRPr lang="en-US" b="1" dirty="0" smtClean="0"/>
          </a:p>
          <a:p>
            <a:r>
              <a:rPr lang="en-US" b="1" dirty="0" smtClean="0"/>
              <a:t>Availability and quality of forecast information</a:t>
            </a:r>
          </a:p>
          <a:p>
            <a:r>
              <a:rPr lang="en-US" dirty="0" smtClean="0"/>
              <a:t>Beware the hockey stick!</a:t>
            </a:r>
          </a:p>
          <a:p>
            <a:r>
              <a:rPr lang="en-US" dirty="0" smtClean="0"/>
              <a:t>Do forecasts identify key drivers, or just make high level adjustments to historic performance?</a:t>
            </a:r>
          </a:p>
          <a:p>
            <a:r>
              <a:rPr lang="en-US" dirty="0" smtClean="0"/>
              <a:t>Do forecasts allow for sensitivity analysis based on changes in key drivers or risk areas?</a:t>
            </a:r>
          </a:p>
          <a:p>
            <a:r>
              <a:rPr lang="en-US" dirty="0" smtClean="0"/>
              <a:t>Basis and reasonableness of assumptions</a:t>
            </a:r>
          </a:p>
          <a:p>
            <a:r>
              <a:rPr lang="en-US" dirty="0" smtClean="0"/>
              <a:t>Bottom-up or top-down process?</a:t>
            </a:r>
          </a:p>
          <a:p>
            <a:r>
              <a:rPr lang="en-US" dirty="0" smtClean="0"/>
              <a:t>Frequency of reporting against forecast, and re-forecasting.</a:t>
            </a:r>
          </a:p>
          <a:p>
            <a:endParaRPr lang="en-US" b="1" dirty="0" smtClean="0"/>
          </a:p>
          <a:p>
            <a:r>
              <a:rPr lang="en-US" b="1" dirty="0" smtClean="0"/>
              <a:t>Quality and availability of other financial information</a:t>
            </a:r>
          </a:p>
          <a:p>
            <a:r>
              <a:rPr lang="en-US" dirty="0" smtClean="0"/>
              <a:t>How up to date are their latest financials?</a:t>
            </a:r>
          </a:p>
          <a:p>
            <a:r>
              <a:rPr lang="en-US" dirty="0" smtClean="0"/>
              <a:t>How quickly have they released results to ASIC / the market in the past?</a:t>
            </a:r>
          </a:p>
          <a:p>
            <a:endParaRPr lang="en-US" b="1" dirty="0" smtClean="0"/>
          </a:p>
          <a:p>
            <a:r>
              <a:rPr lang="en-US" b="1" dirty="0" smtClean="0"/>
              <a:t>Management focus on cash or only profitability?</a:t>
            </a:r>
          </a:p>
          <a:p>
            <a:r>
              <a:rPr lang="en-US" b="0" dirty="0" smtClean="0"/>
              <a:t>Level of reporting and focus on working capital balances.</a:t>
            </a:r>
          </a:p>
          <a:p>
            <a:r>
              <a:rPr lang="en-US" dirty="0" smtClean="0"/>
              <a:t>Where possible review latest aged debtor, creditor and inventory listings</a:t>
            </a:r>
          </a:p>
          <a:p>
            <a:r>
              <a:rPr lang="en-US" dirty="0" smtClean="0"/>
              <a:t>Quality and frequency of management reporting packs </a:t>
            </a:r>
          </a:p>
          <a:p>
            <a:r>
              <a:rPr lang="en-US" dirty="0" smtClean="0"/>
              <a:t>Quality of reporting systems and accounting resources.</a:t>
            </a:r>
          </a:p>
          <a:p>
            <a:r>
              <a:rPr lang="en-US" dirty="0" smtClean="0"/>
              <a:t>Level and quality of external assistance</a:t>
            </a:r>
          </a:p>
          <a:p>
            <a:r>
              <a:rPr lang="en-US" dirty="0" smtClean="0"/>
              <a:t>Level of understanding/reporting of customer and product line profitability.</a:t>
            </a:r>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49</a:t>
            </a:fld>
            <a:endParaRPr lang="en-AU" dirty="0"/>
          </a:p>
        </p:txBody>
      </p:sp>
    </p:spTree>
    <p:extLst>
      <p:ext uri="{BB962C8B-B14F-4D97-AF65-F5344CB8AC3E}">
        <p14:creationId xmlns:p14="http://schemas.microsoft.com/office/powerpoint/2010/main" val="4663276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 war story (non CR)</a:t>
            </a:r>
          </a:p>
          <a:p>
            <a:r>
              <a:rPr lang="en-US" dirty="0" smtClean="0"/>
              <a:t>In 2009, the company was still earning a ‘book’ profit</a:t>
            </a:r>
          </a:p>
          <a:p>
            <a:r>
              <a:rPr lang="en-US" dirty="0" smtClean="0"/>
              <a:t>It had no cash – the company’s bank was reducing its limits because it was deemed a risk</a:t>
            </a:r>
          </a:p>
          <a:p>
            <a:r>
              <a:rPr lang="en-US" dirty="0" smtClean="0"/>
              <a:t>Trouble paying creditors – working capital deteriorating</a:t>
            </a:r>
          </a:p>
          <a:p>
            <a:r>
              <a:rPr lang="en-US" dirty="0" smtClean="0"/>
              <a:t>Managing director used judgement calls to improve subjective balance sheet items via revaluation of stock, intangibles, related party assets, provisions</a:t>
            </a:r>
          </a:p>
          <a:p>
            <a:endParaRPr lang="en-US" dirty="0" smtClean="0"/>
          </a:p>
          <a:p>
            <a:r>
              <a:rPr lang="en-US" dirty="0" smtClean="0"/>
              <a:t>General McN notes:</a:t>
            </a:r>
          </a:p>
          <a:p>
            <a:endParaRPr lang="en-US" dirty="0" smtClean="0"/>
          </a:p>
          <a:p>
            <a:r>
              <a:rPr lang="en-US" b="1" dirty="0" smtClean="0"/>
              <a:t>Appropriate funding structure / excessive gearing</a:t>
            </a:r>
          </a:p>
          <a:p>
            <a:r>
              <a:rPr lang="en-US" dirty="0" smtClean="0"/>
              <a:t>Capital adequacy</a:t>
            </a:r>
          </a:p>
          <a:p>
            <a:r>
              <a:rPr lang="en-US" dirty="0" smtClean="0"/>
              <a:t>Interest cover</a:t>
            </a:r>
          </a:p>
          <a:p>
            <a:r>
              <a:rPr lang="en-US" dirty="0" smtClean="0"/>
              <a:t>Has a healthy level of profits been retained?</a:t>
            </a:r>
          </a:p>
          <a:p>
            <a:endParaRPr lang="en-US" b="1" dirty="0" smtClean="0"/>
          </a:p>
          <a:p>
            <a:r>
              <a:rPr lang="en-US" b="1" dirty="0" smtClean="0"/>
              <a:t>Strength of the balance sheet</a:t>
            </a:r>
          </a:p>
          <a:p>
            <a:r>
              <a:rPr lang="en-US" dirty="0" smtClean="0"/>
              <a:t>Level of intangible assets.</a:t>
            </a:r>
          </a:p>
          <a:p>
            <a:r>
              <a:rPr lang="en-US" dirty="0" smtClean="0"/>
              <a:t>Is this business overly geared and we proposed debt levels really sustainable?</a:t>
            </a:r>
          </a:p>
          <a:p>
            <a:endParaRPr lang="en-US" b="1" dirty="0" smtClean="0"/>
          </a:p>
          <a:p>
            <a:r>
              <a:rPr lang="en-US" b="1" dirty="0" smtClean="0"/>
              <a:t>Financial performance</a:t>
            </a:r>
          </a:p>
          <a:p>
            <a:r>
              <a:rPr lang="en-US" dirty="0" smtClean="0"/>
              <a:t>Any evidence of overtrading</a:t>
            </a:r>
          </a:p>
          <a:p>
            <a:endParaRPr lang="en-US" b="1" dirty="0" smtClean="0"/>
          </a:p>
          <a:p>
            <a:r>
              <a:rPr lang="en-US" b="1" dirty="0" smtClean="0"/>
              <a:t>Profitability vs cash flow trends</a:t>
            </a:r>
          </a:p>
          <a:p>
            <a:r>
              <a:rPr lang="en-US" dirty="0" smtClean="0"/>
              <a:t>margin analysis</a:t>
            </a:r>
          </a:p>
          <a:p>
            <a:r>
              <a:rPr lang="en-US" dirty="0" smtClean="0"/>
              <a:t>sources and application of funds in the cash flow statement and reconciliation to profits.</a:t>
            </a:r>
          </a:p>
          <a:p>
            <a:endParaRPr lang="en-US" b="1" dirty="0" smtClean="0"/>
          </a:p>
          <a:p>
            <a:r>
              <a:rPr lang="en-US" b="1" dirty="0" smtClean="0"/>
              <a:t>Cash / overdraft levels</a:t>
            </a:r>
          </a:p>
          <a:p>
            <a:r>
              <a:rPr lang="en-US" dirty="0" smtClean="0"/>
              <a:t>How desperate are they for financing?</a:t>
            </a:r>
          </a:p>
          <a:p>
            <a:endParaRPr lang="en-US" b="1" dirty="0" smtClean="0"/>
          </a:p>
          <a:p>
            <a:r>
              <a:rPr lang="en-US" b="1" dirty="0" smtClean="0"/>
              <a:t>Working capital ratios</a:t>
            </a:r>
          </a:p>
          <a:p>
            <a:r>
              <a:rPr lang="en-US" dirty="0" smtClean="0"/>
              <a:t>High inventory may indicate sales issues or poor inventory planning.  Are inventory levels appropriate for future sales (particularly in a seasonal business)?</a:t>
            </a:r>
          </a:p>
          <a:p>
            <a:r>
              <a:rPr lang="en-US" dirty="0" smtClean="0"/>
              <a:t>High creditors may be symptomatic of cash shortages.  Low creditors can be illustrative of poor working capital management or onerous creditor terms.</a:t>
            </a:r>
          </a:p>
          <a:p>
            <a:r>
              <a:rPr lang="en-US" dirty="0" smtClean="0"/>
              <a:t>High debtors may indicate poor debtor collection or product quality / dispute issues.</a:t>
            </a:r>
          </a:p>
          <a:p>
            <a:endParaRPr lang="en-US" b="1" dirty="0" smtClean="0"/>
          </a:p>
          <a:p>
            <a:r>
              <a:rPr lang="en-US" b="1" dirty="0" smtClean="0"/>
              <a:t>Look out for creative accounting</a:t>
            </a:r>
          </a:p>
          <a:p>
            <a:r>
              <a:rPr lang="en-US" dirty="0" smtClean="0"/>
              <a:t>Eg. capitalised losses, and off-balance sheet items.</a:t>
            </a:r>
          </a:p>
          <a:p>
            <a:endParaRPr lang="en-US" b="1" dirty="0" smtClean="0"/>
          </a:p>
          <a:p>
            <a:r>
              <a:rPr lang="en-US" b="1" dirty="0" smtClean="0"/>
              <a:t>Identification of problem areas from the directors’ commentary</a:t>
            </a:r>
          </a:p>
          <a:p>
            <a:r>
              <a:rPr lang="en-US" dirty="0" smtClean="0"/>
              <a:t>Were these problems anticipated by management and what measures have they taken to resolve/avoid them in future?</a:t>
            </a:r>
          </a:p>
          <a:p>
            <a:endParaRPr lang="en-US" dirty="0" smtClean="0"/>
          </a:p>
          <a:p>
            <a:r>
              <a:rPr lang="en-US" b="1" dirty="0" smtClean="0"/>
              <a:t>Example: </a:t>
            </a:r>
            <a:r>
              <a:rPr lang="en-US" dirty="0" smtClean="0"/>
              <a:t>IT contractor and consultant.  Mature, business with low profitability.  Very large intangible assets (capitalised software development costs annually).  Facilities hardcore and in excess of limits – increasing year on year.  Facility usage not in line with business cycle.  Debt being used instead of equity for software development.</a:t>
            </a:r>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50</a:t>
            </a:fld>
            <a:endParaRPr lang="en-AU" dirty="0"/>
          </a:p>
        </p:txBody>
      </p:sp>
    </p:spTree>
    <p:extLst>
      <p:ext uri="{BB962C8B-B14F-4D97-AF65-F5344CB8AC3E}">
        <p14:creationId xmlns:p14="http://schemas.microsoft.com/office/powerpoint/2010/main" val="25347533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 war story (non CR presenter)</a:t>
            </a:r>
          </a:p>
          <a:p>
            <a:r>
              <a:rPr lang="en-US" dirty="0" smtClean="0"/>
              <a:t>Key reliance on financier (previous slide) with no luck refinancing</a:t>
            </a:r>
          </a:p>
          <a:p>
            <a:r>
              <a:rPr lang="en-US" dirty="0" smtClean="0"/>
              <a:t>Key reliance on one trade creditor (about 50% of supply)</a:t>
            </a:r>
          </a:p>
          <a:p>
            <a:r>
              <a:rPr lang="en-US" dirty="0" smtClean="0"/>
              <a:t>Key reliance on approximately 15-20 customers</a:t>
            </a:r>
          </a:p>
          <a:p>
            <a:endParaRPr lang="en-US" dirty="0" smtClean="0"/>
          </a:p>
          <a:p>
            <a:r>
              <a:rPr lang="en-US" dirty="0" smtClean="0"/>
              <a:t>One over-arching message – management culture and control is the key for early warning signs. If you feel (or you are getting information that) management of a company may not be up to scratch, this is a key signal</a:t>
            </a:r>
          </a:p>
          <a:p>
            <a:endParaRPr lang="en-US" dirty="0" smtClean="0"/>
          </a:p>
          <a:p>
            <a:r>
              <a:rPr lang="en-US" b="1" dirty="0" smtClean="0"/>
              <a:t>General McN notes:</a:t>
            </a:r>
          </a:p>
          <a:p>
            <a:endParaRPr lang="en-US" dirty="0" smtClean="0"/>
          </a:p>
          <a:p>
            <a:r>
              <a:rPr lang="en-US" dirty="0" smtClean="0"/>
              <a:t>Does the business rely on a small number of major customers for a large proportion of its sales?</a:t>
            </a:r>
          </a:p>
          <a:p>
            <a:r>
              <a:rPr lang="en-US" dirty="0" smtClean="0"/>
              <a:t>Such reliance obviously makes a business particularly venerable.  In such situations you should seek to understand what protection the business has over losing these customers, and what alternative customers might be in the pipeline.</a:t>
            </a:r>
          </a:p>
          <a:p>
            <a:r>
              <a:rPr lang="en-US" dirty="0" smtClean="0"/>
              <a:t>Are there any critical / unique suppliers for any of the business’s products or components?</a:t>
            </a:r>
          </a:p>
          <a:p>
            <a:r>
              <a:rPr lang="en-US" dirty="0" smtClean="0"/>
              <a:t>If so are there any contractual arrangements protecting this supply.  </a:t>
            </a:r>
          </a:p>
          <a:p>
            <a:r>
              <a:rPr lang="en-US" dirty="0" smtClean="0"/>
              <a:t>How are general terms with suppliers?</a:t>
            </a:r>
          </a:p>
          <a:p>
            <a:r>
              <a:rPr lang="en-US" dirty="0" smtClean="0"/>
              <a:t>Are many on stop-credit or cash on delivery terms?</a:t>
            </a:r>
          </a:p>
          <a:p>
            <a:r>
              <a:rPr lang="en-US" dirty="0" smtClean="0"/>
              <a:t>How up to date are group and other and statutory tax payments?</a:t>
            </a:r>
          </a:p>
          <a:p>
            <a:r>
              <a:rPr lang="en-US" dirty="0" smtClean="0"/>
              <a:t>Is insurance cover up to date?</a:t>
            </a:r>
          </a:p>
          <a:p>
            <a:r>
              <a:rPr lang="en-US" dirty="0" smtClean="0"/>
              <a:t>Customer satisfaction</a:t>
            </a:r>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51</a:t>
            </a:fld>
            <a:endParaRPr lang="en-AU" dirty="0"/>
          </a:p>
        </p:txBody>
      </p:sp>
    </p:spTree>
    <p:extLst>
      <p:ext uri="{BB962C8B-B14F-4D97-AF65-F5344CB8AC3E}">
        <p14:creationId xmlns:p14="http://schemas.microsoft.com/office/powerpoint/2010/main" val="7120705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52</a:t>
            </a:fld>
            <a:endParaRPr lang="en-AU" dirty="0"/>
          </a:p>
        </p:txBody>
      </p:sp>
    </p:spTree>
    <p:extLst>
      <p:ext uri="{BB962C8B-B14F-4D97-AF65-F5344CB8AC3E}">
        <p14:creationId xmlns:p14="http://schemas.microsoft.com/office/powerpoint/2010/main" val="37992337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200025"/>
            <a:ext cx="5748338" cy="4065588"/>
          </a:xfrm>
        </p:spPr>
      </p:sp>
      <p:sp>
        <p:nvSpPr>
          <p:cNvPr id="3" name="Notes Placeholder 2"/>
          <p:cNvSpPr>
            <a:spLocks noGrp="1"/>
          </p:cNvSpPr>
          <p:nvPr>
            <p:ph type="body" idx="1"/>
          </p:nvPr>
        </p:nvSpPr>
        <p:spPr/>
        <p:txBody>
          <a:bodyPr>
            <a:normAutofit/>
          </a:bodyPr>
          <a:lstStyle/>
          <a:p>
            <a:r>
              <a:rPr lang="en-US" dirty="0" smtClean="0"/>
              <a:t>Tables have 20 minutes to discuss.  Then 10 minutes to debrief.  </a:t>
            </a:r>
          </a:p>
          <a:p>
            <a:r>
              <a:rPr lang="en-US" dirty="0" smtClean="0"/>
              <a:t>Tip – each table will probably want to split into teams – e.g. financial aspect v. commercial aspect</a:t>
            </a:r>
          </a:p>
          <a:p>
            <a:r>
              <a:rPr lang="en-US" dirty="0" smtClean="0"/>
              <a:t>Prizes?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200025"/>
            <a:ext cx="5748338" cy="4065588"/>
          </a:xfrm>
        </p:spPr>
      </p:sp>
      <p:sp>
        <p:nvSpPr>
          <p:cNvPr id="3" name="Notes Placeholder 2"/>
          <p:cNvSpPr>
            <a:spLocks noGrp="1"/>
          </p:cNvSpPr>
          <p:nvPr>
            <p:ph type="body" idx="1"/>
          </p:nvPr>
        </p:nvSpPr>
        <p:spPr/>
        <p:txBody>
          <a:bodyPr>
            <a:normAutofit/>
          </a:bodyPr>
          <a:lstStyle/>
          <a:p>
            <a:endParaRPr lang="en-AU"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200025"/>
            <a:ext cx="5748338" cy="4065588"/>
          </a:xfrm>
        </p:spPr>
      </p:sp>
      <p:sp>
        <p:nvSpPr>
          <p:cNvPr id="3" name="Notes Placeholder 2"/>
          <p:cNvSpPr>
            <a:spLocks noGrp="1"/>
          </p:cNvSpPr>
          <p:nvPr>
            <p:ph type="body" idx="1"/>
          </p:nvPr>
        </p:nvSpPr>
        <p:spPr/>
        <p:txBody>
          <a:bodyPr>
            <a:normAutofit/>
          </a:bodyPr>
          <a:lstStyle/>
          <a:p>
            <a:endParaRPr lang="en-AU"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200025"/>
            <a:ext cx="5748338" cy="4065588"/>
          </a:xfrm>
        </p:spPr>
      </p:sp>
      <p:sp>
        <p:nvSpPr>
          <p:cNvPr id="3" name="Notes Placeholder 2"/>
          <p:cNvSpPr>
            <a:spLocks noGrp="1"/>
          </p:cNvSpPr>
          <p:nvPr>
            <p:ph type="body" idx="1"/>
          </p:nvPr>
        </p:nvSpPr>
        <p:spPr/>
        <p:txBody>
          <a:bodyPr>
            <a:normAutofit/>
          </a:bodyPr>
          <a:lstStyle/>
          <a:p>
            <a:endParaRPr lang="en-AU"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57</a:t>
            </a:fld>
            <a:endParaRPr lang="en-AU" dirty="0"/>
          </a:p>
        </p:txBody>
      </p:sp>
    </p:spTree>
    <p:extLst>
      <p:ext uri="{BB962C8B-B14F-4D97-AF65-F5344CB8AC3E}">
        <p14:creationId xmlns:p14="http://schemas.microsoft.com/office/powerpoint/2010/main" val="39756440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exercise – write the answer to the question in your book, or in your personal notebook to refer to when you get back to the office.</a:t>
            </a:r>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58</a:t>
            </a:fld>
            <a:endParaRPr lang="en-AU" dirty="0"/>
          </a:p>
        </p:txBody>
      </p:sp>
    </p:spTree>
    <p:extLst>
      <p:ext uri="{BB962C8B-B14F-4D97-AF65-F5344CB8AC3E}">
        <p14:creationId xmlns:p14="http://schemas.microsoft.com/office/powerpoint/2010/main" val="14187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highlights</a:t>
            </a:r>
            <a:r>
              <a:rPr lang="en-US" baseline="0" dirty="0" smtClean="0"/>
              <a:t> of the case study that we will use throughout the morning.  </a:t>
            </a:r>
          </a:p>
          <a:p>
            <a:r>
              <a:rPr lang="en-US" baseline="0" dirty="0" smtClean="0"/>
              <a:t>There is more detail in your book.</a:t>
            </a:r>
          </a:p>
          <a:p>
            <a:r>
              <a:rPr lang="en-US" baseline="0" dirty="0" smtClean="0"/>
              <a:t>We will come back to it later – we will look at a few different scenarios in relation to the case.</a:t>
            </a:r>
          </a:p>
          <a:p>
            <a:r>
              <a:rPr lang="en-US" baseline="0" dirty="0" smtClean="0"/>
              <a:t>We will go through the highlights now so you can have them in the back of your mind as we work through the concepts.</a:t>
            </a:r>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5</a:t>
            </a:fld>
            <a:endParaRPr lang="en-AU" dirty="0"/>
          </a:p>
        </p:txBody>
      </p:sp>
    </p:spTree>
    <p:extLst>
      <p:ext uri="{BB962C8B-B14F-4D97-AF65-F5344CB8AC3E}">
        <p14:creationId xmlns:p14="http://schemas.microsoft.com/office/powerpoint/2010/main" val="13698916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introduce themselves to their table group and discuss the question.</a:t>
            </a:r>
          </a:p>
          <a:p>
            <a:r>
              <a:rPr lang="en-US" dirty="0" smtClean="0"/>
              <a:t>They list of their top 3 questions on post-it notes.</a:t>
            </a:r>
          </a:p>
          <a:p>
            <a:r>
              <a:rPr lang="en-US" dirty="0" smtClean="0"/>
              <a:t>Each table shares their questions with the group and stick the questions on the wall for reference during the session.</a:t>
            </a:r>
          </a:p>
          <a:p>
            <a:r>
              <a:rPr lang="en-US" dirty="0" smtClean="0"/>
              <a:t>Facilitator indicates which one will be covered in the workshop and identifies ones that may need to be followed-up after the session.</a:t>
            </a:r>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59</a:t>
            </a:fld>
            <a:endParaRPr lang="en-AU" dirty="0"/>
          </a:p>
        </p:txBody>
      </p:sp>
    </p:spTree>
    <p:extLst>
      <p:ext uri="{BB962C8B-B14F-4D97-AF65-F5344CB8AC3E}">
        <p14:creationId xmlns:p14="http://schemas.microsoft.com/office/powerpoint/2010/main" val="28983061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Feedback forms – hard copy to hand out.</a:t>
            </a:r>
          </a:p>
          <a:p>
            <a:r>
              <a:rPr lang="en-US" dirty="0" smtClean="0"/>
              <a:t>Will helpful for other sessions around the country (or next year) – please provide your comments and we will take them on board.</a:t>
            </a:r>
          </a:p>
          <a:p>
            <a:endParaRPr lang="en-US" dirty="0" smtClean="0"/>
          </a:p>
          <a:p>
            <a:r>
              <a:rPr lang="en-US" dirty="0" smtClean="0"/>
              <a:t>Other questions – to discuss over lunch – with your colleagues or with McGrathNicol</a:t>
            </a:r>
          </a:p>
          <a:p>
            <a:endParaRPr lang="en-US" dirty="0" smtClean="0"/>
          </a:p>
          <a:p>
            <a:endParaRPr lang="en-AU" dirty="0"/>
          </a:p>
        </p:txBody>
      </p:sp>
    </p:spTree>
    <p:extLst>
      <p:ext uri="{BB962C8B-B14F-4D97-AF65-F5344CB8AC3E}">
        <p14:creationId xmlns:p14="http://schemas.microsoft.com/office/powerpoint/2010/main" val="31986562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61</a:t>
            </a:fld>
            <a:endParaRPr lang="en-AU" dirty="0"/>
          </a:p>
        </p:txBody>
      </p:sp>
    </p:spTree>
    <p:extLst>
      <p:ext uri="{BB962C8B-B14F-4D97-AF65-F5344CB8AC3E}">
        <p14:creationId xmlns:p14="http://schemas.microsoft.com/office/powerpoint/2010/main" val="4158520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Terminology</a:t>
            </a:r>
          </a:p>
          <a:p>
            <a:endParaRPr lang="en-US" dirty="0" smtClean="0"/>
          </a:p>
          <a:p>
            <a:r>
              <a:rPr lang="en-US" dirty="0" smtClean="0"/>
              <a:t>Concepts</a:t>
            </a:r>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6</a:t>
            </a:fld>
            <a:endParaRPr lang="en-AU" dirty="0"/>
          </a:p>
        </p:txBody>
      </p:sp>
    </p:spTree>
    <p:extLst>
      <p:ext uri="{BB962C8B-B14F-4D97-AF65-F5344CB8AC3E}">
        <p14:creationId xmlns:p14="http://schemas.microsoft.com/office/powerpoint/2010/main" val="2639739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7</a:t>
            </a:fld>
            <a:endParaRPr lang="en-AU" dirty="0"/>
          </a:p>
        </p:txBody>
      </p:sp>
    </p:spTree>
    <p:extLst>
      <p:ext uri="{BB962C8B-B14F-4D97-AF65-F5344CB8AC3E}">
        <p14:creationId xmlns:p14="http://schemas.microsoft.com/office/powerpoint/2010/main" val="1842266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Financial statements are typically prepared on an accrual basis of accounting:</a:t>
            </a:r>
          </a:p>
          <a:p>
            <a:r>
              <a:rPr lang="en-US" dirty="0" smtClean="0"/>
              <a:t>Under this basis, the effects of transactions and other events are recognised when they occur and they are recorded in the accounting records and reported in the financial reports in the periods to which they relate – regardless of when the transfer of cash occurs</a:t>
            </a:r>
          </a:p>
          <a:p>
            <a:endParaRPr lang="en-US" dirty="0" smtClean="0"/>
          </a:p>
          <a:p>
            <a:r>
              <a:rPr lang="en-US" dirty="0" smtClean="0"/>
              <a:t>ie accounting profit does not necessarily = cash profit</a:t>
            </a:r>
          </a:p>
          <a:p>
            <a:r>
              <a:rPr lang="en-US" dirty="0" smtClean="0"/>
              <a:t>Results in significant estimates being used – subjectivity</a:t>
            </a:r>
          </a:p>
          <a:p>
            <a:r>
              <a:rPr lang="en-US" dirty="0" smtClean="0"/>
              <a:t>E.g. Provisions and deferrals (such as revenue or tax)</a:t>
            </a:r>
          </a:p>
          <a:p>
            <a:endParaRPr lang="en-US" dirty="0" smtClean="0"/>
          </a:p>
          <a:p>
            <a:endParaRPr lang="en-US" dirty="0" smtClean="0"/>
          </a:p>
          <a:p>
            <a:r>
              <a:rPr lang="en-US" dirty="0" smtClean="0"/>
              <a:t>Financial statements are also typically prepared on a going concern basis:</a:t>
            </a:r>
          </a:p>
          <a:p>
            <a:r>
              <a:rPr lang="en-US" dirty="0" smtClean="0"/>
              <a:t>Financial reports shall be prepared on a going concern basis unless management either intends to liquidate the entity or to cease trading, or has no realistic alternative but to do so. (i.e., assuming that the company will continue to be able to pay their debts as and when they fall due, for at least the next 12 months)</a:t>
            </a:r>
          </a:p>
          <a:p>
            <a:endParaRPr lang="en-US" dirty="0" smtClean="0"/>
          </a:p>
          <a:p>
            <a:endParaRPr lang="en-AU" dirty="0"/>
          </a:p>
        </p:txBody>
      </p:sp>
      <p:sp>
        <p:nvSpPr>
          <p:cNvPr id="4" name="Slide Number Placeholder 3"/>
          <p:cNvSpPr>
            <a:spLocks noGrp="1"/>
          </p:cNvSpPr>
          <p:nvPr>
            <p:ph type="sldNum" sz="quarter" idx="10"/>
          </p:nvPr>
        </p:nvSpPr>
        <p:spPr/>
        <p:txBody>
          <a:bodyPr/>
          <a:lstStyle/>
          <a:p>
            <a:fld id="{DDC4B061-F97F-4F79-A262-C8A977A04533}" type="slidenum">
              <a:rPr lang="en-AU" smtClean="0"/>
              <a:t>8</a:t>
            </a:fld>
            <a:endParaRPr lang="en-AU" dirty="0"/>
          </a:p>
        </p:txBody>
      </p:sp>
    </p:spTree>
    <p:extLst>
      <p:ext uri="{BB962C8B-B14F-4D97-AF65-F5344CB8AC3E}">
        <p14:creationId xmlns:p14="http://schemas.microsoft.com/office/powerpoint/2010/main" val="2376925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Subtitle 2"/>
          <p:cNvSpPr txBox="1">
            <a:spLocks/>
          </p:cNvSpPr>
          <p:nvPr userDrawn="1"/>
        </p:nvSpPr>
        <p:spPr>
          <a:xfrm>
            <a:off x="7452774" y="269230"/>
            <a:ext cx="2640605" cy="307586"/>
          </a:xfrm>
          <a:prstGeom prst="rect">
            <a:avLst/>
          </a:prstGeom>
        </p:spPr>
        <p:txBody>
          <a:bodyPr lIns="0" tIns="0" rIns="0" bIns="0">
            <a:normAutofit/>
          </a:bodyPr>
          <a:lstStyle>
            <a:lvl1pPr marL="0" indent="0" algn="l" defTabSz="457200" rtl="0" eaLnBrk="1" latinLnBrk="0" hangingPunct="1">
              <a:spcBef>
                <a:spcPts val="0"/>
              </a:spcBef>
              <a:buFont typeface="Arial"/>
              <a:buNone/>
              <a:defRPr sz="1200" kern="1200" baseline="0">
                <a:solidFill>
                  <a:srgbClr val="00A7F2"/>
                </a:solidFill>
                <a:latin typeface="Arial"/>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AU" b="1" i="0" dirty="0" smtClean="0">
                <a:solidFill>
                  <a:srgbClr val="000000"/>
                </a:solidFill>
                <a:latin typeface="Malgun Gothic"/>
                <a:cs typeface="Malgun Gothic"/>
              </a:rPr>
              <a:t>DRAFT</a:t>
            </a:r>
            <a:endParaRPr lang="en-US" b="1" i="0" dirty="0">
              <a:solidFill>
                <a:srgbClr val="000000"/>
              </a:solidFill>
              <a:latin typeface="Malgun Gothic"/>
              <a:cs typeface="Malgun Gothic"/>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908" y="-107801"/>
            <a:ext cx="10869620" cy="7669064"/>
          </a:xfrm>
          <a:prstGeom prst="rect">
            <a:avLst/>
          </a:prstGeom>
        </p:spPr>
      </p:pic>
      <p:sp>
        <p:nvSpPr>
          <p:cNvPr id="9" name="Rectangle 8"/>
          <p:cNvSpPr/>
          <p:nvPr userDrawn="1"/>
        </p:nvSpPr>
        <p:spPr>
          <a:xfrm>
            <a:off x="620878" y="492272"/>
            <a:ext cx="9472500" cy="2639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000" y="6048000"/>
            <a:ext cx="1747068" cy="1160116"/>
          </a:xfrm>
          <a:prstGeom prst="rect">
            <a:avLst/>
          </a:prstGeom>
        </p:spPr>
      </p:pic>
      <p:sp>
        <p:nvSpPr>
          <p:cNvPr id="6" name="Text Placeholder 5"/>
          <p:cNvSpPr>
            <a:spLocks noGrp="1"/>
          </p:cNvSpPr>
          <p:nvPr>
            <p:ph type="body" sz="quarter" idx="10" hasCustomPrompt="1"/>
          </p:nvPr>
        </p:nvSpPr>
        <p:spPr>
          <a:xfrm>
            <a:off x="622800" y="903600"/>
            <a:ext cx="9471600" cy="1364400"/>
          </a:xfrm>
          <a:prstGeom prst="rect">
            <a:avLst/>
          </a:prstGeom>
        </p:spPr>
        <p:txBody>
          <a:bodyPr lIns="0" tIns="0" rIns="0" bIns="0"/>
          <a:lstStyle>
            <a:lvl1pPr marL="0" indent="0">
              <a:lnSpc>
                <a:spcPct val="80000"/>
              </a:lnSpc>
              <a:buNone/>
              <a:defRPr sz="4400" b="1" cap="none" baseline="0">
                <a:solidFill>
                  <a:schemeClr val="bg2"/>
                </a:solidFill>
                <a:latin typeface="Malgun Gothic" panose="020B0503020000020004" pitchFamily="34" charset="-127"/>
                <a:ea typeface="Malgun Gothic" panose="020B0503020000020004" pitchFamily="34" charset="-127"/>
              </a:defRPr>
            </a:lvl1pPr>
          </a:lstStyle>
          <a:p>
            <a:pPr lvl="0"/>
            <a:r>
              <a:rPr lang="en-AU" smtClean="0"/>
              <a:t>Presentation Title</a:t>
            </a:r>
          </a:p>
          <a:p>
            <a:pPr lvl="0"/>
            <a:r>
              <a:rPr lang="en-AU" smtClean="0"/>
              <a:t>Presentation Title</a:t>
            </a:r>
          </a:p>
        </p:txBody>
      </p:sp>
      <p:sp>
        <p:nvSpPr>
          <p:cNvPr id="17" name="Text Placeholder 16"/>
          <p:cNvSpPr>
            <a:spLocks noGrp="1"/>
          </p:cNvSpPr>
          <p:nvPr>
            <p:ph type="body" sz="quarter" idx="11" hasCustomPrompt="1"/>
          </p:nvPr>
        </p:nvSpPr>
        <p:spPr>
          <a:xfrm>
            <a:off x="622800" y="2412000"/>
            <a:ext cx="9471600" cy="504000"/>
          </a:xfrm>
          <a:prstGeom prst="rect">
            <a:avLst/>
          </a:prstGeom>
        </p:spPr>
        <p:txBody>
          <a:bodyPr lIns="0" tIns="0" rIns="0" bIns="0"/>
          <a:lstStyle>
            <a:lvl1pPr marL="0" indent="0">
              <a:buNone/>
              <a:defRPr sz="3200">
                <a:solidFill>
                  <a:schemeClr val="bg2"/>
                </a:solidFill>
                <a:latin typeface="Malgun Gothic" panose="020B0503020000020004" pitchFamily="34" charset="-127"/>
                <a:ea typeface="Malgun Gothic" panose="020B0503020000020004" pitchFamily="34" charset="-127"/>
              </a:defRPr>
            </a:lvl1pPr>
          </a:lstStyle>
          <a:p>
            <a:pPr lvl="0"/>
            <a:r>
              <a:rPr lang="en-AU" dirty="0" smtClean="0"/>
              <a:t>Subheading</a:t>
            </a:r>
            <a:endParaRPr lang="en-AU" dirty="0"/>
          </a:p>
        </p:txBody>
      </p:sp>
      <p:sp>
        <p:nvSpPr>
          <p:cNvPr id="19" name="Text Placeholder 18"/>
          <p:cNvSpPr>
            <a:spLocks noGrp="1"/>
          </p:cNvSpPr>
          <p:nvPr>
            <p:ph type="body" sz="quarter" idx="12" hasCustomPrompt="1"/>
          </p:nvPr>
        </p:nvSpPr>
        <p:spPr>
          <a:xfrm>
            <a:off x="622800" y="3204000"/>
            <a:ext cx="3848400" cy="306000"/>
          </a:xfrm>
          <a:prstGeom prst="rect">
            <a:avLst/>
          </a:prstGeom>
        </p:spPr>
        <p:txBody>
          <a:bodyPr lIns="0" tIns="0" rIns="0" bIns="0"/>
          <a:lstStyle>
            <a:lvl1pPr marL="0" indent="0">
              <a:buNone/>
              <a:defRPr sz="2000" baseline="0">
                <a:solidFill>
                  <a:schemeClr val="bg2"/>
                </a:solidFill>
                <a:latin typeface="Malgun Gothic" panose="020B0503020000020004" pitchFamily="34" charset="-127"/>
                <a:ea typeface="Malgun Gothic" panose="020B0503020000020004" pitchFamily="34" charset="-127"/>
              </a:defRPr>
            </a:lvl1pPr>
          </a:lstStyle>
          <a:p>
            <a:pPr lvl="0"/>
            <a:r>
              <a:rPr lang="en-AU" dirty="0" smtClean="0"/>
              <a:t>XX Month Year</a:t>
            </a:r>
            <a:endParaRPr lang="en-AU" dirty="0"/>
          </a:p>
        </p:txBody>
      </p:sp>
      <p:sp>
        <p:nvSpPr>
          <p:cNvPr id="11" name="Content Placeholder 2"/>
          <p:cNvSpPr>
            <a:spLocks noGrp="1"/>
          </p:cNvSpPr>
          <p:nvPr>
            <p:ph sz="half" idx="13"/>
          </p:nvPr>
        </p:nvSpPr>
        <p:spPr>
          <a:xfrm>
            <a:off x="2422917" y="6012047"/>
            <a:ext cx="1270268" cy="1101140"/>
          </a:xfrm>
          <a:prstGeom prst="rect">
            <a:avLst/>
          </a:prstGeom>
        </p:spPr>
        <p:txBody>
          <a:bodyPr lIns="0" tIns="0" rIns="0" bIns="0">
            <a:normAutofit/>
          </a:bodyPr>
          <a:lstStyle>
            <a:lvl1pPr marL="0" marR="0" indent="0" algn="l" defTabSz="497814" rtl="0" eaLnBrk="1" fontAlgn="auto" latinLnBrk="0" hangingPunct="1">
              <a:lnSpc>
                <a:spcPct val="110000"/>
              </a:lnSpc>
              <a:spcBef>
                <a:spcPts val="0"/>
              </a:spcBef>
              <a:spcAft>
                <a:spcPts val="0"/>
              </a:spcAft>
              <a:buClrTx/>
              <a:buSzTx/>
              <a:buFont typeface="Arial"/>
              <a:buNone/>
              <a:tabLst/>
              <a:defRPr sz="1000">
                <a:latin typeface="Malgun Gothic"/>
                <a:cs typeface="Malgun Gothic"/>
              </a:defRPr>
            </a:lvl1pPr>
            <a:lvl2pPr marL="497814" indent="0">
              <a:buNone/>
              <a:defRPr sz="900">
                <a:latin typeface="Arial"/>
                <a:cs typeface="Arial"/>
              </a:defRPr>
            </a:lvl2pPr>
            <a:lvl3pPr marL="995627" indent="0">
              <a:buNone/>
              <a:defRPr sz="900">
                <a:latin typeface="Arial"/>
                <a:cs typeface="Arial"/>
              </a:defRPr>
            </a:lvl3pPr>
            <a:lvl4pPr marL="1493441" indent="0">
              <a:buNone/>
              <a:defRPr sz="900">
                <a:latin typeface="Arial"/>
                <a:cs typeface="Arial"/>
              </a:defRPr>
            </a:lvl4pPr>
            <a:lvl5pPr marL="1991254" indent="0">
              <a:buNone/>
              <a:defRPr sz="900">
                <a:latin typeface="Arial"/>
                <a:cs typeface="Arial"/>
              </a:defRPr>
            </a:lvl5pPr>
            <a:lvl6pPr>
              <a:defRPr sz="2000"/>
            </a:lvl6pPr>
            <a:lvl7pPr>
              <a:defRPr sz="2000"/>
            </a:lvl7pPr>
            <a:lvl8pPr>
              <a:defRPr sz="2000"/>
            </a:lvl8pPr>
            <a:lvl9pPr>
              <a:defRPr sz="2000"/>
            </a:lvl9pPr>
          </a:lstStyle>
          <a:p>
            <a:pPr lvl="0"/>
            <a:r>
              <a:rPr lang="en-AU" dirty="0" smtClean="0"/>
              <a:t>Click to edit Master text styles</a:t>
            </a:r>
            <a:endParaRPr lang="en-US" dirty="0"/>
          </a:p>
        </p:txBody>
      </p:sp>
    </p:spTree>
    <p:extLst>
      <p:ext uri="{BB962C8B-B14F-4D97-AF65-F5344CB8AC3E}">
        <p14:creationId xmlns:p14="http://schemas.microsoft.com/office/powerpoint/2010/main" val="2857048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22800" y="950399"/>
            <a:ext cx="9471600" cy="381959"/>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edit master title slide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96809" y="2592983"/>
            <a:ext cx="1918141" cy="4392000"/>
          </a:xfrm>
          <a:prstGeom prst="rect">
            <a:avLst/>
          </a:prstGeom>
        </p:spPr>
      </p:pic>
      <p:sp>
        <p:nvSpPr>
          <p:cNvPr id="4" name="Text Placeholder 5"/>
          <p:cNvSpPr>
            <a:spLocks noGrp="1"/>
          </p:cNvSpPr>
          <p:nvPr>
            <p:ph type="body" sz="quarter" idx="11"/>
          </p:nvPr>
        </p:nvSpPr>
        <p:spPr>
          <a:xfrm>
            <a:off x="626400" y="1498191"/>
            <a:ext cx="3528000" cy="1922400"/>
          </a:xfrm>
          <a:prstGeom prst="rect">
            <a:avLst/>
          </a:prstGeom>
        </p:spPr>
        <p:txBody>
          <a:bodyPr lIns="0"/>
          <a:lstStyle>
            <a:lvl1pPr marL="363538" indent="-363538">
              <a:buClr>
                <a:schemeClr val="tx1"/>
              </a:buClr>
              <a:buFont typeface="+mj-lt"/>
              <a:buAutoNum type="arabicPeriod"/>
              <a:defRPr sz="1600" cap="none" baseline="0">
                <a:latin typeface="Malgun Gothic" panose="020B0503020000020004" pitchFamily="34" charset="-127"/>
                <a:ea typeface="Malgun Gothic" panose="020B0503020000020004" pitchFamily="34" charset="-127"/>
              </a:defRPr>
            </a:lvl1pPr>
          </a:lstStyle>
          <a:p>
            <a:pPr lvl="0"/>
            <a:endParaRPr lang="en-AU" dirty="0"/>
          </a:p>
        </p:txBody>
      </p:sp>
    </p:spTree>
    <p:extLst>
      <p:ext uri="{BB962C8B-B14F-4D97-AF65-F5344CB8AC3E}">
        <p14:creationId xmlns:p14="http://schemas.microsoft.com/office/powerpoint/2010/main" val="6902234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grpSp>
        <p:nvGrpSpPr>
          <p:cNvPr id="12" name="Group 4"/>
          <p:cNvGrpSpPr>
            <a:grpSpLocks noChangeAspect="1"/>
          </p:cNvGrpSpPr>
          <p:nvPr userDrawn="1"/>
        </p:nvGrpSpPr>
        <p:grpSpPr bwMode="auto">
          <a:xfrm>
            <a:off x="6732000" y="2592000"/>
            <a:ext cx="3392879" cy="4392000"/>
            <a:chOff x="4230" y="1657"/>
            <a:chExt cx="2136" cy="2765"/>
          </a:xfrm>
        </p:grpSpPr>
        <p:sp>
          <p:nvSpPr>
            <p:cNvPr id="13" name="AutoShape 3"/>
            <p:cNvSpPr>
              <a:spLocks noChangeAspect="1" noChangeArrowheads="1" noTextEdit="1"/>
            </p:cNvSpPr>
            <p:nvPr/>
          </p:nvSpPr>
          <p:spPr bwMode="auto">
            <a:xfrm>
              <a:off x="4230" y="1657"/>
              <a:ext cx="2136" cy="27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4" name="Freeform 5"/>
            <p:cNvSpPr>
              <a:spLocks/>
            </p:cNvSpPr>
            <p:nvPr/>
          </p:nvSpPr>
          <p:spPr bwMode="auto">
            <a:xfrm>
              <a:off x="4230" y="3852"/>
              <a:ext cx="2113" cy="574"/>
            </a:xfrm>
            <a:custGeom>
              <a:avLst/>
              <a:gdLst>
                <a:gd name="T0" fmla="*/ 2112 w 2113"/>
                <a:gd name="T1" fmla="*/ 0 h 574"/>
                <a:gd name="T2" fmla="*/ 2112 w 2113"/>
                <a:gd name="T3" fmla="*/ 0 h 574"/>
                <a:gd name="T4" fmla="*/ 1976 w 2113"/>
                <a:gd name="T5" fmla="*/ 0 h 574"/>
                <a:gd name="T6" fmla="*/ 1797 w 2113"/>
                <a:gd name="T7" fmla="*/ 0 h 574"/>
                <a:gd name="T8" fmla="*/ 1659 w 2113"/>
                <a:gd name="T9" fmla="*/ 0 h 574"/>
                <a:gd name="T10" fmla="*/ 1488 w 2113"/>
                <a:gd name="T11" fmla="*/ 0 h 574"/>
                <a:gd name="T12" fmla="*/ 1351 w 2113"/>
                <a:gd name="T13" fmla="*/ 0 h 574"/>
                <a:gd name="T14" fmla="*/ 1255 w 2113"/>
                <a:gd name="T15" fmla="*/ 0 h 574"/>
                <a:gd name="T16" fmla="*/ 1160 w 2113"/>
                <a:gd name="T17" fmla="*/ 102 h 574"/>
                <a:gd name="T18" fmla="*/ 2011 w 2113"/>
                <a:gd name="T19" fmla="*/ 102 h 574"/>
                <a:gd name="T20" fmla="*/ 2011 w 2113"/>
                <a:gd name="T21" fmla="*/ 235 h 574"/>
                <a:gd name="T22" fmla="*/ 1037 w 2113"/>
                <a:gd name="T23" fmla="*/ 235 h 574"/>
                <a:gd name="T24" fmla="*/ 942 w 2113"/>
                <a:gd name="T25" fmla="*/ 337 h 574"/>
                <a:gd name="T26" fmla="*/ 2011 w 2113"/>
                <a:gd name="T27" fmla="*/ 337 h 574"/>
                <a:gd name="T28" fmla="*/ 2011 w 2113"/>
                <a:gd name="T29" fmla="*/ 472 h 574"/>
                <a:gd name="T30" fmla="*/ 110 w 2113"/>
                <a:gd name="T31" fmla="*/ 472 h 574"/>
                <a:gd name="T32" fmla="*/ 0 w 2113"/>
                <a:gd name="T33" fmla="*/ 574 h 574"/>
                <a:gd name="T34" fmla="*/ 2113 w 2113"/>
                <a:gd name="T35" fmla="*/ 574 h 574"/>
                <a:gd name="T36" fmla="*/ 2113 w 2113"/>
                <a:gd name="T37" fmla="*/ 0 h 574"/>
                <a:gd name="T38" fmla="*/ 2113 w 2113"/>
                <a:gd name="T39" fmla="*/ 0 h 574"/>
                <a:gd name="T40" fmla="*/ 2113 w 2113"/>
                <a:gd name="T41" fmla="*/ 0 h 574"/>
                <a:gd name="T42" fmla="*/ 2112 w 2113"/>
                <a:gd name="T43"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3" h="574">
                  <a:moveTo>
                    <a:pt x="2112" y="0"/>
                  </a:moveTo>
                  <a:lnTo>
                    <a:pt x="2112" y="0"/>
                  </a:lnTo>
                  <a:lnTo>
                    <a:pt x="1976" y="0"/>
                  </a:lnTo>
                  <a:lnTo>
                    <a:pt x="1797" y="0"/>
                  </a:lnTo>
                  <a:lnTo>
                    <a:pt x="1659" y="0"/>
                  </a:lnTo>
                  <a:lnTo>
                    <a:pt x="1488" y="0"/>
                  </a:lnTo>
                  <a:lnTo>
                    <a:pt x="1351" y="0"/>
                  </a:lnTo>
                  <a:lnTo>
                    <a:pt x="1255" y="0"/>
                  </a:lnTo>
                  <a:lnTo>
                    <a:pt x="1160" y="102"/>
                  </a:lnTo>
                  <a:lnTo>
                    <a:pt x="2011" y="102"/>
                  </a:lnTo>
                  <a:lnTo>
                    <a:pt x="2011" y="235"/>
                  </a:lnTo>
                  <a:lnTo>
                    <a:pt x="1037" y="235"/>
                  </a:lnTo>
                  <a:lnTo>
                    <a:pt x="942" y="337"/>
                  </a:lnTo>
                  <a:lnTo>
                    <a:pt x="2011" y="337"/>
                  </a:lnTo>
                  <a:lnTo>
                    <a:pt x="2011" y="472"/>
                  </a:lnTo>
                  <a:lnTo>
                    <a:pt x="110" y="472"/>
                  </a:lnTo>
                  <a:lnTo>
                    <a:pt x="0" y="574"/>
                  </a:lnTo>
                  <a:lnTo>
                    <a:pt x="2113" y="574"/>
                  </a:lnTo>
                  <a:lnTo>
                    <a:pt x="2113" y="0"/>
                  </a:lnTo>
                  <a:lnTo>
                    <a:pt x="2113" y="0"/>
                  </a:lnTo>
                  <a:lnTo>
                    <a:pt x="2113" y="0"/>
                  </a:lnTo>
                  <a:lnTo>
                    <a:pt x="2112" y="0"/>
                  </a:lnTo>
                  <a:close/>
                </a:path>
              </a:pathLst>
            </a:custGeom>
            <a:solidFill>
              <a:srgbClr val="00ADEE"/>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15" name="Freeform 6"/>
            <p:cNvSpPr>
              <a:spLocks/>
            </p:cNvSpPr>
            <p:nvPr/>
          </p:nvSpPr>
          <p:spPr bwMode="auto">
            <a:xfrm>
              <a:off x="4230" y="3855"/>
              <a:ext cx="547" cy="571"/>
            </a:xfrm>
            <a:custGeom>
              <a:avLst/>
              <a:gdLst>
                <a:gd name="T0" fmla="*/ 0 w 547"/>
                <a:gd name="T1" fmla="*/ 571 h 571"/>
                <a:gd name="T2" fmla="*/ 0 w 547"/>
                <a:gd name="T3" fmla="*/ 571 h 571"/>
                <a:gd name="T4" fmla="*/ 140 w 547"/>
                <a:gd name="T5" fmla="*/ 571 h 571"/>
                <a:gd name="T6" fmla="*/ 457 w 547"/>
                <a:gd name="T7" fmla="*/ 240 h 571"/>
                <a:gd name="T8" fmla="*/ 547 w 547"/>
                <a:gd name="T9" fmla="*/ 0 h 571"/>
                <a:gd name="T10" fmla="*/ 0 w 547"/>
                <a:gd name="T11" fmla="*/ 571 h 571"/>
              </a:gdLst>
              <a:ahLst/>
              <a:cxnLst>
                <a:cxn ang="0">
                  <a:pos x="T0" y="T1"/>
                </a:cxn>
                <a:cxn ang="0">
                  <a:pos x="T2" y="T3"/>
                </a:cxn>
                <a:cxn ang="0">
                  <a:pos x="T4" y="T5"/>
                </a:cxn>
                <a:cxn ang="0">
                  <a:pos x="T6" y="T7"/>
                </a:cxn>
                <a:cxn ang="0">
                  <a:pos x="T8" y="T9"/>
                </a:cxn>
                <a:cxn ang="0">
                  <a:pos x="T10" y="T11"/>
                </a:cxn>
              </a:cxnLst>
              <a:rect l="0" t="0" r="r" b="b"/>
              <a:pathLst>
                <a:path w="547" h="571">
                  <a:moveTo>
                    <a:pt x="0" y="571"/>
                  </a:moveTo>
                  <a:lnTo>
                    <a:pt x="0" y="571"/>
                  </a:lnTo>
                  <a:lnTo>
                    <a:pt x="140" y="571"/>
                  </a:lnTo>
                  <a:lnTo>
                    <a:pt x="457" y="240"/>
                  </a:lnTo>
                  <a:lnTo>
                    <a:pt x="547" y="0"/>
                  </a:lnTo>
                  <a:lnTo>
                    <a:pt x="0" y="571"/>
                  </a:lnTo>
                  <a:close/>
                </a:path>
              </a:pathLst>
            </a:custGeom>
            <a:solidFill>
              <a:srgbClr val="00ADEE"/>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16" name="Freeform 7"/>
            <p:cNvSpPr>
              <a:spLocks/>
            </p:cNvSpPr>
            <p:nvPr/>
          </p:nvSpPr>
          <p:spPr bwMode="auto">
            <a:xfrm>
              <a:off x="4419" y="1652"/>
              <a:ext cx="1952" cy="2770"/>
            </a:xfrm>
            <a:custGeom>
              <a:avLst/>
              <a:gdLst>
                <a:gd name="T0" fmla="*/ 4376 w 8750"/>
                <a:gd name="T1" fmla="*/ 0 h 12424"/>
                <a:gd name="T2" fmla="*/ 4376 w 8750"/>
                <a:gd name="T3" fmla="*/ 0 h 12424"/>
                <a:gd name="T4" fmla="*/ 0 w 8750"/>
                <a:gd name="T5" fmla="*/ 4375 h 12424"/>
                <a:gd name="T6" fmla="*/ 0 w 8750"/>
                <a:gd name="T7" fmla="*/ 4393 h 12424"/>
                <a:gd name="T8" fmla="*/ 0 w 8750"/>
                <a:gd name="T9" fmla="*/ 4395 h 12424"/>
                <a:gd name="T10" fmla="*/ 2567 w 8750"/>
                <a:gd name="T11" fmla="*/ 4395 h 12424"/>
                <a:gd name="T12" fmla="*/ 2567 w 8750"/>
                <a:gd name="T13" fmla="*/ 4326 h 12424"/>
                <a:gd name="T14" fmla="*/ 4376 w 8750"/>
                <a:gd name="T15" fmla="*/ 2564 h 12424"/>
                <a:gd name="T16" fmla="*/ 6185 w 8750"/>
                <a:gd name="T17" fmla="*/ 4375 h 12424"/>
                <a:gd name="T18" fmla="*/ 5606 w 8750"/>
                <a:gd name="T19" fmla="*/ 5703 h 12424"/>
                <a:gd name="T20" fmla="*/ 165 w 8750"/>
                <a:gd name="T21" fmla="*/ 11381 h 12424"/>
                <a:gd name="T22" fmla="*/ 655 w 8750"/>
                <a:gd name="T23" fmla="*/ 11526 h 12424"/>
                <a:gd name="T24" fmla="*/ 5940 w 8750"/>
                <a:gd name="T25" fmla="*/ 6011 h 12424"/>
                <a:gd name="T26" fmla="*/ 6638 w 8750"/>
                <a:gd name="T27" fmla="*/ 4375 h 12424"/>
                <a:gd name="T28" fmla="*/ 4376 w 8750"/>
                <a:gd name="T29" fmla="*/ 2111 h 12424"/>
                <a:gd name="T30" fmla="*/ 2156 w 8750"/>
                <a:gd name="T31" fmla="*/ 3936 h 12424"/>
                <a:gd name="T32" fmla="*/ 1544 w 8750"/>
                <a:gd name="T33" fmla="*/ 3936 h 12424"/>
                <a:gd name="T34" fmla="*/ 4376 w 8750"/>
                <a:gd name="T35" fmla="*/ 1509 h 12424"/>
                <a:gd name="T36" fmla="*/ 7242 w 8750"/>
                <a:gd name="T37" fmla="*/ 4375 h 12424"/>
                <a:gd name="T38" fmla="*/ 6380 w 8750"/>
                <a:gd name="T39" fmla="*/ 6421 h 12424"/>
                <a:gd name="T40" fmla="*/ 1305 w 8750"/>
                <a:gd name="T41" fmla="*/ 11717 h 12424"/>
                <a:gd name="T42" fmla="*/ 1164 w 8750"/>
                <a:gd name="T43" fmla="*/ 11864 h 12424"/>
                <a:gd name="T44" fmla="*/ 927 w 8750"/>
                <a:gd name="T45" fmla="*/ 12111 h 12424"/>
                <a:gd name="T46" fmla="*/ 1255 w 8750"/>
                <a:gd name="T47" fmla="*/ 12424 h 12424"/>
                <a:gd name="T48" fmla="*/ 1670 w 8750"/>
                <a:gd name="T49" fmla="*/ 11991 h 12424"/>
                <a:gd name="T50" fmla="*/ 1794 w 8750"/>
                <a:gd name="T51" fmla="*/ 11862 h 12424"/>
                <a:gd name="T52" fmla="*/ 6710 w 8750"/>
                <a:gd name="T53" fmla="*/ 6733 h 12424"/>
                <a:gd name="T54" fmla="*/ 6715 w 8750"/>
                <a:gd name="T55" fmla="*/ 6728 h 12424"/>
                <a:gd name="T56" fmla="*/ 7695 w 8750"/>
                <a:gd name="T57" fmla="*/ 4375 h 12424"/>
                <a:gd name="T58" fmla="*/ 4376 w 8750"/>
                <a:gd name="T59" fmla="*/ 1054 h 12424"/>
                <a:gd name="T60" fmla="*/ 1085 w 8750"/>
                <a:gd name="T61" fmla="*/ 3936 h 12424"/>
                <a:gd name="T62" fmla="*/ 478 w 8750"/>
                <a:gd name="T63" fmla="*/ 3936 h 12424"/>
                <a:gd name="T64" fmla="*/ 4376 w 8750"/>
                <a:gd name="T65" fmla="*/ 452 h 12424"/>
                <a:gd name="T66" fmla="*/ 8297 w 8750"/>
                <a:gd name="T67" fmla="*/ 4375 h 12424"/>
                <a:gd name="T68" fmla="*/ 7162 w 8750"/>
                <a:gd name="T69" fmla="*/ 7132 h 12424"/>
                <a:gd name="T70" fmla="*/ 7145 w 8750"/>
                <a:gd name="T71" fmla="*/ 7150 h 12424"/>
                <a:gd name="T72" fmla="*/ 2444 w 8750"/>
                <a:gd name="T73" fmla="*/ 12054 h 12424"/>
                <a:gd name="T74" fmla="*/ 2934 w 8750"/>
                <a:gd name="T75" fmla="*/ 12199 h 12424"/>
                <a:gd name="T76" fmla="*/ 7473 w 8750"/>
                <a:gd name="T77" fmla="*/ 7463 h 12424"/>
                <a:gd name="T78" fmla="*/ 7498 w 8750"/>
                <a:gd name="T79" fmla="*/ 7437 h 12424"/>
                <a:gd name="T80" fmla="*/ 8750 w 8750"/>
                <a:gd name="T81" fmla="*/ 4375 h 12424"/>
                <a:gd name="T82" fmla="*/ 4376 w 8750"/>
                <a:gd name="T83" fmla="*/ 0 h 12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50" h="12424">
                  <a:moveTo>
                    <a:pt x="4376" y="0"/>
                  </a:moveTo>
                  <a:lnTo>
                    <a:pt x="4376" y="0"/>
                  </a:lnTo>
                  <a:cubicBezTo>
                    <a:pt x="1964" y="0"/>
                    <a:pt x="0" y="1961"/>
                    <a:pt x="0" y="4375"/>
                  </a:cubicBezTo>
                  <a:cubicBezTo>
                    <a:pt x="0" y="4380"/>
                    <a:pt x="0" y="4386"/>
                    <a:pt x="0" y="4393"/>
                  </a:cubicBezTo>
                  <a:lnTo>
                    <a:pt x="0" y="4395"/>
                  </a:lnTo>
                  <a:lnTo>
                    <a:pt x="2567" y="4395"/>
                  </a:lnTo>
                  <a:lnTo>
                    <a:pt x="2567" y="4326"/>
                  </a:lnTo>
                  <a:cubicBezTo>
                    <a:pt x="2592" y="3351"/>
                    <a:pt x="3394" y="2564"/>
                    <a:pt x="4376" y="2564"/>
                  </a:cubicBezTo>
                  <a:cubicBezTo>
                    <a:pt x="5373" y="2564"/>
                    <a:pt x="6185" y="3376"/>
                    <a:pt x="6185" y="4375"/>
                  </a:cubicBezTo>
                  <a:cubicBezTo>
                    <a:pt x="6185" y="4963"/>
                    <a:pt x="5828" y="5455"/>
                    <a:pt x="5606" y="5703"/>
                  </a:cubicBezTo>
                  <a:lnTo>
                    <a:pt x="165" y="11381"/>
                  </a:lnTo>
                  <a:lnTo>
                    <a:pt x="655" y="11526"/>
                  </a:lnTo>
                  <a:lnTo>
                    <a:pt x="5940" y="6011"/>
                  </a:lnTo>
                  <a:cubicBezTo>
                    <a:pt x="6205" y="5716"/>
                    <a:pt x="6638" y="5118"/>
                    <a:pt x="6638" y="4375"/>
                  </a:cubicBezTo>
                  <a:cubicBezTo>
                    <a:pt x="6638" y="3126"/>
                    <a:pt x="5623" y="2111"/>
                    <a:pt x="4376" y="2111"/>
                  </a:cubicBezTo>
                  <a:cubicBezTo>
                    <a:pt x="3277" y="2111"/>
                    <a:pt x="2359" y="2898"/>
                    <a:pt x="2156" y="3936"/>
                  </a:cubicBezTo>
                  <a:lnTo>
                    <a:pt x="1544" y="3936"/>
                  </a:lnTo>
                  <a:cubicBezTo>
                    <a:pt x="1754" y="2564"/>
                    <a:pt x="2944" y="1509"/>
                    <a:pt x="4376" y="1509"/>
                  </a:cubicBezTo>
                  <a:cubicBezTo>
                    <a:pt x="5956" y="1509"/>
                    <a:pt x="7242" y="2794"/>
                    <a:pt x="7242" y="4375"/>
                  </a:cubicBezTo>
                  <a:cubicBezTo>
                    <a:pt x="7242" y="5325"/>
                    <a:pt x="6703" y="6065"/>
                    <a:pt x="6380" y="6421"/>
                  </a:cubicBezTo>
                  <a:lnTo>
                    <a:pt x="1305" y="11717"/>
                  </a:lnTo>
                  <a:lnTo>
                    <a:pt x="1164" y="11864"/>
                  </a:lnTo>
                  <a:lnTo>
                    <a:pt x="927" y="12111"/>
                  </a:lnTo>
                  <a:lnTo>
                    <a:pt x="1255" y="12424"/>
                  </a:lnTo>
                  <a:lnTo>
                    <a:pt x="1670" y="11991"/>
                  </a:lnTo>
                  <a:lnTo>
                    <a:pt x="1794" y="11862"/>
                  </a:lnTo>
                  <a:lnTo>
                    <a:pt x="6710" y="6733"/>
                  </a:lnTo>
                  <a:lnTo>
                    <a:pt x="6715" y="6728"/>
                  </a:lnTo>
                  <a:cubicBezTo>
                    <a:pt x="7347" y="6030"/>
                    <a:pt x="7695" y="5193"/>
                    <a:pt x="7695" y="4375"/>
                  </a:cubicBezTo>
                  <a:cubicBezTo>
                    <a:pt x="7695" y="2544"/>
                    <a:pt x="6207" y="1054"/>
                    <a:pt x="4376" y="1054"/>
                  </a:cubicBezTo>
                  <a:cubicBezTo>
                    <a:pt x="2694" y="1054"/>
                    <a:pt x="1300" y="2313"/>
                    <a:pt x="1085" y="3936"/>
                  </a:cubicBezTo>
                  <a:lnTo>
                    <a:pt x="478" y="3936"/>
                  </a:lnTo>
                  <a:cubicBezTo>
                    <a:pt x="697" y="1979"/>
                    <a:pt x="2361" y="452"/>
                    <a:pt x="4376" y="452"/>
                  </a:cubicBezTo>
                  <a:cubicBezTo>
                    <a:pt x="6538" y="452"/>
                    <a:pt x="8297" y="2211"/>
                    <a:pt x="8297" y="4375"/>
                  </a:cubicBezTo>
                  <a:cubicBezTo>
                    <a:pt x="8297" y="5343"/>
                    <a:pt x="7894" y="6321"/>
                    <a:pt x="7162" y="7132"/>
                  </a:cubicBezTo>
                  <a:lnTo>
                    <a:pt x="7145" y="7150"/>
                  </a:lnTo>
                  <a:lnTo>
                    <a:pt x="2444" y="12054"/>
                  </a:lnTo>
                  <a:lnTo>
                    <a:pt x="2934" y="12199"/>
                  </a:lnTo>
                  <a:lnTo>
                    <a:pt x="7473" y="7463"/>
                  </a:lnTo>
                  <a:lnTo>
                    <a:pt x="7498" y="7437"/>
                  </a:lnTo>
                  <a:cubicBezTo>
                    <a:pt x="8307" y="6543"/>
                    <a:pt x="8750" y="5455"/>
                    <a:pt x="8750" y="4375"/>
                  </a:cubicBezTo>
                  <a:cubicBezTo>
                    <a:pt x="8750" y="1961"/>
                    <a:pt x="6788" y="0"/>
                    <a:pt x="4376" y="0"/>
                  </a:cubicBezTo>
                  <a:close/>
                </a:path>
              </a:pathLst>
            </a:custGeom>
            <a:solidFill>
              <a:srgbClr val="00ADE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grpSp>
      <p:sp>
        <p:nvSpPr>
          <p:cNvPr id="10" name="Title 1"/>
          <p:cNvSpPr>
            <a:spLocks noGrp="1"/>
          </p:cNvSpPr>
          <p:nvPr>
            <p:ph type="ctrTitle" hasCustomPrompt="1"/>
          </p:nvPr>
        </p:nvSpPr>
        <p:spPr>
          <a:xfrm>
            <a:off x="622800" y="950399"/>
            <a:ext cx="9471600" cy="381959"/>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edit master title slide</a:t>
            </a:r>
            <a:endParaRPr lang="en-US" dirty="0"/>
          </a:p>
        </p:txBody>
      </p:sp>
      <p:sp>
        <p:nvSpPr>
          <p:cNvPr id="11" name="Text Placeholder 5"/>
          <p:cNvSpPr>
            <a:spLocks noGrp="1"/>
          </p:cNvSpPr>
          <p:nvPr>
            <p:ph type="body" sz="quarter" idx="11"/>
          </p:nvPr>
        </p:nvSpPr>
        <p:spPr>
          <a:xfrm>
            <a:off x="626400" y="1498191"/>
            <a:ext cx="3528000" cy="1922400"/>
          </a:xfrm>
          <a:prstGeom prst="rect">
            <a:avLst/>
          </a:prstGeom>
        </p:spPr>
        <p:txBody>
          <a:bodyPr lIns="0"/>
          <a:lstStyle>
            <a:lvl1pPr marL="363538" indent="-363538">
              <a:buClr>
                <a:schemeClr val="tx1"/>
              </a:buClr>
              <a:buFont typeface="+mj-lt"/>
              <a:buAutoNum type="arabicPeriod"/>
              <a:defRPr sz="1600" cap="none" baseline="0">
                <a:latin typeface="Malgun Gothic" panose="020B0503020000020004" pitchFamily="34" charset="-127"/>
                <a:ea typeface="Malgun Gothic" panose="020B0503020000020004" pitchFamily="34" charset="-127"/>
              </a:defRPr>
            </a:lvl1pPr>
          </a:lstStyle>
          <a:p>
            <a:pPr lvl="0"/>
            <a:endParaRPr lang="en-AU" dirty="0"/>
          </a:p>
        </p:txBody>
      </p:sp>
    </p:spTree>
    <p:extLst>
      <p:ext uri="{BB962C8B-B14F-4D97-AF65-F5344CB8AC3E}">
        <p14:creationId xmlns:p14="http://schemas.microsoft.com/office/powerpoint/2010/main" val="32754084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8" name="Picture 7"/>
          <p:cNvPicPr>
            <a:picLocks/>
          </p:cNvPicPr>
          <p:nvPr userDrawn="1"/>
        </p:nvPicPr>
        <p:blipFill>
          <a:blip r:embed="rId2"/>
          <a:stretch>
            <a:fillRect/>
          </a:stretch>
        </p:blipFill>
        <p:spPr>
          <a:xfrm>
            <a:off x="6696000" y="2592000"/>
            <a:ext cx="3418142" cy="4392000"/>
          </a:xfrm>
          <a:prstGeom prst="rect">
            <a:avLst/>
          </a:prstGeom>
        </p:spPr>
      </p:pic>
      <p:sp>
        <p:nvSpPr>
          <p:cNvPr id="6" name="Title 1"/>
          <p:cNvSpPr>
            <a:spLocks noGrp="1"/>
          </p:cNvSpPr>
          <p:nvPr>
            <p:ph type="ctrTitle" hasCustomPrompt="1"/>
          </p:nvPr>
        </p:nvSpPr>
        <p:spPr>
          <a:xfrm>
            <a:off x="622800" y="950399"/>
            <a:ext cx="9471600" cy="381959"/>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edit master title slide</a:t>
            </a:r>
            <a:endParaRPr lang="en-US" dirty="0"/>
          </a:p>
        </p:txBody>
      </p:sp>
      <p:sp>
        <p:nvSpPr>
          <p:cNvPr id="7" name="Text Placeholder 5"/>
          <p:cNvSpPr>
            <a:spLocks noGrp="1"/>
          </p:cNvSpPr>
          <p:nvPr>
            <p:ph type="body" sz="quarter" idx="11"/>
          </p:nvPr>
        </p:nvSpPr>
        <p:spPr>
          <a:xfrm>
            <a:off x="626400" y="1498191"/>
            <a:ext cx="3528000" cy="1922400"/>
          </a:xfrm>
          <a:prstGeom prst="rect">
            <a:avLst/>
          </a:prstGeom>
        </p:spPr>
        <p:txBody>
          <a:bodyPr lIns="0"/>
          <a:lstStyle>
            <a:lvl1pPr marL="363538" indent="-363538">
              <a:buClr>
                <a:schemeClr val="tx1"/>
              </a:buClr>
              <a:buFont typeface="+mj-lt"/>
              <a:buAutoNum type="arabicPeriod"/>
              <a:defRPr sz="1600" cap="none" baseline="0">
                <a:latin typeface="Malgun Gothic" panose="020B0503020000020004" pitchFamily="34" charset="-127"/>
                <a:ea typeface="Malgun Gothic" panose="020B0503020000020004" pitchFamily="34" charset="-127"/>
              </a:defRPr>
            </a:lvl1pPr>
          </a:lstStyle>
          <a:p>
            <a:pPr lvl="0"/>
            <a:endParaRPr lang="en-AU" dirty="0"/>
          </a:p>
        </p:txBody>
      </p:sp>
    </p:spTree>
    <p:extLst>
      <p:ext uri="{BB962C8B-B14F-4D97-AF65-F5344CB8AC3E}">
        <p14:creationId xmlns:p14="http://schemas.microsoft.com/office/powerpoint/2010/main" val="11553783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pic>
        <p:nvPicPr>
          <p:cNvPr id="9" name="Picture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768000" y="2628000"/>
            <a:ext cx="3312000" cy="4356000"/>
          </a:xfrm>
          <a:prstGeom prst="rect">
            <a:avLst/>
          </a:prstGeom>
        </p:spPr>
      </p:pic>
      <p:sp>
        <p:nvSpPr>
          <p:cNvPr id="6" name="Title 1"/>
          <p:cNvSpPr>
            <a:spLocks noGrp="1"/>
          </p:cNvSpPr>
          <p:nvPr>
            <p:ph type="ctrTitle" hasCustomPrompt="1"/>
          </p:nvPr>
        </p:nvSpPr>
        <p:spPr>
          <a:xfrm>
            <a:off x="622800" y="950399"/>
            <a:ext cx="9471600" cy="381959"/>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edit master title slide</a:t>
            </a:r>
            <a:endParaRPr lang="en-US" dirty="0"/>
          </a:p>
        </p:txBody>
      </p:sp>
      <p:sp>
        <p:nvSpPr>
          <p:cNvPr id="8" name="Text Placeholder 5"/>
          <p:cNvSpPr>
            <a:spLocks noGrp="1"/>
          </p:cNvSpPr>
          <p:nvPr>
            <p:ph type="body" sz="quarter" idx="11"/>
          </p:nvPr>
        </p:nvSpPr>
        <p:spPr>
          <a:xfrm>
            <a:off x="626400" y="1498191"/>
            <a:ext cx="3528000" cy="1922400"/>
          </a:xfrm>
          <a:prstGeom prst="rect">
            <a:avLst/>
          </a:prstGeom>
        </p:spPr>
        <p:txBody>
          <a:bodyPr lIns="0"/>
          <a:lstStyle>
            <a:lvl1pPr marL="363538" indent="-363538">
              <a:buClr>
                <a:schemeClr val="tx1"/>
              </a:buClr>
              <a:buFont typeface="+mj-lt"/>
              <a:buAutoNum type="arabicPeriod"/>
              <a:defRPr sz="1600" cap="none" baseline="0">
                <a:latin typeface="Malgun Gothic" panose="020B0503020000020004" pitchFamily="34" charset="-127"/>
                <a:ea typeface="Malgun Gothic" panose="020B0503020000020004" pitchFamily="34" charset="-127"/>
              </a:defRPr>
            </a:lvl1pPr>
          </a:lstStyle>
          <a:p>
            <a:pPr lvl="0"/>
            <a:endParaRPr lang="en-AU" dirty="0"/>
          </a:p>
        </p:txBody>
      </p:sp>
    </p:spTree>
    <p:extLst>
      <p:ext uri="{BB962C8B-B14F-4D97-AF65-F5344CB8AC3E}">
        <p14:creationId xmlns:p14="http://schemas.microsoft.com/office/powerpoint/2010/main" val="23240343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5">
    <p:spTree>
      <p:nvGrpSpPr>
        <p:cNvPr id="1" name=""/>
        <p:cNvGrpSpPr/>
        <p:nvPr/>
      </p:nvGrpSpPr>
      <p:grpSpPr>
        <a:xfrm>
          <a:off x="0" y="0"/>
          <a:ext cx="0" cy="0"/>
          <a:chOff x="0" y="0"/>
          <a:chExt cx="0" cy="0"/>
        </a:xfrm>
      </p:grpSpPr>
      <p:grpSp>
        <p:nvGrpSpPr>
          <p:cNvPr id="10" name="Group 9"/>
          <p:cNvGrpSpPr>
            <a:grpSpLocks/>
          </p:cNvGrpSpPr>
          <p:nvPr userDrawn="1"/>
        </p:nvGrpSpPr>
        <p:grpSpPr bwMode="auto">
          <a:xfrm>
            <a:off x="6768000" y="2592000"/>
            <a:ext cx="3312000" cy="4392000"/>
            <a:chOff x="4207" y="1627"/>
            <a:chExt cx="2145" cy="2796"/>
          </a:xfrm>
        </p:grpSpPr>
        <p:sp>
          <p:nvSpPr>
            <p:cNvPr id="11" name="AutoShape 3"/>
            <p:cNvSpPr>
              <a:spLocks noChangeAspect="1" noChangeArrowheads="1" noTextEdit="1"/>
            </p:cNvSpPr>
            <p:nvPr/>
          </p:nvSpPr>
          <p:spPr bwMode="auto">
            <a:xfrm>
              <a:off x="4207" y="1627"/>
              <a:ext cx="2145" cy="27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2" name="Freeform 5"/>
            <p:cNvSpPr>
              <a:spLocks noEditPoints="1"/>
            </p:cNvSpPr>
            <p:nvPr/>
          </p:nvSpPr>
          <p:spPr bwMode="auto">
            <a:xfrm>
              <a:off x="4207" y="1617"/>
              <a:ext cx="2159" cy="2806"/>
            </a:xfrm>
            <a:custGeom>
              <a:avLst/>
              <a:gdLst>
                <a:gd name="T0" fmla="*/ 1077 w 2202"/>
                <a:gd name="T1" fmla="*/ 2755 h 2860"/>
                <a:gd name="T2" fmla="*/ 256 w 2202"/>
                <a:gd name="T3" fmla="*/ 2106 h 2860"/>
                <a:gd name="T4" fmla="*/ 1958 w 2202"/>
                <a:gd name="T5" fmla="*/ 1811 h 2860"/>
                <a:gd name="T6" fmla="*/ 793 w 2202"/>
                <a:gd name="T7" fmla="*/ 1048 h 2860"/>
                <a:gd name="T8" fmla="*/ 1077 w 2202"/>
                <a:gd name="T9" fmla="*/ 866 h 2860"/>
                <a:gd name="T10" fmla="*/ 1077 w 2202"/>
                <a:gd name="T11" fmla="*/ 2755 h 2860"/>
                <a:gd name="T12" fmla="*/ 475 w 2202"/>
                <a:gd name="T13" fmla="*/ 1999 h 2860"/>
                <a:gd name="T14" fmla="*/ 1715 w 2202"/>
                <a:gd name="T15" fmla="*/ 1811 h 2860"/>
                <a:gd name="T16" fmla="*/ 793 w 2202"/>
                <a:gd name="T17" fmla="*/ 1307 h 2860"/>
                <a:gd name="T18" fmla="*/ 1077 w 2202"/>
                <a:gd name="T19" fmla="*/ 1110 h 2860"/>
                <a:gd name="T20" fmla="*/ 1077 w 2202"/>
                <a:gd name="T21" fmla="*/ 2511 h 2860"/>
                <a:gd name="T22" fmla="*/ 475 w 2202"/>
                <a:gd name="T23" fmla="*/ 1999 h 2860"/>
                <a:gd name="T24" fmla="*/ 686 w 2202"/>
                <a:gd name="T25" fmla="*/ 479 h 2860"/>
                <a:gd name="T26" fmla="*/ 686 w 2202"/>
                <a:gd name="T27" fmla="*/ 938 h 2860"/>
                <a:gd name="T28" fmla="*/ 686 w 2202"/>
                <a:gd name="T29" fmla="*/ 1205 h 2860"/>
                <a:gd name="T30" fmla="*/ 686 w 2202"/>
                <a:gd name="T31" fmla="*/ 1366 h 2860"/>
                <a:gd name="T32" fmla="*/ 551 w 2202"/>
                <a:gd name="T33" fmla="*/ 1295 h 2860"/>
                <a:gd name="T34" fmla="*/ 551 w 2202"/>
                <a:gd name="T35" fmla="*/ 1001 h 2860"/>
                <a:gd name="T36" fmla="*/ 551 w 2202"/>
                <a:gd name="T37" fmla="*/ 344 h 2860"/>
                <a:gd name="T38" fmla="*/ 1920 w 2202"/>
                <a:gd name="T39" fmla="*/ 479 h 2860"/>
                <a:gd name="T40" fmla="*/ 447 w 2202"/>
                <a:gd name="T41" fmla="*/ 941 h 2860"/>
                <a:gd name="T42" fmla="*/ 447 w 2202"/>
                <a:gd name="T43" fmla="*/ 1068 h 2860"/>
                <a:gd name="T44" fmla="*/ 447 w 2202"/>
                <a:gd name="T45" fmla="*/ 1247 h 2860"/>
                <a:gd name="T46" fmla="*/ 313 w 2202"/>
                <a:gd name="T47" fmla="*/ 1040 h 2860"/>
                <a:gd name="T48" fmla="*/ 1920 w 2202"/>
                <a:gd name="T49" fmla="*/ 103 h 2860"/>
                <a:gd name="T50" fmla="*/ 447 w 2202"/>
                <a:gd name="T51" fmla="*/ 238 h 2860"/>
                <a:gd name="T52" fmla="*/ 1862 w 2202"/>
                <a:gd name="T53" fmla="*/ 1059 h 2860"/>
                <a:gd name="T54" fmla="*/ 1077 w 2202"/>
                <a:gd name="T55" fmla="*/ 762 h 2860"/>
                <a:gd name="T56" fmla="*/ 793 w 2202"/>
                <a:gd name="T57" fmla="*/ 586 h 2860"/>
                <a:gd name="T58" fmla="*/ 1920 w 2202"/>
                <a:gd name="T59" fmla="*/ 586 h 2860"/>
                <a:gd name="T60" fmla="*/ 2024 w 2202"/>
                <a:gd name="T61" fmla="*/ 586 h 2860"/>
                <a:gd name="T62" fmla="*/ 2025 w 2202"/>
                <a:gd name="T63" fmla="*/ 0 h 2860"/>
                <a:gd name="T64" fmla="*/ 205 w 2202"/>
                <a:gd name="T65" fmla="*/ 1248 h 2860"/>
                <a:gd name="T66" fmla="*/ 697 w 2202"/>
                <a:gd name="T67" fmla="*/ 1490 h 2860"/>
                <a:gd name="T68" fmla="*/ 1077 w 2202"/>
                <a:gd name="T69" fmla="*/ 1353 h 2860"/>
                <a:gd name="T70" fmla="*/ 1077 w 2202"/>
                <a:gd name="T71" fmla="*/ 2268 h 2860"/>
                <a:gd name="T72" fmla="*/ 520 w 2202"/>
                <a:gd name="T73" fmla="*/ 1861 h 2860"/>
                <a:gd name="T74" fmla="*/ 340 w 2202"/>
                <a:gd name="T75" fmla="*/ 1949 h 2860"/>
                <a:gd name="T76" fmla="*/ 222 w 2202"/>
                <a:gd name="T77" fmla="*/ 2007 h 2860"/>
                <a:gd name="T78" fmla="*/ 0 w 2202"/>
                <a:gd name="T79" fmla="*/ 2116 h 2860"/>
                <a:gd name="T80" fmla="*/ 1077 w 2202"/>
                <a:gd name="T81" fmla="*/ 2860 h 2860"/>
                <a:gd name="T82" fmla="*/ 2202 w 2202"/>
                <a:gd name="T83" fmla="*/ 1811 h 2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02" h="2860">
                  <a:moveTo>
                    <a:pt x="1077" y="2755"/>
                  </a:moveTo>
                  <a:lnTo>
                    <a:pt x="1077" y="2755"/>
                  </a:lnTo>
                  <a:cubicBezTo>
                    <a:pt x="650" y="2755"/>
                    <a:pt x="284" y="2512"/>
                    <a:pt x="132" y="2168"/>
                  </a:cubicBezTo>
                  <a:lnTo>
                    <a:pt x="256" y="2106"/>
                  </a:lnTo>
                  <a:cubicBezTo>
                    <a:pt x="386" y="2404"/>
                    <a:pt x="705" y="2616"/>
                    <a:pt x="1077" y="2616"/>
                  </a:cubicBezTo>
                  <a:cubicBezTo>
                    <a:pt x="1563" y="2616"/>
                    <a:pt x="1958" y="2255"/>
                    <a:pt x="1958" y="1811"/>
                  </a:cubicBezTo>
                  <a:cubicBezTo>
                    <a:pt x="1958" y="1367"/>
                    <a:pt x="1563" y="1005"/>
                    <a:pt x="1077" y="1005"/>
                  </a:cubicBezTo>
                  <a:cubicBezTo>
                    <a:pt x="977" y="1005"/>
                    <a:pt x="882" y="1020"/>
                    <a:pt x="793" y="1048"/>
                  </a:cubicBezTo>
                  <a:lnTo>
                    <a:pt x="793" y="903"/>
                  </a:lnTo>
                  <a:cubicBezTo>
                    <a:pt x="883" y="879"/>
                    <a:pt x="978" y="866"/>
                    <a:pt x="1077" y="866"/>
                  </a:cubicBezTo>
                  <a:cubicBezTo>
                    <a:pt x="1639" y="866"/>
                    <a:pt x="2097" y="1290"/>
                    <a:pt x="2097" y="1811"/>
                  </a:cubicBezTo>
                  <a:cubicBezTo>
                    <a:pt x="2097" y="2331"/>
                    <a:pt x="1639" y="2755"/>
                    <a:pt x="1077" y="2755"/>
                  </a:cubicBezTo>
                  <a:close/>
                  <a:moveTo>
                    <a:pt x="475" y="1999"/>
                  </a:moveTo>
                  <a:lnTo>
                    <a:pt x="475" y="1999"/>
                  </a:lnTo>
                  <a:cubicBezTo>
                    <a:pt x="563" y="2216"/>
                    <a:pt x="800" y="2372"/>
                    <a:pt x="1077" y="2372"/>
                  </a:cubicBezTo>
                  <a:cubicBezTo>
                    <a:pt x="1429" y="2372"/>
                    <a:pt x="1715" y="2120"/>
                    <a:pt x="1715" y="1811"/>
                  </a:cubicBezTo>
                  <a:cubicBezTo>
                    <a:pt x="1715" y="1501"/>
                    <a:pt x="1429" y="1249"/>
                    <a:pt x="1077" y="1249"/>
                  </a:cubicBezTo>
                  <a:cubicBezTo>
                    <a:pt x="975" y="1249"/>
                    <a:pt x="879" y="1270"/>
                    <a:pt x="793" y="1307"/>
                  </a:cubicBezTo>
                  <a:lnTo>
                    <a:pt x="793" y="1158"/>
                  </a:lnTo>
                  <a:cubicBezTo>
                    <a:pt x="881" y="1127"/>
                    <a:pt x="977" y="1110"/>
                    <a:pt x="1077" y="1110"/>
                  </a:cubicBezTo>
                  <a:cubicBezTo>
                    <a:pt x="1505" y="1110"/>
                    <a:pt x="1854" y="1424"/>
                    <a:pt x="1854" y="1811"/>
                  </a:cubicBezTo>
                  <a:cubicBezTo>
                    <a:pt x="1854" y="2197"/>
                    <a:pt x="1505" y="2511"/>
                    <a:pt x="1077" y="2511"/>
                  </a:cubicBezTo>
                  <a:cubicBezTo>
                    <a:pt x="746" y="2511"/>
                    <a:pt x="462" y="2324"/>
                    <a:pt x="351" y="2060"/>
                  </a:cubicBezTo>
                  <a:lnTo>
                    <a:pt x="475" y="1999"/>
                  </a:lnTo>
                  <a:close/>
                  <a:moveTo>
                    <a:pt x="686" y="479"/>
                  </a:moveTo>
                  <a:lnTo>
                    <a:pt x="686" y="479"/>
                  </a:lnTo>
                  <a:lnTo>
                    <a:pt x="686" y="826"/>
                  </a:lnTo>
                  <a:lnTo>
                    <a:pt x="686" y="938"/>
                  </a:lnTo>
                  <a:lnTo>
                    <a:pt x="686" y="1089"/>
                  </a:lnTo>
                  <a:lnTo>
                    <a:pt x="686" y="1205"/>
                  </a:lnTo>
                  <a:lnTo>
                    <a:pt x="686" y="1365"/>
                  </a:lnTo>
                  <a:cubicBezTo>
                    <a:pt x="686" y="1365"/>
                    <a:pt x="686" y="1365"/>
                    <a:pt x="686" y="1366"/>
                  </a:cubicBezTo>
                  <a:lnTo>
                    <a:pt x="551" y="1299"/>
                  </a:lnTo>
                  <a:lnTo>
                    <a:pt x="551" y="1295"/>
                  </a:lnTo>
                  <a:lnTo>
                    <a:pt x="551" y="1164"/>
                  </a:lnTo>
                  <a:lnTo>
                    <a:pt x="551" y="1001"/>
                  </a:lnTo>
                  <a:lnTo>
                    <a:pt x="551" y="882"/>
                  </a:lnTo>
                  <a:lnTo>
                    <a:pt x="551" y="344"/>
                  </a:lnTo>
                  <a:lnTo>
                    <a:pt x="1920" y="344"/>
                  </a:lnTo>
                  <a:lnTo>
                    <a:pt x="1920" y="479"/>
                  </a:lnTo>
                  <a:lnTo>
                    <a:pt x="686" y="479"/>
                  </a:lnTo>
                  <a:close/>
                  <a:moveTo>
                    <a:pt x="447" y="941"/>
                  </a:moveTo>
                  <a:lnTo>
                    <a:pt x="447" y="941"/>
                  </a:lnTo>
                  <a:lnTo>
                    <a:pt x="447" y="1068"/>
                  </a:lnTo>
                  <a:lnTo>
                    <a:pt x="447" y="1247"/>
                  </a:lnTo>
                  <a:lnTo>
                    <a:pt x="447" y="1247"/>
                  </a:lnTo>
                  <a:lnTo>
                    <a:pt x="313" y="1180"/>
                  </a:lnTo>
                  <a:lnTo>
                    <a:pt x="313" y="1040"/>
                  </a:lnTo>
                  <a:lnTo>
                    <a:pt x="313" y="103"/>
                  </a:lnTo>
                  <a:lnTo>
                    <a:pt x="1920" y="103"/>
                  </a:lnTo>
                  <a:lnTo>
                    <a:pt x="1920" y="238"/>
                  </a:lnTo>
                  <a:lnTo>
                    <a:pt x="447" y="238"/>
                  </a:lnTo>
                  <a:lnTo>
                    <a:pt x="447" y="941"/>
                  </a:lnTo>
                  <a:close/>
                  <a:moveTo>
                    <a:pt x="1862" y="1059"/>
                  </a:moveTo>
                  <a:lnTo>
                    <a:pt x="1862" y="1059"/>
                  </a:lnTo>
                  <a:cubicBezTo>
                    <a:pt x="1651" y="867"/>
                    <a:pt x="1372" y="762"/>
                    <a:pt x="1077" y="762"/>
                  </a:cubicBezTo>
                  <a:cubicBezTo>
                    <a:pt x="980" y="762"/>
                    <a:pt x="885" y="773"/>
                    <a:pt x="793" y="795"/>
                  </a:cubicBezTo>
                  <a:lnTo>
                    <a:pt x="793" y="586"/>
                  </a:lnTo>
                  <a:lnTo>
                    <a:pt x="1920" y="586"/>
                  </a:lnTo>
                  <a:lnTo>
                    <a:pt x="1920" y="586"/>
                  </a:lnTo>
                  <a:lnTo>
                    <a:pt x="2024" y="586"/>
                  </a:lnTo>
                  <a:lnTo>
                    <a:pt x="2024" y="586"/>
                  </a:lnTo>
                  <a:lnTo>
                    <a:pt x="2025" y="586"/>
                  </a:lnTo>
                  <a:lnTo>
                    <a:pt x="2025" y="0"/>
                  </a:lnTo>
                  <a:lnTo>
                    <a:pt x="205" y="0"/>
                  </a:lnTo>
                  <a:lnTo>
                    <a:pt x="205" y="1248"/>
                  </a:lnTo>
                  <a:lnTo>
                    <a:pt x="205" y="1249"/>
                  </a:lnTo>
                  <a:lnTo>
                    <a:pt x="697" y="1490"/>
                  </a:lnTo>
                  <a:cubicBezTo>
                    <a:pt x="726" y="1465"/>
                    <a:pt x="758" y="1442"/>
                    <a:pt x="793" y="1424"/>
                  </a:cubicBezTo>
                  <a:cubicBezTo>
                    <a:pt x="875" y="1379"/>
                    <a:pt x="972" y="1353"/>
                    <a:pt x="1077" y="1353"/>
                  </a:cubicBezTo>
                  <a:cubicBezTo>
                    <a:pt x="1371" y="1353"/>
                    <a:pt x="1610" y="1559"/>
                    <a:pt x="1610" y="1811"/>
                  </a:cubicBezTo>
                  <a:cubicBezTo>
                    <a:pt x="1610" y="2063"/>
                    <a:pt x="1371" y="2268"/>
                    <a:pt x="1077" y="2268"/>
                  </a:cubicBezTo>
                  <a:cubicBezTo>
                    <a:pt x="797" y="2268"/>
                    <a:pt x="568" y="2083"/>
                    <a:pt x="545" y="1849"/>
                  </a:cubicBezTo>
                  <a:lnTo>
                    <a:pt x="520" y="1861"/>
                  </a:lnTo>
                  <a:lnTo>
                    <a:pt x="520" y="1861"/>
                  </a:lnTo>
                  <a:lnTo>
                    <a:pt x="340" y="1949"/>
                  </a:lnTo>
                  <a:lnTo>
                    <a:pt x="317" y="1960"/>
                  </a:lnTo>
                  <a:lnTo>
                    <a:pt x="222" y="2007"/>
                  </a:lnTo>
                  <a:lnTo>
                    <a:pt x="95" y="2070"/>
                  </a:lnTo>
                  <a:lnTo>
                    <a:pt x="0" y="2116"/>
                  </a:lnTo>
                  <a:cubicBezTo>
                    <a:pt x="54" y="2284"/>
                    <a:pt x="153" y="2436"/>
                    <a:pt x="291" y="2562"/>
                  </a:cubicBezTo>
                  <a:cubicBezTo>
                    <a:pt x="502" y="2754"/>
                    <a:pt x="781" y="2860"/>
                    <a:pt x="1077" y="2860"/>
                  </a:cubicBezTo>
                  <a:cubicBezTo>
                    <a:pt x="1372" y="2860"/>
                    <a:pt x="1651" y="2754"/>
                    <a:pt x="1862" y="2562"/>
                  </a:cubicBezTo>
                  <a:cubicBezTo>
                    <a:pt x="2081" y="2363"/>
                    <a:pt x="2202" y="2096"/>
                    <a:pt x="2202" y="1811"/>
                  </a:cubicBezTo>
                  <a:cubicBezTo>
                    <a:pt x="2202" y="1525"/>
                    <a:pt x="2081" y="1258"/>
                    <a:pt x="1862" y="1059"/>
                  </a:cubicBezTo>
                  <a:close/>
                </a:path>
              </a:pathLst>
            </a:custGeom>
            <a:solidFill>
              <a:srgbClr val="00ADE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grpSp>
      <p:sp>
        <p:nvSpPr>
          <p:cNvPr id="8" name="Title 1"/>
          <p:cNvSpPr>
            <a:spLocks noGrp="1"/>
          </p:cNvSpPr>
          <p:nvPr>
            <p:ph type="ctrTitle" hasCustomPrompt="1"/>
          </p:nvPr>
        </p:nvSpPr>
        <p:spPr>
          <a:xfrm>
            <a:off x="622800" y="950399"/>
            <a:ext cx="9471600" cy="381959"/>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edit master title slide</a:t>
            </a:r>
            <a:endParaRPr lang="en-US" dirty="0"/>
          </a:p>
        </p:txBody>
      </p:sp>
      <p:sp>
        <p:nvSpPr>
          <p:cNvPr id="9" name="Text Placeholder 5"/>
          <p:cNvSpPr>
            <a:spLocks noGrp="1"/>
          </p:cNvSpPr>
          <p:nvPr>
            <p:ph type="body" sz="quarter" idx="11"/>
          </p:nvPr>
        </p:nvSpPr>
        <p:spPr>
          <a:xfrm>
            <a:off x="626400" y="1498191"/>
            <a:ext cx="3528000" cy="1922400"/>
          </a:xfrm>
          <a:prstGeom prst="rect">
            <a:avLst/>
          </a:prstGeom>
        </p:spPr>
        <p:txBody>
          <a:bodyPr lIns="0"/>
          <a:lstStyle>
            <a:lvl1pPr marL="363538" indent="-363538">
              <a:buClr>
                <a:schemeClr val="tx1"/>
              </a:buClr>
              <a:buFont typeface="+mj-lt"/>
              <a:buAutoNum type="arabicPeriod"/>
              <a:defRPr sz="1600" cap="none" baseline="0">
                <a:latin typeface="Malgun Gothic" panose="020B0503020000020004" pitchFamily="34" charset="-127"/>
                <a:ea typeface="Malgun Gothic" panose="020B0503020000020004" pitchFamily="34" charset="-127"/>
              </a:defRPr>
            </a:lvl1pPr>
          </a:lstStyle>
          <a:p>
            <a:pPr lvl="0"/>
            <a:endParaRPr lang="en-AU" dirty="0"/>
          </a:p>
        </p:txBody>
      </p:sp>
    </p:spTree>
    <p:extLst>
      <p:ext uri="{BB962C8B-B14F-4D97-AF65-F5344CB8AC3E}">
        <p14:creationId xmlns:p14="http://schemas.microsoft.com/office/powerpoint/2010/main" val="23478133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6">
    <p:spTree>
      <p:nvGrpSpPr>
        <p:cNvPr id="1" name=""/>
        <p:cNvGrpSpPr/>
        <p:nvPr/>
      </p:nvGrpSpPr>
      <p:grpSpPr>
        <a:xfrm>
          <a:off x="0" y="0"/>
          <a:ext cx="0" cy="0"/>
          <a:chOff x="0" y="0"/>
          <a:chExt cx="0" cy="0"/>
        </a:xfrm>
      </p:grpSpPr>
      <p:grpSp>
        <p:nvGrpSpPr>
          <p:cNvPr id="10" name="Group 4"/>
          <p:cNvGrpSpPr>
            <a:grpSpLocks/>
          </p:cNvGrpSpPr>
          <p:nvPr userDrawn="1"/>
        </p:nvGrpSpPr>
        <p:grpSpPr bwMode="auto">
          <a:xfrm>
            <a:off x="6732000" y="2613600"/>
            <a:ext cx="3348000" cy="4356000"/>
            <a:chOff x="4184" y="1630"/>
            <a:chExt cx="2169" cy="2793"/>
          </a:xfrm>
        </p:grpSpPr>
        <p:sp>
          <p:nvSpPr>
            <p:cNvPr id="11" name="AutoShape 3"/>
            <p:cNvSpPr>
              <a:spLocks noChangeAspect="1" noChangeArrowheads="1" noTextEdit="1"/>
            </p:cNvSpPr>
            <p:nvPr/>
          </p:nvSpPr>
          <p:spPr bwMode="auto">
            <a:xfrm>
              <a:off x="4184" y="1630"/>
              <a:ext cx="2169" cy="27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2" name="Freeform 5"/>
            <p:cNvSpPr>
              <a:spLocks noEditPoints="1"/>
            </p:cNvSpPr>
            <p:nvPr/>
          </p:nvSpPr>
          <p:spPr bwMode="auto">
            <a:xfrm>
              <a:off x="4184" y="1629"/>
              <a:ext cx="2182" cy="2803"/>
            </a:xfrm>
            <a:custGeom>
              <a:avLst/>
              <a:gdLst>
                <a:gd name="T0" fmla="*/ 559 w 2220"/>
                <a:gd name="T1" fmla="*/ 932 h 2860"/>
                <a:gd name="T2" fmla="*/ 434 w 2220"/>
                <a:gd name="T3" fmla="*/ 1179 h 2860"/>
                <a:gd name="T4" fmla="*/ 332 w 2220"/>
                <a:gd name="T5" fmla="*/ 1382 h 2860"/>
                <a:gd name="T6" fmla="*/ 322 w 2220"/>
                <a:gd name="T7" fmla="*/ 1402 h 2860"/>
                <a:gd name="T8" fmla="*/ 316 w 2220"/>
                <a:gd name="T9" fmla="*/ 1414 h 2860"/>
                <a:gd name="T10" fmla="*/ 307 w 2220"/>
                <a:gd name="T11" fmla="*/ 1437 h 2860"/>
                <a:gd name="T12" fmla="*/ 297 w 2220"/>
                <a:gd name="T13" fmla="*/ 1460 h 2860"/>
                <a:gd name="T14" fmla="*/ 289 w 2220"/>
                <a:gd name="T15" fmla="*/ 1483 h 2860"/>
                <a:gd name="T16" fmla="*/ 281 w 2220"/>
                <a:gd name="T17" fmla="*/ 1506 h 2860"/>
                <a:gd name="T18" fmla="*/ 274 w 2220"/>
                <a:gd name="T19" fmla="*/ 1529 h 2860"/>
                <a:gd name="T20" fmla="*/ 267 w 2220"/>
                <a:gd name="T21" fmla="*/ 1557 h 2860"/>
                <a:gd name="T22" fmla="*/ 260 w 2220"/>
                <a:gd name="T23" fmla="*/ 1585 h 2860"/>
                <a:gd name="T24" fmla="*/ 255 w 2220"/>
                <a:gd name="T25" fmla="*/ 1610 h 2860"/>
                <a:gd name="T26" fmla="*/ 251 w 2220"/>
                <a:gd name="T27" fmla="*/ 1635 h 2860"/>
                <a:gd name="T28" fmla="*/ 247 w 2220"/>
                <a:gd name="T29" fmla="*/ 1660 h 2860"/>
                <a:gd name="T30" fmla="*/ 245 w 2220"/>
                <a:gd name="T31" fmla="*/ 1685 h 2860"/>
                <a:gd name="T32" fmla="*/ 243 w 2220"/>
                <a:gd name="T33" fmla="*/ 1713 h 2860"/>
                <a:gd name="T34" fmla="*/ 242 w 2220"/>
                <a:gd name="T35" fmla="*/ 1739 h 2860"/>
                <a:gd name="T36" fmla="*/ 242 w 2220"/>
                <a:gd name="T37" fmla="*/ 1794 h 2860"/>
                <a:gd name="T38" fmla="*/ 282 w 2220"/>
                <a:gd name="T39" fmla="*/ 2021 h 2860"/>
                <a:gd name="T40" fmla="*/ 334 w 2220"/>
                <a:gd name="T41" fmla="*/ 2149 h 2860"/>
                <a:gd name="T42" fmla="*/ 1978 w 2220"/>
                <a:gd name="T43" fmla="*/ 1764 h 2860"/>
                <a:gd name="T44" fmla="*/ 951 w 2220"/>
                <a:gd name="T45" fmla="*/ 922 h 2860"/>
                <a:gd name="T46" fmla="*/ 1110 w 2220"/>
                <a:gd name="T47" fmla="*/ 769 h 2860"/>
                <a:gd name="T48" fmla="*/ 1110 w 2220"/>
                <a:gd name="T49" fmla="*/ 2757 h 2860"/>
                <a:gd name="T50" fmla="*/ 199 w 2220"/>
                <a:gd name="T51" fmla="*/ 2186 h 2860"/>
                <a:gd name="T52" fmla="*/ 106 w 2220"/>
                <a:gd name="T53" fmla="*/ 1833 h 2860"/>
                <a:gd name="T54" fmla="*/ 214 w 2220"/>
                <a:gd name="T55" fmla="*/ 1309 h 2860"/>
                <a:gd name="T56" fmla="*/ 821 w 2220"/>
                <a:gd name="T57" fmla="*/ 103 h 2860"/>
                <a:gd name="T58" fmla="*/ 641 w 2220"/>
                <a:gd name="T59" fmla="*/ 768 h 2860"/>
                <a:gd name="T60" fmla="*/ 1110 w 2220"/>
                <a:gd name="T61" fmla="*/ 1253 h 2860"/>
                <a:gd name="T62" fmla="*/ 1632 w 2220"/>
                <a:gd name="T63" fmla="*/ 1764 h 2860"/>
                <a:gd name="T64" fmla="*/ 587 w 2220"/>
                <a:gd name="T65" fmla="*/ 1764 h 2860"/>
                <a:gd name="T66" fmla="*/ 608 w 2220"/>
                <a:gd name="T67" fmla="*/ 1065 h 2860"/>
                <a:gd name="T68" fmla="*/ 1092 w 2220"/>
                <a:gd name="T69" fmla="*/ 103 h 2860"/>
                <a:gd name="T70" fmla="*/ 554 w 2220"/>
                <a:gd name="T71" fmla="*/ 1479 h 2860"/>
                <a:gd name="T72" fmla="*/ 524 w 2220"/>
                <a:gd name="T73" fmla="*/ 1545 h 2860"/>
                <a:gd name="T74" fmla="*/ 517 w 2220"/>
                <a:gd name="T75" fmla="*/ 1563 h 2860"/>
                <a:gd name="T76" fmla="*/ 511 w 2220"/>
                <a:gd name="T77" fmla="*/ 1581 h 2860"/>
                <a:gd name="T78" fmla="*/ 500 w 2220"/>
                <a:gd name="T79" fmla="*/ 1622 h 2860"/>
                <a:gd name="T80" fmla="*/ 495 w 2220"/>
                <a:gd name="T81" fmla="*/ 1641 h 2860"/>
                <a:gd name="T82" fmla="*/ 492 w 2220"/>
                <a:gd name="T83" fmla="*/ 1660 h 2860"/>
                <a:gd name="T84" fmla="*/ 489 w 2220"/>
                <a:gd name="T85" fmla="*/ 1678 h 2860"/>
                <a:gd name="T86" fmla="*/ 486 w 2220"/>
                <a:gd name="T87" fmla="*/ 1706 h 2860"/>
                <a:gd name="T88" fmla="*/ 485 w 2220"/>
                <a:gd name="T89" fmla="*/ 1726 h 2860"/>
                <a:gd name="T90" fmla="*/ 484 w 2220"/>
                <a:gd name="T91" fmla="*/ 1745 h 2860"/>
                <a:gd name="T92" fmla="*/ 488 w 2220"/>
                <a:gd name="T93" fmla="*/ 1843 h 2860"/>
                <a:gd name="T94" fmla="*/ 1736 w 2220"/>
                <a:gd name="T95" fmla="*/ 1764 h 2860"/>
                <a:gd name="T96" fmla="*/ 794 w 2220"/>
                <a:gd name="T97" fmla="*/ 1233 h 2860"/>
                <a:gd name="T98" fmla="*/ 1110 w 2220"/>
                <a:gd name="T99" fmla="*/ 1011 h 2860"/>
                <a:gd name="T100" fmla="*/ 1110 w 2220"/>
                <a:gd name="T101" fmla="*/ 2515 h 2860"/>
                <a:gd name="T102" fmla="*/ 374 w 2220"/>
                <a:gd name="T103" fmla="*/ 1968 h 2860"/>
                <a:gd name="T104" fmla="*/ 346 w 2220"/>
                <a:gd name="T105" fmla="*/ 1764 h 2860"/>
                <a:gd name="T106" fmla="*/ 608 w 2220"/>
                <a:gd name="T107" fmla="*/ 1065 h 2860"/>
                <a:gd name="T108" fmla="*/ 1110 w 2220"/>
                <a:gd name="T109" fmla="*/ 665 h 2860"/>
                <a:gd name="T110" fmla="*/ 1415 w 2220"/>
                <a:gd name="T111" fmla="*/ 0 h 2860"/>
                <a:gd name="T112" fmla="*/ 127 w 2220"/>
                <a:gd name="T113" fmla="*/ 1250 h 2860"/>
                <a:gd name="T114" fmla="*/ 0 w 2220"/>
                <a:gd name="T115" fmla="*/ 1737 h 2860"/>
                <a:gd name="T116" fmla="*/ 24 w 2220"/>
                <a:gd name="T117" fmla="*/ 1995 h 2860"/>
                <a:gd name="T118" fmla="*/ 142 w 2220"/>
                <a:gd name="T119" fmla="*/ 2300 h 2860"/>
                <a:gd name="T120" fmla="*/ 1110 w 2220"/>
                <a:gd name="T121" fmla="*/ 2860 h 2860"/>
                <a:gd name="T122" fmla="*/ 1110 w 2220"/>
                <a:gd name="T123" fmla="*/ 665 h 2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20" h="2860">
                  <a:moveTo>
                    <a:pt x="559" y="932"/>
                  </a:moveTo>
                  <a:lnTo>
                    <a:pt x="559" y="932"/>
                  </a:lnTo>
                  <a:cubicBezTo>
                    <a:pt x="558" y="932"/>
                    <a:pt x="558" y="932"/>
                    <a:pt x="558" y="932"/>
                  </a:cubicBezTo>
                  <a:lnTo>
                    <a:pt x="434" y="1179"/>
                  </a:lnTo>
                  <a:lnTo>
                    <a:pt x="339" y="1368"/>
                  </a:lnTo>
                  <a:cubicBezTo>
                    <a:pt x="339" y="1368"/>
                    <a:pt x="334" y="1378"/>
                    <a:pt x="332" y="1382"/>
                  </a:cubicBezTo>
                  <a:cubicBezTo>
                    <a:pt x="330" y="1386"/>
                    <a:pt x="328" y="1390"/>
                    <a:pt x="326" y="1395"/>
                  </a:cubicBezTo>
                  <a:cubicBezTo>
                    <a:pt x="324" y="1397"/>
                    <a:pt x="323" y="1400"/>
                    <a:pt x="322" y="1402"/>
                  </a:cubicBezTo>
                  <a:cubicBezTo>
                    <a:pt x="321" y="1403"/>
                    <a:pt x="321" y="1405"/>
                    <a:pt x="320" y="1406"/>
                  </a:cubicBezTo>
                  <a:cubicBezTo>
                    <a:pt x="319" y="1409"/>
                    <a:pt x="318" y="1412"/>
                    <a:pt x="316" y="1414"/>
                  </a:cubicBezTo>
                  <a:cubicBezTo>
                    <a:pt x="314" y="1419"/>
                    <a:pt x="312" y="1424"/>
                    <a:pt x="310" y="1428"/>
                  </a:cubicBezTo>
                  <a:cubicBezTo>
                    <a:pt x="309" y="1431"/>
                    <a:pt x="308" y="1434"/>
                    <a:pt x="307" y="1437"/>
                  </a:cubicBezTo>
                  <a:cubicBezTo>
                    <a:pt x="305" y="1442"/>
                    <a:pt x="303" y="1446"/>
                    <a:pt x="301" y="1451"/>
                  </a:cubicBezTo>
                  <a:cubicBezTo>
                    <a:pt x="300" y="1454"/>
                    <a:pt x="299" y="1457"/>
                    <a:pt x="297" y="1460"/>
                  </a:cubicBezTo>
                  <a:cubicBezTo>
                    <a:pt x="296" y="1464"/>
                    <a:pt x="294" y="1469"/>
                    <a:pt x="292" y="1474"/>
                  </a:cubicBezTo>
                  <a:cubicBezTo>
                    <a:pt x="291" y="1477"/>
                    <a:pt x="290" y="1480"/>
                    <a:pt x="289" y="1483"/>
                  </a:cubicBezTo>
                  <a:cubicBezTo>
                    <a:pt x="287" y="1488"/>
                    <a:pt x="285" y="1493"/>
                    <a:pt x="284" y="1498"/>
                  </a:cubicBezTo>
                  <a:cubicBezTo>
                    <a:pt x="283" y="1500"/>
                    <a:pt x="282" y="1503"/>
                    <a:pt x="281" y="1506"/>
                  </a:cubicBezTo>
                  <a:cubicBezTo>
                    <a:pt x="279" y="1512"/>
                    <a:pt x="277" y="1518"/>
                    <a:pt x="276" y="1524"/>
                  </a:cubicBezTo>
                  <a:cubicBezTo>
                    <a:pt x="275" y="1526"/>
                    <a:pt x="275" y="1527"/>
                    <a:pt x="274" y="1529"/>
                  </a:cubicBezTo>
                  <a:cubicBezTo>
                    <a:pt x="272" y="1537"/>
                    <a:pt x="270" y="1545"/>
                    <a:pt x="268" y="1553"/>
                  </a:cubicBezTo>
                  <a:cubicBezTo>
                    <a:pt x="267" y="1554"/>
                    <a:pt x="267" y="1555"/>
                    <a:pt x="267" y="1557"/>
                  </a:cubicBezTo>
                  <a:cubicBezTo>
                    <a:pt x="265" y="1563"/>
                    <a:pt x="263" y="1570"/>
                    <a:pt x="262" y="1577"/>
                  </a:cubicBezTo>
                  <a:cubicBezTo>
                    <a:pt x="261" y="1579"/>
                    <a:pt x="261" y="1582"/>
                    <a:pt x="260" y="1585"/>
                  </a:cubicBezTo>
                  <a:cubicBezTo>
                    <a:pt x="259" y="1590"/>
                    <a:pt x="258" y="1596"/>
                    <a:pt x="257" y="1601"/>
                  </a:cubicBezTo>
                  <a:cubicBezTo>
                    <a:pt x="256" y="1604"/>
                    <a:pt x="256" y="1607"/>
                    <a:pt x="255" y="1610"/>
                  </a:cubicBezTo>
                  <a:cubicBezTo>
                    <a:pt x="254" y="1615"/>
                    <a:pt x="253" y="1620"/>
                    <a:pt x="252" y="1625"/>
                  </a:cubicBezTo>
                  <a:cubicBezTo>
                    <a:pt x="252" y="1629"/>
                    <a:pt x="251" y="1632"/>
                    <a:pt x="251" y="1635"/>
                  </a:cubicBezTo>
                  <a:cubicBezTo>
                    <a:pt x="250" y="1640"/>
                    <a:pt x="249" y="1645"/>
                    <a:pt x="249" y="1650"/>
                  </a:cubicBezTo>
                  <a:cubicBezTo>
                    <a:pt x="248" y="1654"/>
                    <a:pt x="248" y="1657"/>
                    <a:pt x="247" y="1660"/>
                  </a:cubicBezTo>
                  <a:cubicBezTo>
                    <a:pt x="247" y="1665"/>
                    <a:pt x="246" y="1670"/>
                    <a:pt x="246" y="1675"/>
                  </a:cubicBezTo>
                  <a:cubicBezTo>
                    <a:pt x="245" y="1679"/>
                    <a:pt x="245" y="1682"/>
                    <a:pt x="245" y="1685"/>
                  </a:cubicBezTo>
                  <a:cubicBezTo>
                    <a:pt x="244" y="1691"/>
                    <a:pt x="244" y="1699"/>
                    <a:pt x="244" y="1704"/>
                  </a:cubicBezTo>
                  <a:cubicBezTo>
                    <a:pt x="243" y="1707"/>
                    <a:pt x="243" y="1710"/>
                    <a:pt x="243" y="1713"/>
                  </a:cubicBezTo>
                  <a:cubicBezTo>
                    <a:pt x="243" y="1719"/>
                    <a:pt x="242" y="1725"/>
                    <a:pt x="242" y="1731"/>
                  </a:cubicBezTo>
                  <a:cubicBezTo>
                    <a:pt x="242" y="1733"/>
                    <a:pt x="242" y="1736"/>
                    <a:pt x="242" y="1739"/>
                  </a:cubicBezTo>
                  <a:cubicBezTo>
                    <a:pt x="242" y="1747"/>
                    <a:pt x="241" y="1756"/>
                    <a:pt x="241" y="1764"/>
                  </a:cubicBezTo>
                  <a:cubicBezTo>
                    <a:pt x="241" y="1774"/>
                    <a:pt x="242" y="1784"/>
                    <a:pt x="242" y="1794"/>
                  </a:cubicBezTo>
                  <a:lnTo>
                    <a:pt x="242" y="1793"/>
                  </a:lnTo>
                  <a:cubicBezTo>
                    <a:pt x="245" y="1873"/>
                    <a:pt x="259" y="1949"/>
                    <a:pt x="282" y="2021"/>
                  </a:cubicBezTo>
                  <a:lnTo>
                    <a:pt x="282" y="2022"/>
                  </a:lnTo>
                  <a:cubicBezTo>
                    <a:pt x="296" y="2066"/>
                    <a:pt x="314" y="2108"/>
                    <a:pt x="334" y="2149"/>
                  </a:cubicBezTo>
                  <a:cubicBezTo>
                    <a:pt x="478" y="2427"/>
                    <a:pt x="771" y="2619"/>
                    <a:pt x="1110" y="2619"/>
                  </a:cubicBezTo>
                  <a:cubicBezTo>
                    <a:pt x="1589" y="2619"/>
                    <a:pt x="1978" y="2235"/>
                    <a:pt x="1978" y="1764"/>
                  </a:cubicBezTo>
                  <a:cubicBezTo>
                    <a:pt x="1978" y="1293"/>
                    <a:pt x="1589" y="907"/>
                    <a:pt x="1110" y="907"/>
                  </a:cubicBezTo>
                  <a:cubicBezTo>
                    <a:pt x="1055" y="907"/>
                    <a:pt x="1002" y="912"/>
                    <a:pt x="951" y="922"/>
                  </a:cubicBezTo>
                  <a:lnTo>
                    <a:pt x="1026" y="773"/>
                  </a:lnTo>
                  <a:cubicBezTo>
                    <a:pt x="1053" y="770"/>
                    <a:pt x="1081" y="769"/>
                    <a:pt x="1110" y="769"/>
                  </a:cubicBezTo>
                  <a:cubicBezTo>
                    <a:pt x="1665" y="769"/>
                    <a:pt x="2116" y="1217"/>
                    <a:pt x="2116" y="1764"/>
                  </a:cubicBezTo>
                  <a:cubicBezTo>
                    <a:pt x="2116" y="2311"/>
                    <a:pt x="1665" y="2757"/>
                    <a:pt x="1110" y="2757"/>
                  </a:cubicBezTo>
                  <a:cubicBezTo>
                    <a:pt x="753" y="2757"/>
                    <a:pt x="439" y="2573"/>
                    <a:pt x="260" y="2296"/>
                  </a:cubicBezTo>
                  <a:cubicBezTo>
                    <a:pt x="238" y="2261"/>
                    <a:pt x="217" y="2224"/>
                    <a:pt x="199" y="2186"/>
                  </a:cubicBezTo>
                  <a:cubicBezTo>
                    <a:pt x="172" y="2130"/>
                    <a:pt x="150" y="2070"/>
                    <a:pt x="134" y="2008"/>
                  </a:cubicBezTo>
                  <a:cubicBezTo>
                    <a:pt x="120" y="1952"/>
                    <a:pt x="110" y="1893"/>
                    <a:pt x="106" y="1833"/>
                  </a:cubicBezTo>
                  <a:cubicBezTo>
                    <a:pt x="104" y="1810"/>
                    <a:pt x="103" y="1787"/>
                    <a:pt x="103" y="1764"/>
                  </a:cubicBezTo>
                  <a:cubicBezTo>
                    <a:pt x="103" y="1602"/>
                    <a:pt x="143" y="1445"/>
                    <a:pt x="214" y="1309"/>
                  </a:cubicBezTo>
                  <a:lnTo>
                    <a:pt x="417" y="905"/>
                  </a:lnTo>
                  <a:lnTo>
                    <a:pt x="821" y="103"/>
                  </a:lnTo>
                  <a:lnTo>
                    <a:pt x="975" y="103"/>
                  </a:lnTo>
                  <a:lnTo>
                    <a:pt x="641" y="768"/>
                  </a:lnTo>
                  <a:lnTo>
                    <a:pt x="558" y="932"/>
                  </a:lnTo>
                  <a:moveTo>
                    <a:pt x="1110" y="1253"/>
                  </a:moveTo>
                  <a:lnTo>
                    <a:pt x="1110" y="1253"/>
                  </a:lnTo>
                  <a:cubicBezTo>
                    <a:pt x="1398" y="1253"/>
                    <a:pt x="1632" y="1484"/>
                    <a:pt x="1632" y="1764"/>
                  </a:cubicBezTo>
                  <a:cubicBezTo>
                    <a:pt x="1632" y="2045"/>
                    <a:pt x="1398" y="2273"/>
                    <a:pt x="1110" y="2273"/>
                  </a:cubicBezTo>
                  <a:cubicBezTo>
                    <a:pt x="822" y="2273"/>
                    <a:pt x="587" y="2045"/>
                    <a:pt x="587" y="1764"/>
                  </a:cubicBezTo>
                  <a:cubicBezTo>
                    <a:pt x="587" y="1484"/>
                    <a:pt x="822" y="1253"/>
                    <a:pt x="1110" y="1253"/>
                  </a:cubicBezTo>
                  <a:close/>
                  <a:moveTo>
                    <a:pt x="608" y="1065"/>
                  </a:moveTo>
                  <a:lnTo>
                    <a:pt x="608" y="1065"/>
                  </a:lnTo>
                  <a:lnTo>
                    <a:pt x="1092" y="103"/>
                  </a:lnTo>
                  <a:lnTo>
                    <a:pt x="1246" y="103"/>
                  </a:lnTo>
                  <a:lnTo>
                    <a:pt x="554" y="1479"/>
                  </a:lnTo>
                  <a:cubicBezTo>
                    <a:pt x="553" y="1482"/>
                    <a:pt x="530" y="1530"/>
                    <a:pt x="526" y="1540"/>
                  </a:cubicBezTo>
                  <a:cubicBezTo>
                    <a:pt x="525" y="1542"/>
                    <a:pt x="524" y="1544"/>
                    <a:pt x="524" y="1545"/>
                  </a:cubicBezTo>
                  <a:cubicBezTo>
                    <a:pt x="522" y="1549"/>
                    <a:pt x="520" y="1553"/>
                    <a:pt x="519" y="1558"/>
                  </a:cubicBezTo>
                  <a:cubicBezTo>
                    <a:pt x="518" y="1560"/>
                    <a:pt x="518" y="1561"/>
                    <a:pt x="517" y="1563"/>
                  </a:cubicBezTo>
                  <a:cubicBezTo>
                    <a:pt x="515" y="1568"/>
                    <a:pt x="514" y="1572"/>
                    <a:pt x="513" y="1576"/>
                  </a:cubicBezTo>
                  <a:cubicBezTo>
                    <a:pt x="512" y="1578"/>
                    <a:pt x="512" y="1579"/>
                    <a:pt x="511" y="1581"/>
                  </a:cubicBezTo>
                  <a:cubicBezTo>
                    <a:pt x="507" y="1593"/>
                    <a:pt x="504" y="1605"/>
                    <a:pt x="501" y="1617"/>
                  </a:cubicBezTo>
                  <a:cubicBezTo>
                    <a:pt x="501" y="1619"/>
                    <a:pt x="500" y="1620"/>
                    <a:pt x="500" y="1622"/>
                  </a:cubicBezTo>
                  <a:cubicBezTo>
                    <a:pt x="499" y="1626"/>
                    <a:pt x="498" y="1631"/>
                    <a:pt x="497" y="1635"/>
                  </a:cubicBezTo>
                  <a:cubicBezTo>
                    <a:pt x="496" y="1637"/>
                    <a:pt x="496" y="1639"/>
                    <a:pt x="495" y="1641"/>
                  </a:cubicBezTo>
                  <a:cubicBezTo>
                    <a:pt x="495" y="1646"/>
                    <a:pt x="494" y="1650"/>
                    <a:pt x="493" y="1654"/>
                  </a:cubicBezTo>
                  <a:cubicBezTo>
                    <a:pt x="493" y="1656"/>
                    <a:pt x="492" y="1658"/>
                    <a:pt x="492" y="1660"/>
                  </a:cubicBezTo>
                  <a:cubicBezTo>
                    <a:pt x="491" y="1666"/>
                    <a:pt x="490" y="1672"/>
                    <a:pt x="489" y="1678"/>
                  </a:cubicBezTo>
                  <a:cubicBezTo>
                    <a:pt x="489" y="1678"/>
                    <a:pt x="489" y="1678"/>
                    <a:pt x="489" y="1678"/>
                  </a:cubicBezTo>
                  <a:cubicBezTo>
                    <a:pt x="488" y="1685"/>
                    <a:pt x="487" y="1694"/>
                    <a:pt x="487" y="1700"/>
                  </a:cubicBezTo>
                  <a:cubicBezTo>
                    <a:pt x="487" y="1702"/>
                    <a:pt x="486" y="1704"/>
                    <a:pt x="486" y="1706"/>
                  </a:cubicBezTo>
                  <a:cubicBezTo>
                    <a:pt x="486" y="1710"/>
                    <a:pt x="485" y="1715"/>
                    <a:pt x="485" y="1719"/>
                  </a:cubicBezTo>
                  <a:cubicBezTo>
                    <a:pt x="485" y="1721"/>
                    <a:pt x="485" y="1724"/>
                    <a:pt x="485" y="1726"/>
                  </a:cubicBezTo>
                  <a:cubicBezTo>
                    <a:pt x="484" y="1730"/>
                    <a:pt x="484" y="1735"/>
                    <a:pt x="484" y="1739"/>
                  </a:cubicBezTo>
                  <a:cubicBezTo>
                    <a:pt x="484" y="1741"/>
                    <a:pt x="484" y="1743"/>
                    <a:pt x="484" y="1745"/>
                  </a:cubicBezTo>
                  <a:cubicBezTo>
                    <a:pt x="483" y="1751"/>
                    <a:pt x="483" y="1758"/>
                    <a:pt x="483" y="1764"/>
                  </a:cubicBezTo>
                  <a:cubicBezTo>
                    <a:pt x="483" y="1791"/>
                    <a:pt x="485" y="1817"/>
                    <a:pt x="488" y="1843"/>
                  </a:cubicBezTo>
                  <a:cubicBezTo>
                    <a:pt x="528" y="2143"/>
                    <a:pt x="791" y="2377"/>
                    <a:pt x="1110" y="2377"/>
                  </a:cubicBezTo>
                  <a:cubicBezTo>
                    <a:pt x="1455" y="2377"/>
                    <a:pt x="1736" y="2102"/>
                    <a:pt x="1736" y="1764"/>
                  </a:cubicBezTo>
                  <a:cubicBezTo>
                    <a:pt x="1736" y="1427"/>
                    <a:pt x="1455" y="1149"/>
                    <a:pt x="1110" y="1149"/>
                  </a:cubicBezTo>
                  <a:cubicBezTo>
                    <a:pt x="995" y="1149"/>
                    <a:pt x="887" y="1180"/>
                    <a:pt x="794" y="1233"/>
                  </a:cubicBezTo>
                  <a:lnTo>
                    <a:pt x="890" y="1043"/>
                  </a:lnTo>
                  <a:cubicBezTo>
                    <a:pt x="959" y="1022"/>
                    <a:pt x="1033" y="1011"/>
                    <a:pt x="1110" y="1011"/>
                  </a:cubicBezTo>
                  <a:cubicBezTo>
                    <a:pt x="1531" y="1011"/>
                    <a:pt x="1874" y="1351"/>
                    <a:pt x="1874" y="1764"/>
                  </a:cubicBezTo>
                  <a:cubicBezTo>
                    <a:pt x="1874" y="2178"/>
                    <a:pt x="1531" y="2515"/>
                    <a:pt x="1110" y="2515"/>
                  </a:cubicBezTo>
                  <a:cubicBezTo>
                    <a:pt x="783" y="2515"/>
                    <a:pt x="504" y="2313"/>
                    <a:pt x="394" y="2029"/>
                  </a:cubicBezTo>
                  <a:cubicBezTo>
                    <a:pt x="387" y="2009"/>
                    <a:pt x="380" y="1989"/>
                    <a:pt x="374" y="1968"/>
                  </a:cubicBezTo>
                  <a:lnTo>
                    <a:pt x="374" y="1968"/>
                  </a:lnTo>
                  <a:cubicBezTo>
                    <a:pt x="356" y="1903"/>
                    <a:pt x="346" y="1835"/>
                    <a:pt x="346" y="1764"/>
                  </a:cubicBezTo>
                  <a:cubicBezTo>
                    <a:pt x="346" y="1653"/>
                    <a:pt x="371" y="1544"/>
                    <a:pt x="415" y="1449"/>
                  </a:cubicBezTo>
                  <a:lnTo>
                    <a:pt x="608" y="1065"/>
                  </a:lnTo>
                  <a:close/>
                  <a:moveTo>
                    <a:pt x="1110" y="665"/>
                  </a:moveTo>
                  <a:lnTo>
                    <a:pt x="1110" y="665"/>
                  </a:lnTo>
                  <a:cubicBezTo>
                    <a:pt x="1100" y="665"/>
                    <a:pt x="1090" y="665"/>
                    <a:pt x="1079" y="666"/>
                  </a:cubicBezTo>
                  <a:lnTo>
                    <a:pt x="1415" y="0"/>
                  </a:lnTo>
                  <a:lnTo>
                    <a:pt x="757" y="0"/>
                  </a:lnTo>
                  <a:lnTo>
                    <a:pt x="127" y="1250"/>
                  </a:lnTo>
                  <a:lnTo>
                    <a:pt x="126" y="1253"/>
                  </a:lnTo>
                  <a:cubicBezTo>
                    <a:pt x="49" y="1398"/>
                    <a:pt x="4" y="1564"/>
                    <a:pt x="0" y="1737"/>
                  </a:cubicBezTo>
                  <a:cubicBezTo>
                    <a:pt x="0" y="1746"/>
                    <a:pt x="0" y="1755"/>
                    <a:pt x="0" y="1764"/>
                  </a:cubicBezTo>
                  <a:cubicBezTo>
                    <a:pt x="0" y="1844"/>
                    <a:pt x="8" y="1921"/>
                    <a:pt x="24" y="1995"/>
                  </a:cubicBezTo>
                  <a:cubicBezTo>
                    <a:pt x="35" y="2045"/>
                    <a:pt x="50" y="2094"/>
                    <a:pt x="67" y="2141"/>
                  </a:cubicBezTo>
                  <a:cubicBezTo>
                    <a:pt x="88" y="2197"/>
                    <a:pt x="113" y="2250"/>
                    <a:pt x="142" y="2300"/>
                  </a:cubicBezTo>
                  <a:cubicBezTo>
                    <a:pt x="162" y="2335"/>
                    <a:pt x="183" y="2369"/>
                    <a:pt x="207" y="2402"/>
                  </a:cubicBezTo>
                  <a:cubicBezTo>
                    <a:pt x="409" y="2679"/>
                    <a:pt x="738" y="2860"/>
                    <a:pt x="1110" y="2860"/>
                  </a:cubicBezTo>
                  <a:cubicBezTo>
                    <a:pt x="1722" y="2860"/>
                    <a:pt x="2220" y="2369"/>
                    <a:pt x="2220" y="1764"/>
                  </a:cubicBezTo>
                  <a:cubicBezTo>
                    <a:pt x="2220" y="1160"/>
                    <a:pt x="1722" y="665"/>
                    <a:pt x="1110" y="665"/>
                  </a:cubicBezTo>
                  <a:close/>
                </a:path>
              </a:pathLst>
            </a:custGeom>
            <a:solidFill>
              <a:srgbClr val="00ADE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grpSp>
      <p:sp>
        <p:nvSpPr>
          <p:cNvPr id="8" name="Title 1"/>
          <p:cNvSpPr>
            <a:spLocks noGrp="1"/>
          </p:cNvSpPr>
          <p:nvPr>
            <p:ph type="ctrTitle" hasCustomPrompt="1"/>
          </p:nvPr>
        </p:nvSpPr>
        <p:spPr>
          <a:xfrm>
            <a:off x="622800" y="950399"/>
            <a:ext cx="9471600" cy="381959"/>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edit master title slide</a:t>
            </a:r>
            <a:endParaRPr lang="en-US" dirty="0"/>
          </a:p>
        </p:txBody>
      </p:sp>
      <p:sp>
        <p:nvSpPr>
          <p:cNvPr id="9" name="Text Placeholder 5"/>
          <p:cNvSpPr>
            <a:spLocks noGrp="1"/>
          </p:cNvSpPr>
          <p:nvPr>
            <p:ph type="body" sz="quarter" idx="11"/>
          </p:nvPr>
        </p:nvSpPr>
        <p:spPr>
          <a:xfrm>
            <a:off x="626400" y="1498191"/>
            <a:ext cx="3528000" cy="1922400"/>
          </a:xfrm>
          <a:prstGeom prst="rect">
            <a:avLst/>
          </a:prstGeom>
        </p:spPr>
        <p:txBody>
          <a:bodyPr lIns="0"/>
          <a:lstStyle>
            <a:lvl1pPr marL="363538" indent="-363538">
              <a:buClr>
                <a:schemeClr val="tx1"/>
              </a:buClr>
              <a:buFont typeface="+mj-lt"/>
              <a:buAutoNum type="arabicPeriod"/>
              <a:defRPr sz="1600" cap="none" baseline="0">
                <a:latin typeface="Malgun Gothic" panose="020B0503020000020004" pitchFamily="34" charset="-127"/>
                <a:ea typeface="Malgun Gothic" panose="020B0503020000020004" pitchFamily="34" charset="-127"/>
              </a:defRPr>
            </a:lvl1pPr>
          </a:lstStyle>
          <a:p>
            <a:pPr lvl="0"/>
            <a:endParaRPr lang="en-AU" dirty="0"/>
          </a:p>
        </p:txBody>
      </p:sp>
    </p:spTree>
    <p:extLst>
      <p:ext uri="{BB962C8B-B14F-4D97-AF65-F5344CB8AC3E}">
        <p14:creationId xmlns:p14="http://schemas.microsoft.com/office/powerpoint/2010/main" val="15991264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7">
    <p:spTree>
      <p:nvGrpSpPr>
        <p:cNvPr id="1" name=""/>
        <p:cNvGrpSpPr/>
        <p:nvPr/>
      </p:nvGrpSpPr>
      <p:grpSpPr>
        <a:xfrm>
          <a:off x="0" y="0"/>
          <a:ext cx="0" cy="0"/>
          <a:chOff x="0" y="0"/>
          <a:chExt cx="0" cy="0"/>
        </a:xfrm>
      </p:grpSpPr>
      <p:pic>
        <p:nvPicPr>
          <p:cNvPr id="8" name="Picture 7"/>
          <p:cNvPicPr>
            <a:picLocks/>
          </p:cNvPicPr>
          <p:nvPr userDrawn="1"/>
        </p:nvPicPr>
        <p:blipFill>
          <a:blip r:embed="rId2"/>
          <a:stretch>
            <a:fillRect/>
          </a:stretch>
        </p:blipFill>
        <p:spPr>
          <a:xfrm>
            <a:off x="7200000" y="2628502"/>
            <a:ext cx="2880000" cy="4356000"/>
          </a:xfrm>
          <a:prstGeom prst="rect">
            <a:avLst/>
          </a:prstGeom>
        </p:spPr>
      </p:pic>
      <p:sp>
        <p:nvSpPr>
          <p:cNvPr id="7" name="Title 1"/>
          <p:cNvSpPr>
            <a:spLocks noGrp="1"/>
          </p:cNvSpPr>
          <p:nvPr>
            <p:ph type="ctrTitle" hasCustomPrompt="1"/>
          </p:nvPr>
        </p:nvSpPr>
        <p:spPr>
          <a:xfrm>
            <a:off x="622800" y="950399"/>
            <a:ext cx="9471600" cy="381959"/>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edit master title slide</a:t>
            </a:r>
            <a:endParaRPr lang="en-US" dirty="0"/>
          </a:p>
        </p:txBody>
      </p:sp>
      <p:sp>
        <p:nvSpPr>
          <p:cNvPr id="9" name="Text Placeholder 5"/>
          <p:cNvSpPr>
            <a:spLocks noGrp="1"/>
          </p:cNvSpPr>
          <p:nvPr>
            <p:ph type="body" sz="quarter" idx="11"/>
          </p:nvPr>
        </p:nvSpPr>
        <p:spPr>
          <a:xfrm>
            <a:off x="626400" y="1498191"/>
            <a:ext cx="3528000" cy="1922400"/>
          </a:xfrm>
          <a:prstGeom prst="rect">
            <a:avLst/>
          </a:prstGeom>
        </p:spPr>
        <p:txBody>
          <a:bodyPr lIns="0"/>
          <a:lstStyle>
            <a:lvl1pPr marL="363538" indent="-363538">
              <a:buClr>
                <a:schemeClr val="tx1"/>
              </a:buClr>
              <a:buFont typeface="+mj-lt"/>
              <a:buAutoNum type="arabicPeriod"/>
              <a:defRPr sz="1600" cap="none" baseline="0">
                <a:latin typeface="Malgun Gothic" panose="020B0503020000020004" pitchFamily="34" charset="-127"/>
                <a:ea typeface="Malgun Gothic" panose="020B0503020000020004" pitchFamily="34" charset="-127"/>
              </a:defRPr>
            </a:lvl1pPr>
          </a:lstStyle>
          <a:p>
            <a:pPr lvl="0"/>
            <a:endParaRPr lang="en-AU" dirty="0"/>
          </a:p>
        </p:txBody>
      </p:sp>
    </p:spTree>
    <p:extLst>
      <p:ext uri="{BB962C8B-B14F-4D97-AF65-F5344CB8AC3E}">
        <p14:creationId xmlns:p14="http://schemas.microsoft.com/office/powerpoint/2010/main" val="38243032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8">
    <p:spTree>
      <p:nvGrpSpPr>
        <p:cNvPr id="1" name=""/>
        <p:cNvGrpSpPr/>
        <p:nvPr/>
      </p:nvGrpSpPr>
      <p:grpSpPr>
        <a:xfrm>
          <a:off x="0" y="0"/>
          <a:ext cx="0" cy="0"/>
          <a:chOff x="0" y="0"/>
          <a:chExt cx="0" cy="0"/>
        </a:xfrm>
      </p:grpSpPr>
      <p:grpSp>
        <p:nvGrpSpPr>
          <p:cNvPr id="11" name="Group 4"/>
          <p:cNvGrpSpPr>
            <a:grpSpLocks/>
          </p:cNvGrpSpPr>
          <p:nvPr userDrawn="1"/>
        </p:nvGrpSpPr>
        <p:grpSpPr bwMode="auto">
          <a:xfrm>
            <a:off x="6876000" y="2574000"/>
            <a:ext cx="3240000" cy="4428000"/>
            <a:chOff x="4302" y="1647"/>
            <a:chExt cx="2062" cy="2785"/>
          </a:xfrm>
        </p:grpSpPr>
        <p:sp>
          <p:nvSpPr>
            <p:cNvPr id="12" name="AutoShape 3"/>
            <p:cNvSpPr>
              <a:spLocks noChangeAspect="1" noChangeArrowheads="1" noTextEdit="1"/>
            </p:cNvSpPr>
            <p:nvPr/>
          </p:nvSpPr>
          <p:spPr bwMode="auto">
            <a:xfrm>
              <a:off x="4302" y="1654"/>
              <a:ext cx="2051" cy="27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3" name="Freeform 5"/>
            <p:cNvSpPr>
              <a:spLocks/>
            </p:cNvSpPr>
            <p:nvPr/>
          </p:nvSpPr>
          <p:spPr bwMode="auto">
            <a:xfrm>
              <a:off x="5212" y="2341"/>
              <a:ext cx="0" cy="1"/>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0"/>
                  </a:lnTo>
                  <a:cubicBezTo>
                    <a:pt x="0" y="0"/>
                    <a:pt x="0" y="0"/>
                    <a:pt x="0" y="1"/>
                  </a:cubicBezTo>
                  <a:cubicBezTo>
                    <a:pt x="0" y="1"/>
                    <a:pt x="0" y="0"/>
                    <a:pt x="0" y="0"/>
                  </a:cubicBezTo>
                  <a:close/>
                </a:path>
              </a:pathLst>
            </a:custGeom>
            <a:solidFill>
              <a:srgbClr val="00ADE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14" name="Freeform 6"/>
            <p:cNvSpPr>
              <a:spLocks noEditPoints="1"/>
            </p:cNvSpPr>
            <p:nvPr/>
          </p:nvSpPr>
          <p:spPr bwMode="auto">
            <a:xfrm>
              <a:off x="4302" y="1647"/>
              <a:ext cx="2062" cy="2785"/>
            </a:xfrm>
            <a:custGeom>
              <a:avLst/>
              <a:gdLst>
                <a:gd name="T0" fmla="*/ 1064 w 2131"/>
                <a:gd name="T1" fmla="*/ 585 h 2886"/>
                <a:gd name="T2" fmla="*/ 1116 w 2131"/>
                <a:gd name="T3" fmla="*/ 790 h 2886"/>
                <a:gd name="T4" fmla="*/ 1007 w 2131"/>
                <a:gd name="T5" fmla="*/ 787 h 2886"/>
                <a:gd name="T6" fmla="*/ 938 w 2131"/>
                <a:gd name="T7" fmla="*/ 697 h 2886"/>
                <a:gd name="T8" fmla="*/ 103 w 2131"/>
                <a:gd name="T9" fmla="*/ 1895 h 2886"/>
                <a:gd name="T10" fmla="*/ 646 w 2131"/>
                <a:gd name="T11" fmla="*/ 1254 h 2886"/>
                <a:gd name="T12" fmla="*/ 1065 w 2131"/>
                <a:gd name="T13" fmla="*/ 2644 h 2886"/>
                <a:gd name="T14" fmla="*/ 1724 w 2131"/>
                <a:gd name="T15" fmla="*/ 1446 h 2886"/>
                <a:gd name="T16" fmla="*/ 1380 w 2131"/>
                <a:gd name="T17" fmla="*/ 1197 h 2886"/>
                <a:gd name="T18" fmla="*/ 1065 w 2131"/>
                <a:gd name="T19" fmla="*/ 1073 h 2886"/>
                <a:gd name="T20" fmla="*/ 879 w 2131"/>
                <a:gd name="T21" fmla="*/ 993 h 2886"/>
                <a:gd name="T22" fmla="*/ 708 w 2131"/>
                <a:gd name="T23" fmla="*/ 783 h 2886"/>
                <a:gd name="T24" fmla="*/ 1432 w 2131"/>
                <a:gd name="T25" fmla="*/ 697 h 2886"/>
                <a:gd name="T26" fmla="*/ 1197 w 2131"/>
                <a:gd name="T27" fmla="*/ 865 h 2886"/>
                <a:gd name="T28" fmla="*/ 834 w 2131"/>
                <a:gd name="T29" fmla="*/ 697 h 2886"/>
                <a:gd name="T30" fmla="*/ 841 w 2131"/>
                <a:gd name="T31" fmla="*/ 747 h 2886"/>
                <a:gd name="T32" fmla="*/ 965 w 2131"/>
                <a:gd name="T33" fmla="*/ 882 h 2886"/>
                <a:gd name="T34" fmla="*/ 1196 w 2131"/>
                <a:gd name="T35" fmla="*/ 974 h 2886"/>
                <a:gd name="T36" fmla="*/ 1502 w 2131"/>
                <a:gd name="T37" fmla="*/ 1106 h 2886"/>
                <a:gd name="T38" fmla="*/ 1831 w 2131"/>
                <a:gd name="T39" fmla="*/ 1359 h 2886"/>
                <a:gd name="T40" fmla="*/ 1065 w 2131"/>
                <a:gd name="T41" fmla="*/ 2782 h 2886"/>
                <a:gd name="T42" fmla="*/ 1457 w 2131"/>
                <a:gd name="T43" fmla="*/ 1666 h 2886"/>
                <a:gd name="T44" fmla="*/ 587 w 2131"/>
                <a:gd name="T45" fmla="*/ 1895 h 2886"/>
                <a:gd name="T46" fmla="*/ 676 w 2131"/>
                <a:gd name="T47" fmla="*/ 1662 h 2886"/>
                <a:gd name="T48" fmla="*/ 1457 w 2131"/>
                <a:gd name="T49" fmla="*/ 1665 h 2886"/>
                <a:gd name="T50" fmla="*/ 1674 w 2131"/>
                <a:gd name="T51" fmla="*/ 697 h 2886"/>
                <a:gd name="T52" fmla="*/ 1536 w 2131"/>
                <a:gd name="T53" fmla="*/ 697 h 2886"/>
                <a:gd name="T54" fmla="*/ 607 w 2131"/>
                <a:gd name="T55" fmla="*/ 810 h 2886"/>
                <a:gd name="T56" fmla="*/ 762 w 2131"/>
                <a:gd name="T57" fmla="*/ 1040 h 2886"/>
                <a:gd name="T58" fmla="*/ 909 w 2131"/>
                <a:gd name="T59" fmla="*/ 1120 h 2886"/>
                <a:gd name="T60" fmla="*/ 1119 w 2131"/>
                <a:gd name="T61" fmla="*/ 1203 h 2886"/>
                <a:gd name="T62" fmla="*/ 1644 w 2131"/>
                <a:gd name="T63" fmla="*/ 1512 h 2886"/>
                <a:gd name="T64" fmla="*/ 1785 w 2131"/>
                <a:gd name="T65" fmla="*/ 1895 h 2886"/>
                <a:gd name="T66" fmla="*/ 485 w 2131"/>
                <a:gd name="T67" fmla="*/ 1513 h 2886"/>
                <a:gd name="T68" fmla="*/ 750 w 2131"/>
                <a:gd name="T69" fmla="*/ 1314 h 2886"/>
                <a:gd name="T70" fmla="*/ 764 w 2131"/>
                <a:gd name="T71" fmla="*/ 1321 h 2886"/>
                <a:gd name="T72" fmla="*/ 775 w 2131"/>
                <a:gd name="T73" fmla="*/ 1326 h 2886"/>
                <a:gd name="T74" fmla="*/ 778 w 2131"/>
                <a:gd name="T75" fmla="*/ 1327 h 2886"/>
                <a:gd name="T76" fmla="*/ 595 w 2131"/>
                <a:gd name="T77" fmla="*/ 1597 h 2886"/>
                <a:gd name="T78" fmla="*/ 483 w 2131"/>
                <a:gd name="T79" fmla="*/ 1895 h 2886"/>
                <a:gd name="T80" fmla="*/ 1537 w 2131"/>
                <a:gd name="T81" fmla="*/ 1600 h 2886"/>
                <a:gd name="T82" fmla="*/ 1212 w 2131"/>
                <a:gd name="T83" fmla="*/ 1386 h 2886"/>
                <a:gd name="T84" fmla="*/ 873 w 2131"/>
                <a:gd name="T85" fmla="*/ 1255 h 2886"/>
                <a:gd name="T86" fmla="*/ 815 w 2131"/>
                <a:gd name="T87" fmla="*/ 1230 h 2886"/>
                <a:gd name="T88" fmla="*/ 750 w 2131"/>
                <a:gd name="T89" fmla="*/ 1197 h 2886"/>
                <a:gd name="T90" fmla="*/ 474 w 2131"/>
                <a:gd name="T91" fmla="*/ 846 h 2886"/>
                <a:gd name="T92" fmla="*/ 1064 w 2131"/>
                <a:gd name="T93" fmla="*/ 103 h 2886"/>
                <a:gd name="T94" fmla="*/ 1911 w 2131"/>
                <a:gd name="T95" fmla="*/ 1293 h 2886"/>
                <a:gd name="T96" fmla="*/ 1064 w 2131"/>
                <a:gd name="T97" fmla="*/ 0 h 2886"/>
                <a:gd name="T98" fmla="*/ 374 w 2131"/>
                <a:gd name="T99" fmla="*/ 874 h 2886"/>
                <a:gd name="T100" fmla="*/ 0 w 2131"/>
                <a:gd name="T101" fmla="*/ 1895 h 2886"/>
                <a:gd name="T102" fmla="*/ 1808 w 2131"/>
                <a:gd name="T103" fmla="*/ 2606 h 2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1" h="2886">
                  <a:moveTo>
                    <a:pt x="938" y="697"/>
                  </a:moveTo>
                  <a:lnTo>
                    <a:pt x="938" y="697"/>
                  </a:lnTo>
                  <a:cubicBezTo>
                    <a:pt x="938" y="635"/>
                    <a:pt x="995" y="585"/>
                    <a:pt x="1064" y="585"/>
                  </a:cubicBezTo>
                  <a:cubicBezTo>
                    <a:pt x="1134" y="585"/>
                    <a:pt x="1190" y="635"/>
                    <a:pt x="1190" y="697"/>
                  </a:cubicBezTo>
                  <a:cubicBezTo>
                    <a:pt x="1190" y="753"/>
                    <a:pt x="1140" y="780"/>
                    <a:pt x="1118" y="789"/>
                  </a:cubicBezTo>
                  <a:lnTo>
                    <a:pt x="1116" y="790"/>
                  </a:lnTo>
                  <a:cubicBezTo>
                    <a:pt x="1100" y="797"/>
                    <a:pt x="1082" y="804"/>
                    <a:pt x="1064" y="812"/>
                  </a:cubicBezTo>
                  <a:cubicBezTo>
                    <a:pt x="1058" y="809"/>
                    <a:pt x="1051" y="806"/>
                    <a:pt x="1045" y="803"/>
                  </a:cubicBezTo>
                  <a:cubicBezTo>
                    <a:pt x="1032" y="798"/>
                    <a:pt x="1019" y="792"/>
                    <a:pt x="1007" y="787"/>
                  </a:cubicBezTo>
                  <a:cubicBezTo>
                    <a:pt x="972" y="772"/>
                    <a:pt x="948" y="747"/>
                    <a:pt x="941" y="720"/>
                  </a:cubicBezTo>
                  <a:lnTo>
                    <a:pt x="941" y="719"/>
                  </a:lnTo>
                  <a:cubicBezTo>
                    <a:pt x="939" y="712"/>
                    <a:pt x="938" y="704"/>
                    <a:pt x="938" y="697"/>
                  </a:cubicBezTo>
                  <a:close/>
                  <a:moveTo>
                    <a:pt x="1065" y="2782"/>
                  </a:moveTo>
                  <a:lnTo>
                    <a:pt x="1065" y="2782"/>
                  </a:lnTo>
                  <a:cubicBezTo>
                    <a:pt x="535" y="2782"/>
                    <a:pt x="103" y="2384"/>
                    <a:pt x="103" y="1895"/>
                  </a:cubicBezTo>
                  <a:cubicBezTo>
                    <a:pt x="103" y="1701"/>
                    <a:pt x="170" y="1516"/>
                    <a:pt x="297" y="1361"/>
                  </a:cubicBezTo>
                  <a:cubicBezTo>
                    <a:pt x="315" y="1340"/>
                    <a:pt x="388" y="1255"/>
                    <a:pt x="536" y="1160"/>
                  </a:cubicBezTo>
                  <a:cubicBezTo>
                    <a:pt x="569" y="1195"/>
                    <a:pt x="606" y="1226"/>
                    <a:pt x="646" y="1254"/>
                  </a:cubicBezTo>
                  <a:cubicBezTo>
                    <a:pt x="484" y="1350"/>
                    <a:pt x="413" y="1437"/>
                    <a:pt x="405" y="1448"/>
                  </a:cubicBezTo>
                  <a:cubicBezTo>
                    <a:pt x="298" y="1578"/>
                    <a:pt x="241" y="1733"/>
                    <a:pt x="241" y="1895"/>
                  </a:cubicBezTo>
                  <a:cubicBezTo>
                    <a:pt x="241" y="2308"/>
                    <a:pt x="611" y="2644"/>
                    <a:pt x="1065" y="2644"/>
                  </a:cubicBezTo>
                  <a:cubicBezTo>
                    <a:pt x="1519" y="2644"/>
                    <a:pt x="1889" y="2308"/>
                    <a:pt x="1889" y="1895"/>
                  </a:cubicBezTo>
                  <a:cubicBezTo>
                    <a:pt x="1889" y="1733"/>
                    <a:pt x="1832" y="1578"/>
                    <a:pt x="1726" y="1448"/>
                  </a:cubicBezTo>
                  <a:cubicBezTo>
                    <a:pt x="1725" y="1448"/>
                    <a:pt x="1725" y="1447"/>
                    <a:pt x="1724" y="1446"/>
                  </a:cubicBezTo>
                  <a:lnTo>
                    <a:pt x="1724" y="1446"/>
                  </a:lnTo>
                  <a:cubicBezTo>
                    <a:pt x="1713" y="1433"/>
                    <a:pt x="1640" y="1348"/>
                    <a:pt x="1483" y="1254"/>
                  </a:cubicBezTo>
                  <a:cubicBezTo>
                    <a:pt x="1452" y="1235"/>
                    <a:pt x="1418" y="1216"/>
                    <a:pt x="1380" y="1197"/>
                  </a:cubicBezTo>
                  <a:cubicBezTo>
                    <a:pt x="1329" y="1173"/>
                    <a:pt x="1273" y="1148"/>
                    <a:pt x="1210" y="1125"/>
                  </a:cubicBezTo>
                  <a:cubicBezTo>
                    <a:pt x="1191" y="1118"/>
                    <a:pt x="1172" y="1111"/>
                    <a:pt x="1152" y="1105"/>
                  </a:cubicBezTo>
                  <a:cubicBezTo>
                    <a:pt x="1122" y="1094"/>
                    <a:pt x="1092" y="1084"/>
                    <a:pt x="1065" y="1073"/>
                  </a:cubicBezTo>
                  <a:cubicBezTo>
                    <a:pt x="1023" y="1057"/>
                    <a:pt x="985" y="1040"/>
                    <a:pt x="950" y="1025"/>
                  </a:cubicBezTo>
                  <a:cubicBezTo>
                    <a:pt x="936" y="1019"/>
                    <a:pt x="923" y="1014"/>
                    <a:pt x="910" y="1008"/>
                  </a:cubicBezTo>
                  <a:cubicBezTo>
                    <a:pt x="900" y="1004"/>
                    <a:pt x="889" y="998"/>
                    <a:pt x="879" y="993"/>
                  </a:cubicBezTo>
                  <a:cubicBezTo>
                    <a:pt x="843" y="973"/>
                    <a:pt x="810" y="948"/>
                    <a:pt x="784" y="919"/>
                  </a:cubicBezTo>
                  <a:cubicBezTo>
                    <a:pt x="748" y="880"/>
                    <a:pt x="721" y="834"/>
                    <a:pt x="708" y="783"/>
                  </a:cubicBezTo>
                  <a:cubicBezTo>
                    <a:pt x="708" y="783"/>
                    <a:pt x="708" y="783"/>
                    <a:pt x="708" y="783"/>
                  </a:cubicBezTo>
                  <a:cubicBezTo>
                    <a:pt x="700" y="755"/>
                    <a:pt x="696" y="726"/>
                    <a:pt x="696" y="697"/>
                  </a:cubicBezTo>
                  <a:cubicBezTo>
                    <a:pt x="696" y="502"/>
                    <a:pt x="861" y="344"/>
                    <a:pt x="1064" y="344"/>
                  </a:cubicBezTo>
                  <a:cubicBezTo>
                    <a:pt x="1267" y="344"/>
                    <a:pt x="1432" y="502"/>
                    <a:pt x="1432" y="697"/>
                  </a:cubicBezTo>
                  <a:cubicBezTo>
                    <a:pt x="1432" y="780"/>
                    <a:pt x="1401" y="858"/>
                    <a:pt x="1346" y="918"/>
                  </a:cubicBezTo>
                  <a:cubicBezTo>
                    <a:pt x="1309" y="904"/>
                    <a:pt x="1270" y="889"/>
                    <a:pt x="1229" y="876"/>
                  </a:cubicBezTo>
                  <a:cubicBezTo>
                    <a:pt x="1218" y="872"/>
                    <a:pt x="1207" y="868"/>
                    <a:pt x="1197" y="865"/>
                  </a:cubicBezTo>
                  <a:cubicBezTo>
                    <a:pt x="1259" y="826"/>
                    <a:pt x="1294" y="766"/>
                    <a:pt x="1294" y="697"/>
                  </a:cubicBezTo>
                  <a:cubicBezTo>
                    <a:pt x="1294" y="578"/>
                    <a:pt x="1191" y="482"/>
                    <a:pt x="1064" y="482"/>
                  </a:cubicBezTo>
                  <a:cubicBezTo>
                    <a:pt x="937" y="482"/>
                    <a:pt x="834" y="578"/>
                    <a:pt x="834" y="697"/>
                  </a:cubicBezTo>
                  <a:cubicBezTo>
                    <a:pt x="834" y="714"/>
                    <a:pt x="836" y="731"/>
                    <a:pt x="841" y="746"/>
                  </a:cubicBezTo>
                  <a:lnTo>
                    <a:pt x="841" y="746"/>
                  </a:lnTo>
                  <a:cubicBezTo>
                    <a:pt x="841" y="747"/>
                    <a:pt x="841" y="747"/>
                    <a:pt x="841" y="747"/>
                  </a:cubicBezTo>
                  <a:lnTo>
                    <a:pt x="841" y="747"/>
                  </a:lnTo>
                  <a:cubicBezTo>
                    <a:pt x="854" y="794"/>
                    <a:pt x="886" y="836"/>
                    <a:pt x="932" y="865"/>
                  </a:cubicBezTo>
                  <a:cubicBezTo>
                    <a:pt x="943" y="871"/>
                    <a:pt x="953" y="877"/>
                    <a:pt x="965" y="882"/>
                  </a:cubicBezTo>
                  <a:cubicBezTo>
                    <a:pt x="978" y="887"/>
                    <a:pt x="991" y="893"/>
                    <a:pt x="1004" y="899"/>
                  </a:cubicBezTo>
                  <a:cubicBezTo>
                    <a:pt x="1023" y="907"/>
                    <a:pt x="1043" y="915"/>
                    <a:pt x="1064" y="924"/>
                  </a:cubicBezTo>
                  <a:cubicBezTo>
                    <a:pt x="1105" y="941"/>
                    <a:pt x="1149" y="958"/>
                    <a:pt x="1196" y="974"/>
                  </a:cubicBezTo>
                  <a:cubicBezTo>
                    <a:pt x="1214" y="980"/>
                    <a:pt x="1233" y="987"/>
                    <a:pt x="1250" y="993"/>
                  </a:cubicBezTo>
                  <a:cubicBezTo>
                    <a:pt x="1292" y="1008"/>
                    <a:pt x="1331" y="1024"/>
                    <a:pt x="1367" y="1040"/>
                  </a:cubicBezTo>
                  <a:cubicBezTo>
                    <a:pt x="1416" y="1061"/>
                    <a:pt x="1461" y="1084"/>
                    <a:pt x="1502" y="1106"/>
                  </a:cubicBezTo>
                  <a:cubicBezTo>
                    <a:pt x="1535" y="1124"/>
                    <a:pt x="1565" y="1142"/>
                    <a:pt x="1593" y="1160"/>
                  </a:cubicBezTo>
                  <a:cubicBezTo>
                    <a:pt x="1738" y="1253"/>
                    <a:pt x="1812" y="1336"/>
                    <a:pt x="1831" y="1359"/>
                  </a:cubicBezTo>
                  <a:lnTo>
                    <a:pt x="1831" y="1359"/>
                  </a:lnTo>
                  <a:cubicBezTo>
                    <a:pt x="1832" y="1360"/>
                    <a:pt x="1833" y="1362"/>
                    <a:pt x="1834" y="1363"/>
                  </a:cubicBezTo>
                  <a:cubicBezTo>
                    <a:pt x="1960" y="1518"/>
                    <a:pt x="2027" y="1701"/>
                    <a:pt x="2027" y="1895"/>
                  </a:cubicBezTo>
                  <a:cubicBezTo>
                    <a:pt x="2027" y="2384"/>
                    <a:pt x="1595" y="2782"/>
                    <a:pt x="1065" y="2782"/>
                  </a:cubicBezTo>
                  <a:close/>
                  <a:moveTo>
                    <a:pt x="1457" y="1665"/>
                  </a:moveTo>
                  <a:lnTo>
                    <a:pt x="1457" y="1665"/>
                  </a:lnTo>
                  <a:lnTo>
                    <a:pt x="1457" y="1666"/>
                  </a:lnTo>
                  <a:cubicBezTo>
                    <a:pt x="1496" y="1713"/>
                    <a:pt x="1543" y="1791"/>
                    <a:pt x="1543" y="1895"/>
                  </a:cubicBezTo>
                  <a:cubicBezTo>
                    <a:pt x="1543" y="2118"/>
                    <a:pt x="1328" y="2299"/>
                    <a:pt x="1065" y="2299"/>
                  </a:cubicBezTo>
                  <a:cubicBezTo>
                    <a:pt x="802" y="2299"/>
                    <a:pt x="587" y="2118"/>
                    <a:pt x="587" y="1895"/>
                  </a:cubicBezTo>
                  <a:cubicBezTo>
                    <a:pt x="587" y="1791"/>
                    <a:pt x="634" y="1713"/>
                    <a:pt x="672" y="1666"/>
                  </a:cubicBezTo>
                  <a:lnTo>
                    <a:pt x="671" y="1669"/>
                  </a:lnTo>
                  <a:lnTo>
                    <a:pt x="676" y="1662"/>
                  </a:lnTo>
                  <a:cubicBezTo>
                    <a:pt x="693" y="1643"/>
                    <a:pt x="808" y="1529"/>
                    <a:pt x="1065" y="1439"/>
                  </a:cubicBezTo>
                  <a:cubicBezTo>
                    <a:pt x="1344" y="1537"/>
                    <a:pt x="1456" y="1664"/>
                    <a:pt x="1457" y="1665"/>
                  </a:cubicBezTo>
                  <a:cubicBezTo>
                    <a:pt x="1457" y="1665"/>
                    <a:pt x="1457" y="1665"/>
                    <a:pt x="1457" y="1665"/>
                  </a:cubicBezTo>
                  <a:close/>
                  <a:moveTo>
                    <a:pt x="1064" y="103"/>
                  </a:moveTo>
                  <a:lnTo>
                    <a:pt x="1064" y="103"/>
                  </a:lnTo>
                  <a:cubicBezTo>
                    <a:pt x="1401" y="103"/>
                    <a:pt x="1674" y="369"/>
                    <a:pt x="1674" y="697"/>
                  </a:cubicBezTo>
                  <a:cubicBezTo>
                    <a:pt x="1674" y="818"/>
                    <a:pt x="1637" y="931"/>
                    <a:pt x="1571" y="1025"/>
                  </a:cubicBezTo>
                  <a:cubicBezTo>
                    <a:pt x="1533" y="1004"/>
                    <a:pt x="1491" y="982"/>
                    <a:pt x="1446" y="961"/>
                  </a:cubicBezTo>
                  <a:cubicBezTo>
                    <a:pt x="1504" y="887"/>
                    <a:pt x="1536" y="795"/>
                    <a:pt x="1536" y="697"/>
                  </a:cubicBezTo>
                  <a:cubicBezTo>
                    <a:pt x="1536" y="445"/>
                    <a:pt x="1325" y="240"/>
                    <a:pt x="1064" y="240"/>
                  </a:cubicBezTo>
                  <a:cubicBezTo>
                    <a:pt x="804" y="240"/>
                    <a:pt x="592" y="445"/>
                    <a:pt x="592" y="697"/>
                  </a:cubicBezTo>
                  <a:cubicBezTo>
                    <a:pt x="592" y="735"/>
                    <a:pt x="597" y="774"/>
                    <a:pt x="607" y="810"/>
                  </a:cubicBezTo>
                  <a:lnTo>
                    <a:pt x="607" y="810"/>
                  </a:lnTo>
                  <a:cubicBezTo>
                    <a:pt x="622" y="866"/>
                    <a:pt x="649" y="917"/>
                    <a:pt x="684" y="962"/>
                  </a:cubicBezTo>
                  <a:cubicBezTo>
                    <a:pt x="707" y="991"/>
                    <a:pt x="733" y="1017"/>
                    <a:pt x="762" y="1040"/>
                  </a:cubicBezTo>
                  <a:cubicBezTo>
                    <a:pt x="794" y="1065"/>
                    <a:pt x="829" y="1086"/>
                    <a:pt x="868" y="1103"/>
                  </a:cubicBezTo>
                  <a:lnTo>
                    <a:pt x="869" y="1103"/>
                  </a:lnTo>
                  <a:cubicBezTo>
                    <a:pt x="882" y="1109"/>
                    <a:pt x="895" y="1114"/>
                    <a:pt x="909" y="1120"/>
                  </a:cubicBezTo>
                  <a:cubicBezTo>
                    <a:pt x="912" y="1122"/>
                    <a:pt x="916" y="1123"/>
                    <a:pt x="919" y="1125"/>
                  </a:cubicBezTo>
                  <a:cubicBezTo>
                    <a:pt x="963" y="1144"/>
                    <a:pt x="1012" y="1164"/>
                    <a:pt x="1065" y="1184"/>
                  </a:cubicBezTo>
                  <a:cubicBezTo>
                    <a:pt x="1082" y="1190"/>
                    <a:pt x="1101" y="1197"/>
                    <a:pt x="1119" y="1203"/>
                  </a:cubicBezTo>
                  <a:cubicBezTo>
                    <a:pt x="1169" y="1219"/>
                    <a:pt x="1214" y="1237"/>
                    <a:pt x="1256" y="1255"/>
                  </a:cubicBezTo>
                  <a:cubicBezTo>
                    <a:pt x="1302" y="1274"/>
                    <a:pt x="1343" y="1294"/>
                    <a:pt x="1380" y="1314"/>
                  </a:cubicBezTo>
                  <a:cubicBezTo>
                    <a:pt x="1565" y="1415"/>
                    <a:pt x="1643" y="1511"/>
                    <a:pt x="1644" y="1512"/>
                  </a:cubicBezTo>
                  <a:lnTo>
                    <a:pt x="1644" y="1512"/>
                  </a:lnTo>
                  <a:lnTo>
                    <a:pt x="1644" y="1512"/>
                  </a:lnTo>
                  <a:cubicBezTo>
                    <a:pt x="1736" y="1624"/>
                    <a:pt x="1785" y="1756"/>
                    <a:pt x="1785" y="1895"/>
                  </a:cubicBezTo>
                  <a:cubicBezTo>
                    <a:pt x="1785" y="2251"/>
                    <a:pt x="1462" y="2541"/>
                    <a:pt x="1065" y="2541"/>
                  </a:cubicBezTo>
                  <a:cubicBezTo>
                    <a:pt x="668" y="2541"/>
                    <a:pt x="345" y="2251"/>
                    <a:pt x="345" y="1895"/>
                  </a:cubicBezTo>
                  <a:cubicBezTo>
                    <a:pt x="345" y="1757"/>
                    <a:pt x="394" y="1624"/>
                    <a:pt x="485" y="1513"/>
                  </a:cubicBezTo>
                  <a:lnTo>
                    <a:pt x="486" y="1512"/>
                  </a:lnTo>
                  <a:cubicBezTo>
                    <a:pt x="487" y="1512"/>
                    <a:pt x="523" y="1466"/>
                    <a:pt x="606" y="1405"/>
                  </a:cubicBezTo>
                  <a:cubicBezTo>
                    <a:pt x="641" y="1379"/>
                    <a:pt x="689" y="1347"/>
                    <a:pt x="750" y="1314"/>
                  </a:cubicBezTo>
                  <a:cubicBezTo>
                    <a:pt x="754" y="1316"/>
                    <a:pt x="758" y="1318"/>
                    <a:pt x="763" y="1320"/>
                  </a:cubicBezTo>
                  <a:lnTo>
                    <a:pt x="763" y="1320"/>
                  </a:lnTo>
                  <a:lnTo>
                    <a:pt x="764" y="1321"/>
                  </a:lnTo>
                  <a:cubicBezTo>
                    <a:pt x="766" y="1322"/>
                    <a:pt x="768" y="1323"/>
                    <a:pt x="770" y="1324"/>
                  </a:cubicBezTo>
                  <a:lnTo>
                    <a:pt x="770" y="1324"/>
                  </a:lnTo>
                  <a:lnTo>
                    <a:pt x="775" y="1326"/>
                  </a:lnTo>
                  <a:lnTo>
                    <a:pt x="775" y="1326"/>
                  </a:lnTo>
                  <a:cubicBezTo>
                    <a:pt x="776" y="1326"/>
                    <a:pt x="777" y="1327"/>
                    <a:pt x="778" y="1327"/>
                  </a:cubicBezTo>
                  <a:lnTo>
                    <a:pt x="778" y="1327"/>
                  </a:lnTo>
                  <a:cubicBezTo>
                    <a:pt x="789" y="1332"/>
                    <a:pt x="801" y="1337"/>
                    <a:pt x="813" y="1342"/>
                  </a:cubicBezTo>
                  <a:cubicBezTo>
                    <a:pt x="844" y="1355"/>
                    <a:pt x="879" y="1370"/>
                    <a:pt x="918" y="1386"/>
                  </a:cubicBezTo>
                  <a:cubicBezTo>
                    <a:pt x="701" y="1481"/>
                    <a:pt x="605" y="1585"/>
                    <a:pt x="595" y="1597"/>
                  </a:cubicBezTo>
                  <a:lnTo>
                    <a:pt x="592" y="1601"/>
                  </a:lnTo>
                  <a:lnTo>
                    <a:pt x="592" y="1600"/>
                  </a:lnTo>
                  <a:cubicBezTo>
                    <a:pt x="521" y="1687"/>
                    <a:pt x="483" y="1789"/>
                    <a:pt x="483" y="1895"/>
                  </a:cubicBezTo>
                  <a:cubicBezTo>
                    <a:pt x="483" y="2175"/>
                    <a:pt x="744" y="2403"/>
                    <a:pt x="1065" y="2403"/>
                  </a:cubicBezTo>
                  <a:cubicBezTo>
                    <a:pt x="1386" y="2403"/>
                    <a:pt x="1647" y="2175"/>
                    <a:pt x="1647" y="1895"/>
                  </a:cubicBezTo>
                  <a:cubicBezTo>
                    <a:pt x="1647" y="1789"/>
                    <a:pt x="1609" y="1686"/>
                    <a:pt x="1537" y="1600"/>
                  </a:cubicBezTo>
                  <a:lnTo>
                    <a:pt x="1535" y="1597"/>
                  </a:lnTo>
                  <a:lnTo>
                    <a:pt x="1535" y="1597"/>
                  </a:lnTo>
                  <a:cubicBezTo>
                    <a:pt x="1498" y="1553"/>
                    <a:pt x="1391" y="1464"/>
                    <a:pt x="1212" y="1386"/>
                  </a:cubicBezTo>
                  <a:cubicBezTo>
                    <a:pt x="1170" y="1367"/>
                    <a:pt x="1125" y="1350"/>
                    <a:pt x="1076" y="1333"/>
                  </a:cubicBezTo>
                  <a:cubicBezTo>
                    <a:pt x="1072" y="1332"/>
                    <a:pt x="1068" y="1331"/>
                    <a:pt x="1065" y="1330"/>
                  </a:cubicBezTo>
                  <a:cubicBezTo>
                    <a:pt x="992" y="1305"/>
                    <a:pt x="928" y="1278"/>
                    <a:pt x="873" y="1255"/>
                  </a:cubicBezTo>
                  <a:cubicBezTo>
                    <a:pt x="867" y="1252"/>
                    <a:pt x="860" y="1249"/>
                    <a:pt x="854" y="1247"/>
                  </a:cubicBezTo>
                  <a:cubicBezTo>
                    <a:pt x="841" y="1241"/>
                    <a:pt x="828" y="1235"/>
                    <a:pt x="815" y="1230"/>
                  </a:cubicBezTo>
                  <a:lnTo>
                    <a:pt x="815" y="1230"/>
                  </a:lnTo>
                  <a:lnTo>
                    <a:pt x="812" y="1229"/>
                  </a:lnTo>
                  <a:lnTo>
                    <a:pt x="812" y="1229"/>
                  </a:lnTo>
                  <a:cubicBezTo>
                    <a:pt x="791" y="1219"/>
                    <a:pt x="770" y="1209"/>
                    <a:pt x="750" y="1197"/>
                  </a:cubicBezTo>
                  <a:cubicBezTo>
                    <a:pt x="705" y="1171"/>
                    <a:pt x="664" y="1140"/>
                    <a:pt x="628" y="1105"/>
                  </a:cubicBezTo>
                  <a:cubicBezTo>
                    <a:pt x="603" y="1081"/>
                    <a:pt x="580" y="1054"/>
                    <a:pt x="560" y="1026"/>
                  </a:cubicBezTo>
                  <a:cubicBezTo>
                    <a:pt x="521" y="972"/>
                    <a:pt x="492" y="911"/>
                    <a:pt x="474" y="846"/>
                  </a:cubicBezTo>
                  <a:lnTo>
                    <a:pt x="474" y="846"/>
                  </a:lnTo>
                  <a:cubicBezTo>
                    <a:pt x="461" y="798"/>
                    <a:pt x="454" y="747"/>
                    <a:pt x="454" y="697"/>
                  </a:cubicBezTo>
                  <a:cubicBezTo>
                    <a:pt x="454" y="369"/>
                    <a:pt x="728" y="103"/>
                    <a:pt x="1064" y="103"/>
                  </a:cubicBezTo>
                  <a:close/>
                  <a:moveTo>
                    <a:pt x="1911" y="1293"/>
                  </a:moveTo>
                  <a:lnTo>
                    <a:pt x="1911" y="1293"/>
                  </a:lnTo>
                  <a:lnTo>
                    <a:pt x="1911" y="1293"/>
                  </a:lnTo>
                  <a:cubicBezTo>
                    <a:pt x="1884" y="1261"/>
                    <a:pt x="1806" y="1174"/>
                    <a:pt x="1659" y="1078"/>
                  </a:cubicBezTo>
                  <a:cubicBezTo>
                    <a:pt x="1737" y="966"/>
                    <a:pt x="1778" y="834"/>
                    <a:pt x="1778" y="697"/>
                  </a:cubicBezTo>
                  <a:cubicBezTo>
                    <a:pt x="1778" y="312"/>
                    <a:pt x="1458" y="0"/>
                    <a:pt x="1064" y="0"/>
                  </a:cubicBezTo>
                  <a:cubicBezTo>
                    <a:pt x="671" y="0"/>
                    <a:pt x="350" y="312"/>
                    <a:pt x="350" y="697"/>
                  </a:cubicBezTo>
                  <a:cubicBezTo>
                    <a:pt x="350" y="757"/>
                    <a:pt x="358" y="816"/>
                    <a:pt x="374" y="874"/>
                  </a:cubicBezTo>
                  <a:lnTo>
                    <a:pt x="374" y="874"/>
                  </a:lnTo>
                  <a:cubicBezTo>
                    <a:pt x="394" y="948"/>
                    <a:pt x="427" y="1017"/>
                    <a:pt x="470" y="1079"/>
                  </a:cubicBezTo>
                  <a:cubicBezTo>
                    <a:pt x="351" y="1157"/>
                    <a:pt x="265" y="1235"/>
                    <a:pt x="216" y="1297"/>
                  </a:cubicBezTo>
                  <a:cubicBezTo>
                    <a:pt x="74" y="1470"/>
                    <a:pt x="0" y="1677"/>
                    <a:pt x="0" y="1895"/>
                  </a:cubicBezTo>
                  <a:cubicBezTo>
                    <a:pt x="0" y="2165"/>
                    <a:pt x="114" y="2418"/>
                    <a:pt x="322" y="2606"/>
                  </a:cubicBezTo>
                  <a:cubicBezTo>
                    <a:pt x="522" y="2786"/>
                    <a:pt x="786" y="2886"/>
                    <a:pt x="1065" y="2886"/>
                  </a:cubicBezTo>
                  <a:cubicBezTo>
                    <a:pt x="1344" y="2886"/>
                    <a:pt x="1608" y="2786"/>
                    <a:pt x="1808" y="2606"/>
                  </a:cubicBezTo>
                  <a:cubicBezTo>
                    <a:pt x="2016" y="2418"/>
                    <a:pt x="2131" y="2165"/>
                    <a:pt x="2131" y="1895"/>
                  </a:cubicBezTo>
                  <a:cubicBezTo>
                    <a:pt x="2131" y="1675"/>
                    <a:pt x="2055" y="1467"/>
                    <a:pt x="1911" y="1293"/>
                  </a:cubicBezTo>
                  <a:close/>
                </a:path>
              </a:pathLst>
            </a:custGeom>
            <a:solidFill>
              <a:srgbClr val="00ADE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grpSp>
      <p:sp>
        <p:nvSpPr>
          <p:cNvPr id="9" name="Title 1"/>
          <p:cNvSpPr>
            <a:spLocks noGrp="1"/>
          </p:cNvSpPr>
          <p:nvPr>
            <p:ph type="ctrTitle" hasCustomPrompt="1"/>
          </p:nvPr>
        </p:nvSpPr>
        <p:spPr>
          <a:xfrm>
            <a:off x="622800" y="950399"/>
            <a:ext cx="9471600" cy="381959"/>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edit master title slide</a:t>
            </a:r>
            <a:endParaRPr lang="en-US" dirty="0"/>
          </a:p>
        </p:txBody>
      </p:sp>
      <p:sp>
        <p:nvSpPr>
          <p:cNvPr id="10" name="Text Placeholder 5"/>
          <p:cNvSpPr>
            <a:spLocks noGrp="1"/>
          </p:cNvSpPr>
          <p:nvPr>
            <p:ph type="body" sz="quarter" idx="11"/>
          </p:nvPr>
        </p:nvSpPr>
        <p:spPr>
          <a:xfrm>
            <a:off x="626400" y="1498191"/>
            <a:ext cx="3528000" cy="1922400"/>
          </a:xfrm>
          <a:prstGeom prst="rect">
            <a:avLst/>
          </a:prstGeom>
        </p:spPr>
        <p:txBody>
          <a:bodyPr lIns="0"/>
          <a:lstStyle>
            <a:lvl1pPr marL="363538" indent="-363538">
              <a:buClr>
                <a:schemeClr val="tx1"/>
              </a:buClr>
              <a:buFont typeface="+mj-lt"/>
              <a:buAutoNum type="arabicPeriod"/>
              <a:defRPr sz="1600" cap="none" baseline="0">
                <a:latin typeface="Malgun Gothic" panose="020B0503020000020004" pitchFamily="34" charset="-127"/>
                <a:ea typeface="Malgun Gothic" panose="020B0503020000020004" pitchFamily="34" charset="-127"/>
              </a:defRPr>
            </a:lvl1pPr>
          </a:lstStyle>
          <a:p>
            <a:pPr lvl="0"/>
            <a:endParaRPr lang="en-AU" dirty="0"/>
          </a:p>
        </p:txBody>
      </p:sp>
    </p:spTree>
    <p:extLst>
      <p:ext uri="{BB962C8B-B14F-4D97-AF65-F5344CB8AC3E}">
        <p14:creationId xmlns:p14="http://schemas.microsoft.com/office/powerpoint/2010/main" val="20954736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9">
    <p:spTree>
      <p:nvGrpSpPr>
        <p:cNvPr id="1" name=""/>
        <p:cNvGrpSpPr/>
        <p:nvPr/>
      </p:nvGrpSpPr>
      <p:grpSpPr>
        <a:xfrm>
          <a:off x="0" y="0"/>
          <a:ext cx="0" cy="0"/>
          <a:chOff x="0" y="0"/>
          <a:chExt cx="0" cy="0"/>
        </a:xfrm>
      </p:grpSpPr>
      <p:grpSp>
        <p:nvGrpSpPr>
          <p:cNvPr id="10" name="Group 4"/>
          <p:cNvGrpSpPr>
            <a:grpSpLocks noChangeAspect="1"/>
          </p:cNvGrpSpPr>
          <p:nvPr userDrawn="1"/>
        </p:nvGrpSpPr>
        <p:grpSpPr bwMode="auto">
          <a:xfrm>
            <a:off x="6732000" y="2610000"/>
            <a:ext cx="3366872" cy="4356000"/>
            <a:chOff x="4248" y="1697"/>
            <a:chExt cx="2107" cy="2726"/>
          </a:xfrm>
        </p:grpSpPr>
        <p:sp>
          <p:nvSpPr>
            <p:cNvPr id="11" name="AutoShape 3"/>
            <p:cNvSpPr>
              <a:spLocks noChangeAspect="1" noChangeArrowheads="1" noTextEdit="1"/>
            </p:cNvSpPr>
            <p:nvPr/>
          </p:nvSpPr>
          <p:spPr bwMode="auto">
            <a:xfrm>
              <a:off x="4248" y="1697"/>
              <a:ext cx="2107" cy="27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2" name="Freeform 5"/>
            <p:cNvSpPr>
              <a:spLocks noEditPoints="1"/>
            </p:cNvSpPr>
            <p:nvPr/>
          </p:nvSpPr>
          <p:spPr bwMode="auto">
            <a:xfrm>
              <a:off x="4248" y="1690"/>
              <a:ext cx="2119" cy="2742"/>
            </a:xfrm>
            <a:custGeom>
              <a:avLst/>
              <a:gdLst>
                <a:gd name="T0" fmla="*/ 1661 w 2220"/>
                <a:gd name="T1" fmla="*/ 1943 h 2886"/>
                <a:gd name="T2" fmla="*/ 1887 w 2220"/>
                <a:gd name="T3" fmla="*/ 1489 h 2886"/>
                <a:gd name="T4" fmla="*/ 1899 w 2220"/>
                <a:gd name="T5" fmla="*/ 1464 h 2886"/>
                <a:gd name="T6" fmla="*/ 1913 w 2220"/>
                <a:gd name="T7" fmla="*/ 1433 h 2886"/>
                <a:gd name="T8" fmla="*/ 1928 w 2220"/>
                <a:gd name="T9" fmla="*/ 1396 h 2886"/>
                <a:gd name="T10" fmla="*/ 1938 w 2220"/>
                <a:gd name="T11" fmla="*/ 1364 h 2886"/>
                <a:gd name="T12" fmla="*/ 1952 w 2220"/>
                <a:gd name="T13" fmla="*/ 1316 h 2886"/>
                <a:gd name="T14" fmla="*/ 1960 w 2220"/>
                <a:gd name="T15" fmla="*/ 1284 h 2886"/>
                <a:gd name="T16" fmla="*/ 1967 w 2220"/>
                <a:gd name="T17" fmla="*/ 1243 h 2886"/>
                <a:gd name="T18" fmla="*/ 1972 w 2220"/>
                <a:gd name="T19" fmla="*/ 1208 h 2886"/>
                <a:gd name="T20" fmla="*/ 1976 w 2220"/>
                <a:gd name="T21" fmla="*/ 1167 h 2886"/>
                <a:gd name="T22" fmla="*/ 1978 w 2220"/>
                <a:gd name="T23" fmla="*/ 1131 h 2886"/>
                <a:gd name="T24" fmla="*/ 1977 w 2220"/>
                <a:gd name="T25" fmla="*/ 1076 h 2886"/>
                <a:gd name="T26" fmla="*/ 1885 w 2220"/>
                <a:gd name="T27" fmla="*/ 718 h 2886"/>
                <a:gd name="T28" fmla="*/ 1110 w 2220"/>
                <a:gd name="T29" fmla="*/ 1968 h 2886"/>
                <a:gd name="T30" fmla="*/ 1110 w 2220"/>
                <a:gd name="T31" fmla="*/ 2107 h 2886"/>
                <a:gd name="T32" fmla="*/ 1959 w 2220"/>
                <a:gd name="T33" fmla="*/ 569 h 2886"/>
                <a:gd name="T34" fmla="*/ 2114 w 2220"/>
                <a:gd name="T35" fmla="*/ 1036 h 2886"/>
                <a:gd name="T36" fmla="*/ 1803 w 2220"/>
                <a:gd name="T37" fmla="*/ 1970 h 2886"/>
                <a:gd name="T38" fmla="*/ 1579 w 2220"/>
                <a:gd name="T39" fmla="*/ 2108 h 2886"/>
                <a:gd name="T40" fmla="*/ 1110 w 2220"/>
                <a:gd name="T41" fmla="*/ 1619 h 2886"/>
                <a:gd name="T42" fmla="*/ 1632 w 2220"/>
                <a:gd name="T43" fmla="*/ 1106 h 2886"/>
                <a:gd name="T44" fmla="*/ 1612 w 2220"/>
                <a:gd name="T45" fmla="*/ 1809 h 2886"/>
                <a:gd name="T46" fmla="*/ 1127 w 2220"/>
                <a:gd name="T47" fmla="*/ 2781 h 2886"/>
                <a:gd name="T48" fmla="*/ 1320 w 2220"/>
                <a:gd name="T49" fmla="*/ 2085 h 2886"/>
                <a:gd name="T50" fmla="*/ 1666 w 2220"/>
                <a:gd name="T51" fmla="*/ 1390 h 2886"/>
                <a:gd name="T52" fmla="*/ 1680 w 2220"/>
                <a:gd name="T53" fmla="*/ 1362 h 2886"/>
                <a:gd name="T54" fmla="*/ 1681 w 2220"/>
                <a:gd name="T55" fmla="*/ 1360 h 2886"/>
                <a:gd name="T56" fmla="*/ 1696 w 2220"/>
                <a:gd name="T57" fmla="*/ 1324 h 2886"/>
                <a:gd name="T58" fmla="*/ 1707 w 2220"/>
                <a:gd name="T59" fmla="*/ 1293 h 2886"/>
                <a:gd name="T60" fmla="*/ 1720 w 2220"/>
                <a:gd name="T61" fmla="*/ 1246 h 2886"/>
                <a:gd name="T62" fmla="*/ 1727 w 2220"/>
                <a:gd name="T63" fmla="*/ 1214 h 2886"/>
                <a:gd name="T64" fmla="*/ 1731 w 2220"/>
                <a:gd name="T65" fmla="*/ 1189 h 2886"/>
                <a:gd name="T66" fmla="*/ 1735 w 2220"/>
                <a:gd name="T67" fmla="*/ 1151 h 2886"/>
                <a:gd name="T68" fmla="*/ 1736 w 2220"/>
                <a:gd name="T69" fmla="*/ 1125 h 2886"/>
                <a:gd name="T70" fmla="*/ 1110 w 2220"/>
                <a:gd name="T71" fmla="*/ 487 h 2886"/>
                <a:gd name="T72" fmla="*/ 1426 w 2220"/>
                <a:gd name="T73" fmla="*/ 1639 h 2886"/>
                <a:gd name="T74" fmla="*/ 345 w 2220"/>
                <a:gd name="T75" fmla="*/ 1106 h 2886"/>
                <a:gd name="T76" fmla="*/ 1846 w 2220"/>
                <a:gd name="T77" fmla="*/ 900 h 2886"/>
                <a:gd name="T78" fmla="*/ 1804 w 2220"/>
                <a:gd name="T79" fmla="*/ 1421 h 2886"/>
                <a:gd name="T80" fmla="*/ 1110 w 2220"/>
                <a:gd name="T81" fmla="*/ 2212 h 2886"/>
                <a:gd name="T82" fmla="*/ 1462 w 2220"/>
                <a:gd name="T83" fmla="*/ 2886 h 2886"/>
                <a:gd name="T84" fmla="*/ 2220 w 2220"/>
                <a:gd name="T85" fmla="*/ 1133 h 2886"/>
                <a:gd name="T86" fmla="*/ 2152 w 2220"/>
                <a:gd name="T87" fmla="*/ 725 h 2886"/>
                <a:gd name="T88" fmla="*/ 1110 w 2220"/>
                <a:gd name="T89" fmla="*/ 0 h 2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20" h="2886">
                  <a:moveTo>
                    <a:pt x="1661" y="1943"/>
                  </a:moveTo>
                  <a:lnTo>
                    <a:pt x="1661" y="1943"/>
                  </a:lnTo>
                  <a:cubicBezTo>
                    <a:pt x="1661" y="1943"/>
                    <a:pt x="1661" y="1943"/>
                    <a:pt x="1661" y="1943"/>
                  </a:cubicBezTo>
                  <a:lnTo>
                    <a:pt x="1786" y="1693"/>
                  </a:lnTo>
                  <a:cubicBezTo>
                    <a:pt x="1786" y="1693"/>
                    <a:pt x="1882" y="1500"/>
                    <a:pt x="1882" y="1500"/>
                  </a:cubicBezTo>
                  <a:cubicBezTo>
                    <a:pt x="1884" y="1496"/>
                    <a:pt x="1886" y="1493"/>
                    <a:pt x="1887" y="1489"/>
                  </a:cubicBezTo>
                  <a:cubicBezTo>
                    <a:pt x="1890" y="1485"/>
                    <a:pt x="1892" y="1480"/>
                    <a:pt x="1894" y="1476"/>
                  </a:cubicBezTo>
                  <a:cubicBezTo>
                    <a:pt x="1895" y="1473"/>
                    <a:pt x="1897" y="1471"/>
                    <a:pt x="1898" y="1468"/>
                  </a:cubicBezTo>
                  <a:cubicBezTo>
                    <a:pt x="1898" y="1467"/>
                    <a:pt x="1899" y="1466"/>
                    <a:pt x="1899" y="1464"/>
                  </a:cubicBezTo>
                  <a:cubicBezTo>
                    <a:pt x="1901" y="1462"/>
                    <a:pt x="1902" y="1459"/>
                    <a:pt x="1903" y="1456"/>
                  </a:cubicBezTo>
                  <a:cubicBezTo>
                    <a:pt x="1905" y="1451"/>
                    <a:pt x="1907" y="1447"/>
                    <a:pt x="1909" y="1442"/>
                  </a:cubicBezTo>
                  <a:cubicBezTo>
                    <a:pt x="1911" y="1439"/>
                    <a:pt x="1912" y="1436"/>
                    <a:pt x="1913" y="1433"/>
                  </a:cubicBezTo>
                  <a:cubicBezTo>
                    <a:pt x="1915" y="1429"/>
                    <a:pt x="1917" y="1424"/>
                    <a:pt x="1919" y="1419"/>
                  </a:cubicBezTo>
                  <a:cubicBezTo>
                    <a:pt x="1920" y="1416"/>
                    <a:pt x="1921" y="1413"/>
                    <a:pt x="1922" y="1410"/>
                  </a:cubicBezTo>
                  <a:cubicBezTo>
                    <a:pt x="1924" y="1406"/>
                    <a:pt x="1926" y="1401"/>
                    <a:pt x="1928" y="1396"/>
                  </a:cubicBezTo>
                  <a:cubicBezTo>
                    <a:pt x="1929" y="1393"/>
                    <a:pt x="1930" y="1390"/>
                    <a:pt x="1931" y="1387"/>
                  </a:cubicBezTo>
                  <a:cubicBezTo>
                    <a:pt x="1932" y="1382"/>
                    <a:pt x="1934" y="1377"/>
                    <a:pt x="1936" y="1372"/>
                  </a:cubicBezTo>
                  <a:cubicBezTo>
                    <a:pt x="1937" y="1369"/>
                    <a:pt x="1938" y="1366"/>
                    <a:pt x="1938" y="1364"/>
                  </a:cubicBezTo>
                  <a:cubicBezTo>
                    <a:pt x="1940" y="1358"/>
                    <a:pt x="1942" y="1352"/>
                    <a:pt x="1944" y="1345"/>
                  </a:cubicBezTo>
                  <a:cubicBezTo>
                    <a:pt x="1945" y="1344"/>
                    <a:pt x="1945" y="1342"/>
                    <a:pt x="1946" y="1340"/>
                  </a:cubicBezTo>
                  <a:cubicBezTo>
                    <a:pt x="1948" y="1332"/>
                    <a:pt x="1950" y="1324"/>
                    <a:pt x="1952" y="1316"/>
                  </a:cubicBezTo>
                  <a:cubicBezTo>
                    <a:pt x="1952" y="1315"/>
                    <a:pt x="1953" y="1314"/>
                    <a:pt x="1953" y="1312"/>
                  </a:cubicBezTo>
                  <a:cubicBezTo>
                    <a:pt x="1955" y="1306"/>
                    <a:pt x="1956" y="1299"/>
                    <a:pt x="1958" y="1292"/>
                  </a:cubicBezTo>
                  <a:cubicBezTo>
                    <a:pt x="1958" y="1289"/>
                    <a:pt x="1959" y="1287"/>
                    <a:pt x="1960" y="1284"/>
                  </a:cubicBezTo>
                  <a:cubicBezTo>
                    <a:pt x="1961" y="1278"/>
                    <a:pt x="1962" y="1273"/>
                    <a:pt x="1963" y="1268"/>
                  </a:cubicBezTo>
                  <a:cubicBezTo>
                    <a:pt x="1963" y="1264"/>
                    <a:pt x="1964" y="1261"/>
                    <a:pt x="1965" y="1258"/>
                  </a:cubicBezTo>
                  <a:cubicBezTo>
                    <a:pt x="1965" y="1253"/>
                    <a:pt x="1966" y="1248"/>
                    <a:pt x="1967" y="1243"/>
                  </a:cubicBezTo>
                  <a:cubicBezTo>
                    <a:pt x="1968" y="1240"/>
                    <a:pt x="1968" y="1236"/>
                    <a:pt x="1969" y="1233"/>
                  </a:cubicBezTo>
                  <a:cubicBezTo>
                    <a:pt x="1969" y="1228"/>
                    <a:pt x="1970" y="1223"/>
                    <a:pt x="1971" y="1218"/>
                  </a:cubicBezTo>
                  <a:cubicBezTo>
                    <a:pt x="1971" y="1215"/>
                    <a:pt x="1972" y="1211"/>
                    <a:pt x="1972" y="1208"/>
                  </a:cubicBezTo>
                  <a:cubicBezTo>
                    <a:pt x="1973" y="1203"/>
                    <a:pt x="1973" y="1198"/>
                    <a:pt x="1974" y="1193"/>
                  </a:cubicBezTo>
                  <a:cubicBezTo>
                    <a:pt x="1974" y="1189"/>
                    <a:pt x="1974" y="1186"/>
                    <a:pt x="1975" y="1182"/>
                  </a:cubicBezTo>
                  <a:cubicBezTo>
                    <a:pt x="1975" y="1177"/>
                    <a:pt x="1976" y="1172"/>
                    <a:pt x="1976" y="1167"/>
                  </a:cubicBezTo>
                  <a:cubicBezTo>
                    <a:pt x="1976" y="1163"/>
                    <a:pt x="1977" y="1160"/>
                    <a:pt x="1977" y="1157"/>
                  </a:cubicBezTo>
                  <a:cubicBezTo>
                    <a:pt x="1977" y="1151"/>
                    <a:pt x="1977" y="1145"/>
                    <a:pt x="1978" y="1140"/>
                  </a:cubicBezTo>
                  <a:cubicBezTo>
                    <a:pt x="1978" y="1137"/>
                    <a:pt x="1978" y="1134"/>
                    <a:pt x="1978" y="1131"/>
                  </a:cubicBezTo>
                  <a:cubicBezTo>
                    <a:pt x="1978" y="1123"/>
                    <a:pt x="1978" y="1114"/>
                    <a:pt x="1978" y="1106"/>
                  </a:cubicBezTo>
                  <a:cubicBezTo>
                    <a:pt x="1978" y="1096"/>
                    <a:pt x="1978" y="1086"/>
                    <a:pt x="1978" y="1076"/>
                  </a:cubicBezTo>
                  <a:lnTo>
                    <a:pt x="1977" y="1076"/>
                  </a:lnTo>
                  <a:cubicBezTo>
                    <a:pt x="1975" y="996"/>
                    <a:pt x="1961" y="919"/>
                    <a:pt x="1938" y="846"/>
                  </a:cubicBezTo>
                  <a:lnTo>
                    <a:pt x="1938" y="846"/>
                  </a:lnTo>
                  <a:cubicBezTo>
                    <a:pt x="1924" y="801"/>
                    <a:pt x="1906" y="759"/>
                    <a:pt x="1885" y="718"/>
                  </a:cubicBezTo>
                  <a:cubicBezTo>
                    <a:pt x="1742" y="437"/>
                    <a:pt x="1448" y="243"/>
                    <a:pt x="1110" y="243"/>
                  </a:cubicBezTo>
                  <a:cubicBezTo>
                    <a:pt x="631" y="243"/>
                    <a:pt x="241" y="630"/>
                    <a:pt x="241" y="1106"/>
                  </a:cubicBezTo>
                  <a:cubicBezTo>
                    <a:pt x="241" y="1581"/>
                    <a:pt x="631" y="1968"/>
                    <a:pt x="1110" y="1968"/>
                  </a:cubicBezTo>
                  <a:cubicBezTo>
                    <a:pt x="1164" y="1968"/>
                    <a:pt x="1217" y="1963"/>
                    <a:pt x="1269" y="1953"/>
                  </a:cubicBezTo>
                  <a:lnTo>
                    <a:pt x="1194" y="2104"/>
                  </a:lnTo>
                  <a:cubicBezTo>
                    <a:pt x="1166" y="2106"/>
                    <a:pt x="1138" y="2107"/>
                    <a:pt x="1110" y="2107"/>
                  </a:cubicBezTo>
                  <a:cubicBezTo>
                    <a:pt x="555" y="2107"/>
                    <a:pt x="103" y="1658"/>
                    <a:pt x="103" y="1106"/>
                  </a:cubicBezTo>
                  <a:cubicBezTo>
                    <a:pt x="103" y="553"/>
                    <a:pt x="555" y="104"/>
                    <a:pt x="1110" y="104"/>
                  </a:cubicBezTo>
                  <a:cubicBezTo>
                    <a:pt x="1467" y="104"/>
                    <a:pt x="1781" y="290"/>
                    <a:pt x="1959" y="569"/>
                  </a:cubicBezTo>
                  <a:cubicBezTo>
                    <a:pt x="1982" y="605"/>
                    <a:pt x="2002" y="642"/>
                    <a:pt x="2021" y="680"/>
                  </a:cubicBezTo>
                  <a:cubicBezTo>
                    <a:pt x="2048" y="737"/>
                    <a:pt x="2070" y="797"/>
                    <a:pt x="2085" y="860"/>
                  </a:cubicBezTo>
                  <a:cubicBezTo>
                    <a:pt x="2100" y="917"/>
                    <a:pt x="2110" y="976"/>
                    <a:pt x="2114" y="1036"/>
                  </a:cubicBezTo>
                  <a:cubicBezTo>
                    <a:pt x="2115" y="1059"/>
                    <a:pt x="2116" y="1082"/>
                    <a:pt x="2116" y="1106"/>
                  </a:cubicBezTo>
                  <a:cubicBezTo>
                    <a:pt x="2116" y="1270"/>
                    <a:pt x="2076" y="1425"/>
                    <a:pt x="2005" y="1562"/>
                  </a:cubicBezTo>
                  <a:lnTo>
                    <a:pt x="1803" y="1970"/>
                  </a:lnTo>
                  <a:lnTo>
                    <a:pt x="1398" y="2781"/>
                  </a:lnTo>
                  <a:lnTo>
                    <a:pt x="1244" y="2781"/>
                  </a:lnTo>
                  <a:lnTo>
                    <a:pt x="1579" y="2108"/>
                  </a:lnTo>
                  <a:lnTo>
                    <a:pt x="1661" y="1943"/>
                  </a:lnTo>
                  <a:close/>
                  <a:moveTo>
                    <a:pt x="1110" y="1619"/>
                  </a:moveTo>
                  <a:lnTo>
                    <a:pt x="1110" y="1619"/>
                  </a:lnTo>
                  <a:cubicBezTo>
                    <a:pt x="822" y="1619"/>
                    <a:pt x="587" y="1389"/>
                    <a:pt x="587" y="1106"/>
                  </a:cubicBezTo>
                  <a:cubicBezTo>
                    <a:pt x="587" y="823"/>
                    <a:pt x="822" y="592"/>
                    <a:pt x="1110" y="592"/>
                  </a:cubicBezTo>
                  <a:cubicBezTo>
                    <a:pt x="1398" y="592"/>
                    <a:pt x="1632" y="823"/>
                    <a:pt x="1632" y="1106"/>
                  </a:cubicBezTo>
                  <a:cubicBezTo>
                    <a:pt x="1632" y="1389"/>
                    <a:pt x="1398" y="1619"/>
                    <a:pt x="1110" y="1619"/>
                  </a:cubicBezTo>
                  <a:close/>
                  <a:moveTo>
                    <a:pt x="1612" y="1809"/>
                  </a:moveTo>
                  <a:lnTo>
                    <a:pt x="1612" y="1809"/>
                  </a:lnTo>
                  <a:lnTo>
                    <a:pt x="1503" y="2028"/>
                  </a:lnTo>
                  <a:lnTo>
                    <a:pt x="1435" y="2164"/>
                  </a:lnTo>
                  <a:lnTo>
                    <a:pt x="1127" y="2781"/>
                  </a:lnTo>
                  <a:lnTo>
                    <a:pt x="973" y="2781"/>
                  </a:lnTo>
                  <a:lnTo>
                    <a:pt x="1262" y="2202"/>
                  </a:lnTo>
                  <a:lnTo>
                    <a:pt x="1320" y="2085"/>
                  </a:lnTo>
                  <a:lnTo>
                    <a:pt x="1403" y="1917"/>
                  </a:lnTo>
                  <a:lnTo>
                    <a:pt x="1477" y="1770"/>
                  </a:lnTo>
                  <a:lnTo>
                    <a:pt x="1666" y="1390"/>
                  </a:lnTo>
                  <a:cubicBezTo>
                    <a:pt x="1667" y="1388"/>
                    <a:pt x="1668" y="1385"/>
                    <a:pt x="1670" y="1383"/>
                  </a:cubicBezTo>
                  <a:cubicBezTo>
                    <a:pt x="1670" y="1382"/>
                    <a:pt x="1671" y="1381"/>
                    <a:pt x="1671" y="1380"/>
                  </a:cubicBezTo>
                  <a:cubicBezTo>
                    <a:pt x="1674" y="1374"/>
                    <a:pt x="1677" y="1368"/>
                    <a:pt x="1680" y="1362"/>
                  </a:cubicBezTo>
                  <a:cubicBezTo>
                    <a:pt x="1680" y="1362"/>
                    <a:pt x="1680" y="1361"/>
                    <a:pt x="1681" y="1361"/>
                  </a:cubicBezTo>
                  <a:lnTo>
                    <a:pt x="1680" y="1362"/>
                  </a:lnTo>
                  <a:cubicBezTo>
                    <a:pt x="1680" y="1361"/>
                    <a:pt x="1680" y="1361"/>
                    <a:pt x="1681" y="1360"/>
                  </a:cubicBezTo>
                  <a:lnTo>
                    <a:pt x="1681" y="1361"/>
                  </a:lnTo>
                  <a:cubicBezTo>
                    <a:pt x="1685" y="1350"/>
                    <a:pt x="1690" y="1340"/>
                    <a:pt x="1694" y="1329"/>
                  </a:cubicBezTo>
                  <a:cubicBezTo>
                    <a:pt x="1695" y="1327"/>
                    <a:pt x="1695" y="1326"/>
                    <a:pt x="1696" y="1324"/>
                  </a:cubicBezTo>
                  <a:cubicBezTo>
                    <a:pt x="1698" y="1320"/>
                    <a:pt x="1699" y="1316"/>
                    <a:pt x="1701" y="1311"/>
                  </a:cubicBezTo>
                  <a:cubicBezTo>
                    <a:pt x="1701" y="1309"/>
                    <a:pt x="1702" y="1307"/>
                    <a:pt x="1703" y="1306"/>
                  </a:cubicBezTo>
                  <a:cubicBezTo>
                    <a:pt x="1704" y="1301"/>
                    <a:pt x="1706" y="1297"/>
                    <a:pt x="1707" y="1293"/>
                  </a:cubicBezTo>
                  <a:cubicBezTo>
                    <a:pt x="1708" y="1291"/>
                    <a:pt x="1708" y="1289"/>
                    <a:pt x="1709" y="1288"/>
                  </a:cubicBezTo>
                  <a:cubicBezTo>
                    <a:pt x="1712" y="1276"/>
                    <a:pt x="1716" y="1264"/>
                    <a:pt x="1719" y="1252"/>
                  </a:cubicBezTo>
                  <a:cubicBezTo>
                    <a:pt x="1719" y="1250"/>
                    <a:pt x="1720" y="1248"/>
                    <a:pt x="1720" y="1246"/>
                  </a:cubicBezTo>
                  <a:cubicBezTo>
                    <a:pt x="1721" y="1242"/>
                    <a:pt x="1722" y="1238"/>
                    <a:pt x="1723" y="1233"/>
                  </a:cubicBezTo>
                  <a:cubicBezTo>
                    <a:pt x="1723" y="1231"/>
                    <a:pt x="1724" y="1229"/>
                    <a:pt x="1724" y="1227"/>
                  </a:cubicBezTo>
                  <a:cubicBezTo>
                    <a:pt x="1725" y="1223"/>
                    <a:pt x="1726" y="1218"/>
                    <a:pt x="1727" y="1214"/>
                  </a:cubicBezTo>
                  <a:cubicBezTo>
                    <a:pt x="1727" y="1212"/>
                    <a:pt x="1727" y="1210"/>
                    <a:pt x="1728" y="1208"/>
                  </a:cubicBezTo>
                  <a:cubicBezTo>
                    <a:pt x="1729" y="1202"/>
                    <a:pt x="1730" y="1196"/>
                    <a:pt x="1731" y="1189"/>
                  </a:cubicBezTo>
                  <a:cubicBezTo>
                    <a:pt x="1731" y="1189"/>
                    <a:pt x="1731" y="1189"/>
                    <a:pt x="1731" y="1189"/>
                  </a:cubicBezTo>
                  <a:cubicBezTo>
                    <a:pt x="1731" y="1183"/>
                    <a:pt x="1732" y="1177"/>
                    <a:pt x="1733" y="1170"/>
                  </a:cubicBezTo>
                  <a:cubicBezTo>
                    <a:pt x="1733" y="1169"/>
                    <a:pt x="1733" y="1167"/>
                    <a:pt x="1733" y="1165"/>
                  </a:cubicBezTo>
                  <a:cubicBezTo>
                    <a:pt x="1734" y="1160"/>
                    <a:pt x="1734" y="1156"/>
                    <a:pt x="1735" y="1151"/>
                  </a:cubicBezTo>
                  <a:cubicBezTo>
                    <a:pt x="1735" y="1149"/>
                    <a:pt x="1735" y="1147"/>
                    <a:pt x="1735" y="1145"/>
                  </a:cubicBezTo>
                  <a:cubicBezTo>
                    <a:pt x="1735" y="1140"/>
                    <a:pt x="1736" y="1136"/>
                    <a:pt x="1736" y="1131"/>
                  </a:cubicBezTo>
                  <a:cubicBezTo>
                    <a:pt x="1736" y="1129"/>
                    <a:pt x="1736" y="1127"/>
                    <a:pt x="1736" y="1125"/>
                  </a:cubicBezTo>
                  <a:cubicBezTo>
                    <a:pt x="1736" y="1119"/>
                    <a:pt x="1736" y="1112"/>
                    <a:pt x="1736" y="1106"/>
                  </a:cubicBezTo>
                  <a:cubicBezTo>
                    <a:pt x="1736" y="1079"/>
                    <a:pt x="1735" y="1052"/>
                    <a:pt x="1731" y="1027"/>
                  </a:cubicBezTo>
                  <a:cubicBezTo>
                    <a:pt x="1692" y="723"/>
                    <a:pt x="1428" y="487"/>
                    <a:pt x="1110" y="487"/>
                  </a:cubicBezTo>
                  <a:cubicBezTo>
                    <a:pt x="764" y="487"/>
                    <a:pt x="483" y="765"/>
                    <a:pt x="483" y="1106"/>
                  </a:cubicBezTo>
                  <a:cubicBezTo>
                    <a:pt x="483" y="1447"/>
                    <a:pt x="764" y="1724"/>
                    <a:pt x="1110" y="1724"/>
                  </a:cubicBezTo>
                  <a:cubicBezTo>
                    <a:pt x="1225" y="1724"/>
                    <a:pt x="1333" y="1693"/>
                    <a:pt x="1426" y="1639"/>
                  </a:cubicBezTo>
                  <a:lnTo>
                    <a:pt x="1330" y="1831"/>
                  </a:lnTo>
                  <a:cubicBezTo>
                    <a:pt x="1260" y="1852"/>
                    <a:pt x="1186" y="1863"/>
                    <a:pt x="1110" y="1863"/>
                  </a:cubicBezTo>
                  <a:cubicBezTo>
                    <a:pt x="688" y="1863"/>
                    <a:pt x="345" y="1523"/>
                    <a:pt x="345" y="1106"/>
                  </a:cubicBezTo>
                  <a:cubicBezTo>
                    <a:pt x="345" y="688"/>
                    <a:pt x="688" y="348"/>
                    <a:pt x="1110" y="348"/>
                  </a:cubicBezTo>
                  <a:cubicBezTo>
                    <a:pt x="1436" y="348"/>
                    <a:pt x="1716" y="552"/>
                    <a:pt x="1825" y="838"/>
                  </a:cubicBezTo>
                  <a:cubicBezTo>
                    <a:pt x="1833" y="859"/>
                    <a:pt x="1840" y="879"/>
                    <a:pt x="1846" y="900"/>
                  </a:cubicBezTo>
                  <a:lnTo>
                    <a:pt x="1845" y="900"/>
                  </a:lnTo>
                  <a:cubicBezTo>
                    <a:pt x="1864" y="966"/>
                    <a:pt x="1874" y="1034"/>
                    <a:pt x="1874" y="1106"/>
                  </a:cubicBezTo>
                  <a:cubicBezTo>
                    <a:pt x="1874" y="1218"/>
                    <a:pt x="1849" y="1325"/>
                    <a:pt x="1804" y="1421"/>
                  </a:cubicBezTo>
                  <a:lnTo>
                    <a:pt x="1612" y="1809"/>
                  </a:lnTo>
                  <a:close/>
                  <a:moveTo>
                    <a:pt x="1110" y="2212"/>
                  </a:moveTo>
                  <a:lnTo>
                    <a:pt x="1110" y="2212"/>
                  </a:lnTo>
                  <a:cubicBezTo>
                    <a:pt x="1120" y="2212"/>
                    <a:pt x="1130" y="2212"/>
                    <a:pt x="1140" y="2212"/>
                  </a:cubicBezTo>
                  <a:lnTo>
                    <a:pt x="804" y="2886"/>
                  </a:lnTo>
                  <a:lnTo>
                    <a:pt x="1462" y="2886"/>
                  </a:lnTo>
                  <a:lnTo>
                    <a:pt x="2092" y="1622"/>
                  </a:lnTo>
                  <a:lnTo>
                    <a:pt x="2093" y="1619"/>
                  </a:lnTo>
                  <a:cubicBezTo>
                    <a:pt x="2170" y="1473"/>
                    <a:pt x="2215" y="1308"/>
                    <a:pt x="2220" y="1133"/>
                  </a:cubicBezTo>
                  <a:cubicBezTo>
                    <a:pt x="2220" y="1124"/>
                    <a:pt x="2220" y="1115"/>
                    <a:pt x="2220" y="1106"/>
                  </a:cubicBezTo>
                  <a:cubicBezTo>
                    <a:pt x="2220" y="1026"/>
                    <a:pt x="2212" y="948"/>
                    <a:pt x="2195" y="873"/>
                  </a:cubicBezTo>
                  <a:cubicBezTo>
                    <a:pt x="2184" y="822"/>
                    <a:pt x="2170" y="773"/>
                    <a:pt x="2152" y="725"/>
                  </a:cubicBezTo>
                  <a:cubicBezTo>
                    <a:pt x="2132" y="669"/>
                    <a:pt x="2107" y="616"/>
                    <a:pt x="2078" y="565"/>
                  </a:cubicBezTo>
                  <a:cubicBezTo>
                    <a:pt x="2058" y="529"/>
                    <a:pt x="2036" y="495"/>
                    <a:pt x="2013" y="462"/>
                  </a:cubicBezTo>
                  <a:cubicBezTo>
                    <a:pt x="1811" y="182"/>
                    <a:pt x="1481" y="0"/>
                    <a:pt x="1110" y="0"/>
                  </a:cubicBezTo>
                  <a:cubicBezTo>
                    <a:pt x="498" y="0"/>
                    <a:pt x="0" y="495"/>
                    <a:pt x="0" y="1106"/>
                  </a:cubicBezTo>
                  <a:cubicBezTo>
                    <a:pt x="0" y="1716"/>
                    <a:pt x="498" y="2212"/>
                    <a:pt x="1110" y="2212"/>
                  </a:cubicBezTo>
                  <a:close/>
                </a:path>
              </a:pathLst>
            </a:custGeom>
            <a:solidFill>
              <a:srgbClr val="00ADE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grpSp>
      <p:sp>
        <p:nvSpPr>
          <p:cNvPr id="8" name="Title 1"/>
          <p:cNvSpPr>
            <a:spLocks noGrp="1"/>
          </p:cNvSpPr>
          <p:nvPr>
            <p:ph type="ctrTitle" hasCustomPrompt="1"/>
          </p:nvPr>
        </p:nvSpPr>
        <p:spPr>
          <a:xfrm>
            <a:off x="622800" y="950399"/>
            <a:ext cx="9471600" cy="381959"/>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edit master title slide</a:t>
            </a:r>
            <a:endParaRPr lang="en-US" dirty="0"/>
          </a:p>
        </p:txBody>
      </p:sp>
      <p:sp>
        <p:nvSpPr>
          <p:cNvPr id="9" name="Text Placeholder 5"/>
          <p:cNvSpPr>
            <a:spLocks noGrp="1"/>
          </p:cNvSpPr>
          <p:nvPr>
            <p:ph type="body" sz="quarter" idx="11"/>
          </p:nvPr>
        </p:nvSpPr>
        <p:spPr>
          <a:xfrm>
            <a:off x="626400" y="1498191"/>
            <a:ext cx="3528000" cy="1922400"/>
          </a:xfrm>
          <a:prstGeom prst="rect">
            <a:avLst/>
          </a:prstGeom>
        </p:spPr>
        <p:txBody>
          <a:bodyPr lIns="0"/>
          <a:lstStyle>
            <a:lvl1pPr marL="363538" indent="-363538">
              <a:buClr>
                <a:schemeClr val="tx1"/>
              </a:buClr>
              <a:buFont typeface="+mj-lt"/>
              <a:buAutoNum type="arabicPeriod"/>
              <a:defRPr sz="1600" cap="none" baseline="0">
                <a:latin typeface="Malgun Gothic" panose="020B0503020000020004" pitchFamily="34" charset="-127"/>
                <a:ea typeface="Malgun Gothic" panose="020B0503020000020004" pitchFamily="34" charset="-127"/>
              </a:defRPr>
            </a:lvl1pPr>
          </a:lstStyle>
          <a:p>
            <a:pPr lvl="0"/>
            <a:endParaRPr lang="en-AU" dirty="0"/>
          </a:p>
        </p:txBody>
      </p:sp>
    </p:spTree>
    <p:extLst>
      <p:ext uri="{BB962C8B-B14F-4D97-AF65-F5344CB8AC3E}">
        <p14:creationId xmlns:p14="http://schemas.microsoft.com/office/powerpoint/2010/main" val="26226464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10">
    <p:spTree>
      <p:nvGrpSpPr>
        <p:cNvPr id="1" name=""/>
        <p:cNvGrpSpPr/>
        <p:nvPr/>
      </p:nvGrpSpPr>
      <p:grpSpPr>
        <a:xfrm>
          <a:off x="0" y="0"/>
          <a:ext cx="0" cy="0"/>
          <a:chOff x="0" y="0"/>
          <a:chExt cx="0" cy="0"/>
        </a:xfrm>
      </p:grpSpPr>
      <p:grpSp>
        <p:nvGrpSpPr>
          <p:cNvPr id="13" name="Group 4"/>
          <p:cNvGrpSpPr>
            <a:grpSpLocks noChangeAspect="1"/>
          </p:cNvGrpSpPr>
          <p:nvPr userDrawn="1"/>
        </p:nvGrpSpPr>
        <p:grpSpPr bwMode="auto">
          <a:xfrm>
            <a:off x="6444000" y="2584800"/>
            <a:ext cx="3659220" cy="4392000"/>
            <a:chOff x="4013" y="1610"/>
            <a:chExt cx="2347" cy="2817"/>
          </a:xfrm>
        </p:grpSpPr>
        <p:sp>
          <p:nvSpPr>
            <p:cNvPr id="14" name="AutoShape 3"/>
            <p:cNvSpPr>
              <a:spLocks noChangeAspect="1" noChangeArrowheads="1" noTextEdit="1"/>
            </p:cNvSpPr>
            <p:nvPr/>
          </p:nvSpPr>
          <p:spPr bwMode="auto">
            <a:xfrm>
              <a:off x="4013" y="1610"/>
              <a:ext cx="2347" cy="28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5" name="Freeform 5"/>
            <p:cNvSpPr>
              <a:spLocks noEditPoints="1"/>
            </p:cNvSpPr>
            <p:nvPr/>
          </p:nvSpPr>
          <p:spPr bwMode="auto">
            <a:xfrm>
              <a:off x="4013" y="1603"/>
              <a:ext cx="2356" cy="2834"/>
            </a:xfrm>
            <a:custGeom>
              <a:avLst/>
              <a:gdLst>
                <a:gd name="T0" fmla="*/ 1988 w 2399"/>
                <a:gd name="T1" fmla="*/ 2373 h 2886"/>
                <a:gd name="T2" fmla="*/ 1988 w 2399"/>
                <a:gd name="T3" fmla="*/ 2373 h 2886"/>
                <a:gd name="T4" fmla="*/ 1199 w 2399"/>
                <a:gd name="T5" fmla="*/ 2781 h 2886"/>
                <a:gd name="T6" fmla="*/ 410 w 2399"/>
                <a:gd name="T7" fmla="*/ 2373 h 2886"/>
                <a:gd name="T8" fmla="*/ 103 w 2399"/>
                <a:gd name="T9" fmla="*/ 1442 h 2886"/>
                <a:gd name="T10" fmla="*/ 410 w 2399"/>
                <a:gd name="T11" fmla="*/ 512 h 2886"/>
                <a:gd name="T12" fmla="*/ 1199 w 2399"/>
                <a:gd name="T13" fmla="*/ 104 h 2886"/>
                <a:gd name="T14" fmla="*/ 1988 w 2399"/>
                <a:gd name="T15" fmla="*/ 512 h 2886"/>
                <a:gd name="T16" fmla="*/ 2295 w 2399"/>
                <a:gd name="T17" fmla="*/ 1442 h 2886"/>
                <a:gd name="T18" fmla="*/ 1988 w 2399"/>
                <a:gd name="T19" fmla="*/ 2373 h 2886"/>
                <a:gd name="T20" fmla="*/ 2070 w 2399"/>
                <a:gd name="T21" fmla="*/ 447 h 2886"/>
                <a:gd name="T22" fmla="*/ 2070 w 2399"/>
                <a:gd name="T23" fmla="*/ 447 h 2886"/>
                <a:gd name="T24" fmla="*/ 1690 w 2399"/>
                <a:gd name="T25" fmla="*/ 124 h 2886"/>
                <a:gd name="T26" fmla="*/ 1199 w 2399"/>
                <a:gd name="T27" fmla="*/ 0 h 2886"/>
                <a:gd name="T28" fmla="*/ 708 w 2399"/>
                <a:gd name="T29" fmla="*/ 124 h 2886"/>
                <a:gd name="T30" fmla="*/ 329 w 2399"/>
                <a:gd name="T31" fmla="*/ 447 h 2886"/>
                <a:gd name="T32" fmla="*/ 0 w 2399"/>
                <a:gd name="T33" fmla="*/ 1442 h 2886"/>
                <a:gd name="T34" fmla="*/ 329 w 2399"/>
                <a:gd name="T35" fmla="*/ 2438 h 2886"/>
                <a:gd name="T36" fmla="*/ 708 w 2399"/>
                <a:gd name="T37" fmla="*/ 2761 h 2886"/>
                <a:gd name="T38" fmla="*/ 1199 w 2399"/>
                <a:gd name="T39" fmla="*/ 2886 h 2886"/>
                <a:gd name="T40" fmla="*/ 1690 w 2399"/>
                <a:gd name="T41" fmla="*/ 2761 h 2886"/>
                <a:gd name="T42" fmla="*/ 2070 w 2399"/>
                <a:gd name="T43" fmla="*/ 2438 h 2886"/>
                <a:gd name="T44" fmla="*/ 2399 w 2399"/>
                <a:gd name="T45" fmla="*/ 1442 h 2886"/>
                <a:gd name="T46" fmla="*/ 2070 w 2399"/>
                <a:gd name="T47" fmla="*/ 447 h 2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99" h="2886">
                  <a:moveTo>
                    <a:pt x="1988" y="2373"/>
                  </a:moveTo>
                  <a:lnTo>
                    <a:pt x="1988" y="2373"/>
                  </a:lnTo>
                  <a:cubicBezTo>
                    <a:pt x="1780" y="2636"/>
                    <a:pt x="1500" y="2781"/>
                    <a:pt x="1199" y="2781"/>
                  </a:cubicBezTo>
                  <a:cubicBezTo>
                    <a:pt x="898" y="2781"/>
                    <a:pt x="618" y="2636"/>
                    <a:pt x="410" y="2373"/>
                  </a:cubicBezTo>
                  <a:cubicBezTo>
                    <a:pt x="212" y="2122"/>
                    <a:pt x="103" y="1792"/>
                    <a:pt x="103" y="1442"/>
                  </a:cubicBezTo>
                  <a:cubicBezTo>
                    <a:pt x="103" y="1093"/>
                    <a:pt x="212" y="762"/>
                    <a:pt x="410" y="512"/>
                  </a:cubicBezTo>
                  <a:cubicBezTo>
                    <a:pt x="618" y="249"/>
                    <a:pt x="898" y="104"/>
                    <a:pt x="1199" y="104"/>
                  </a:cubicBezTo>
                  <a:cubicBezTo>
                    <a:pt x="1500" y="104"/>
                    <a:pt x="1780" y="249"/>
                    <a:pt x="1988" y="512"/>
                  </a:cubicBezTo>
                  <a:cubicBezTo>
                    <a:pt x="2186" y="762"/>
                    <a:pt x="2295" y="1093"/>
                    <a:pt x="2295" y="1442"/>
                  </a:cubicBezTo>
                  <a:cubicBezTo>
                    <a:pt x="2295" y="1792"/>
                    <a:pt x="2186" y="2122"/>
                    <a:pt x="1988" y="2373"/>
                  </a:cubicBezTo>
                  <a:close/>
                  <a:moveTo>
                    <a:pt x="2070" y="447"/>
                  </a:moveTo>
                  <a:lnTo>
                    <a:pt x="2070" y="447"/>
                  </a:lnTo>
                  <a:cubicBezTo>
                    <a:pt x="1961" y="310"/>
                    <a:pt x="1833" y="201"/>
                    <a:pt x="1690" y="124"/>
                  </a:cubicBezTo>
                  <a:cubicBezTo>
                    <a:pt x="1535" y="41"/>
                    <a:pt x="1370" y="0"/>
                    <a:pt x="1199" y="0"/>
                  </a:cubicBezTo>
                  <a:cubicBezTo>
                    <a:pt x="1028" y="0"/>
                    <a:pt x="863" y="41"/>
                    <a:pt x="708" y="124"/>
                  </a:cubicBezTo>
                  <a:cubicBezTo>
                    <a:pt x="565" y="201"/>
                    <a:pt x="437" y="310"/>
                    <a:pt x="329" y="447"/>
                  </a:cubicBezTo>
                  <a:cubicBezTo>
                    <a:pt x="116" y="716"/>
                    <a:pt x="0" y="1069"/>
                    <a:pt x="0" y="1442"/>
                  </a:cubicBezTo>
                  <a:cubicBezTo>
                    <a:pt x="0" y="1815"/>
                    <a:pt x="116" y="2169"/>
                    <a:pt x="329" y="2438"/>
                  </a:cubicBezTo>
                  <a:cubicBezTo>
                    <a:pt x="437" y="2575"/>
                    <a:pt x="565" y="2684"/>
                    <a:pt x="708" y="2761"/>
                  </a:cubicBezTo>
                  <a:cubicBezTo>
                    <a:pt x="863" y="2843"/>
                    <a:pt x="1028" y="2886"/>
                    <a:pt x="1199" y="2886"/>
                  </a:cubicBezTo>
                  <a:cubicBezTo>
                    <a:pt x="1370" y="2886"/>
                    <a:pt x="1535" y="2843"/>
                    <a:pt x="1690" y="2761"/>
                  </a:cubicBezTo>
                  <a:cubicBezTo>
                    <a:pt x="1833" y="2684"/>
                    <a:pt x="1961" y="2575"/>
                    <a:pt x="2070" y="2438"/>
                  </a:cubicBezTo>
                  <a:cubicBezTo>
                    <a:pt x="2282" y="2169"/>
                    <a:pt x="2399" y="1815"/>
                    <a:pt x="2399" y="1442"/>
                  </a:cubicBezTo>
                  <a:cubicBezTo>
                    <a:pt x="2399" y="1069"/>
                    <a:pt x="2282" y="716"/>
                    <a:pt x="2070" y="447"/>
                  </a:cubicBezTo>
                  <a:close/>
                </a:path>
              </a:pathLst>
            </a:custGeom>
            <a:solidFill>
              <a:srgbClr val="00ADE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16" name="Freeform 6"/>
            <p:cNvSpPr>
              <a:spLocks noEditPoints="1"/>
            </p:cNvSpPr>
            <p:nvPr/>
          </p:nvSpPr>
          <p:spPr bwMode="auto">
            <a:xfrm>
              <a:off x="4487" y="2080"/>
              <a:ext cx="1407" cy="1879"/>
            </a:xfrm>
            <a:custGeom>
              <a:avLst/>
              <a:gdLst>
                <a:gd name="T0" fmla="*/ 1126 w 1432"/>
                <a:gd name="T1" fmla="*/ 1584 h 1913"/>
                <a:gd name="T2" fmla="*/ 1126 w 1432"/>
                <a:gd name="T3" fmla="*/ 1584 h 1913"/>
                <a:gd name="T4" fmla="*/ 716 w 1432"/>
                <a:gd name="T5" fmla="*/ 1808 h 1913"/>
                <a:gd name="T6" fmla="*/ 306 w 1432"/>
                <a:gd name="T7" fmla="*/ 1584 h 1913"/>
                <a:gd name="T8" fmla="*/ 104 w 1432"/>
                <a:gd name="T9" fmla="*/ 956 h 1913"/>
                <a:gd name="T10" fmla="*/ 306 w 1432"/>
                <a:gd name="T11" fmla="*/ 329 h 1913"/>
                <a:gd name="T12" fmla="*/ 716 w 1432"/>
                <a:gd name="T13" fmla="*/ 105 h 1913"/>
                <a:gd name="T14" fmla="*/ 1126 w 1432"/>
                <a:gd name="T15" fmla="*/ 329 h 1913"/>
                <a:gd name="T16" fmla="*/ 1328 w 1432"/>
                <a:gd name="T17" fmla="*/ 956 h 1913"/>
                <a:gd name="T18" fmla="*/ 1126 w 1432"/>
                <a:gd name="T19" fmla="*/ 1584 h 1913"/>
                <a:gd name="T20" fmla="*/ 1208 w 1432"/>
                <a:gd name="T21" fmla="*/ 264 h 1913"/>
                <a:gd name="T22" fmla="*/ 1208 w 1432"/>
                <a:gd name="T23" fmla="*/ 264 h 1913"/>
                <a:gd name="T24" fmla="*/ 716 w 1432"/>
                <a:gd name="T25" fmla="*/ 0 h 1913"/>
                <a:gd name="T26" fmla="*/ 224 w 1432"/>
                <a:gd name="T27" fmla="*/ 264 h 1913"/>
                <a:gd name="T28" fmla="*/ 0 w 1432"/>
                <a:gd name="T29" fmla="*/ 956 h 1913"/>
                <a:gd name="T30" fmla="*/ 224 w 1432"/>
                <a:gd name="T31" fmla="*/ 1649 h 1913"/>
                <a:gd name="T32" fmla="*/ 716 w 1432"/>
                <a:gd name="T33" fmla="*/ 1913 h 1913"/>
                <a:gd name="T34" fmla="*/ 1208 w 1432"/>
                <a:gd name="T35" fmla="*/ 1649 h 1913"/>
                <a:gd name="T36" fmla="*/ 1432 w 1432"/>
                <a:gd name="T37" fmla="*/ 956 h 1913"/>
                <a:gd name="T38" fmla="*/ 1208 w 1432"/>
                <a:gd name="T39" fmla="*/ 264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2" h="1913">
                  <a:moveTo>
                    <a:pt x="1126" y="1584"/>
                  </a:moveTo>
                  <a:lnTo>
                    <a:pt x="1126" y="1584"/>
                  </a:lnTo>
                  <a:cubicBezTo>
                    <a:pt x="1012" y="1728"/>
                    <a:pt x="867" y="1808"/>
                    <a:pt x="716" y="1808"/>
                  </a:cubicBezTo>
                  <a:cubicBezTo>
                    <a:pt x="566" y="1808"/>
                    <a:pt x="420" y="1728"/>
                    <a:pt x="306" y="1584"/>
                  </a:cubicBezTo>
                  <a:cubicBezTo>
                    <a:pt x="176" y="1419"/>
                    <a:pt x="104" y="1196"/>
                    <a:pt x="104" y="956"/>
                  </a:cubicBezTo>
                  <a:cubicBezTo>
                    <a:pt x="104" y="716"/>
                    <a:pt x="176" y="493"/>
                    <a:pt x="306" y="329"/>
                  </a:cubicBezTo>
                  <a:cubicBezTo>
                    <a:pt x="420" y="184"/>
                    <a:pt x="566" y="105"/>
                    <a:pt x="716" y="105"/>
                  </a:cubicBezTo>
                  <a:cubicBezTo>
                    <a:pt x="867" y="105"/>
                    <a:pt x="1012" y="184"/>
                    <a:pt x="1126" y="329"/>
                  </a:cubicBezTo>
                  <a:cubicBezTo>
                    <a:pt x="1256" y="493"/>
                    <a:pt x="1328" y="716"/>
                    <a:pt x="1328" y="956"/>
                  </a:cubicBezTo>
                  <a:cubicBezTo>
                    <a:pt x="1328" y="1196"/>
                    <a:pt x="1256" y="1419"/>
                    <a:pt x="1126" y="1584"/>
                  </a:cubicBezTo>
                  <a:close/>
                  <a:moveTo>
                    <a:pt x="1208" y="264"/>
                  </a:moveTo>
                  <a:lnTo>
                    <a:pt x="1208" y="264"/>
                  </a:lnTo>
                  <a:cubicBezTo>
                    <a:pt x="1074" y="94"/>
                    <a:pt x="899" y="0"/>
                    <a:pt x="716" y="0"/>
                  </a:cubicBezTo>
                  <a:cubicBezTo>
                    <a:pt x="533" y="0"/>
                    <a:pt x="359" y="94"/>
                    <a:pt x="224" y="264"/>
                  </a:cubicBezTo>
                  <a:cubicBezTo>
                    <a:pt x="80" y="447"/>
                    <a:pt x="0" y="693"/>
                    <a:pt x="0" y="956"/>
                  </a:cubicBezTo>
                  <a:cubicBezTo>
                    <a:pt x="0" y="1220"/>
                    <a:pt x="80" y="1466"/>
                    <a:pt x="224" y="1649"/>
                  </a:cubicBezTo>
                  <a:cubicBezTo>
                    <a:pt x="359" y="1819"/>
                    <a:pt x="533" y="1913"/>
                    <a:pt x="716" y="1913"/>
                  </a:cubicBezTo>
                  <a:cubicBezTo>
                    <a:pt x="899" y="1913"/>
                    <a:pt x="1074" y="1819"/>
                    <a:pt x="1208" y="1649"/>
                  </a:cubicBezTo>
                  <a:cubicBezTo>
                    <a:pt x="1352" y="1466"/>
                    <a:pt x="1432" y="1220"/>
                    <a:pt x="1432" y="956"/>
                  </a:cubicBezTo>
                  <a:cubicBezTo>
                    <a:pt x="1432" y="693"/>
                    <a:pt x="1352" y="447"/>
                    <a:pt x="1208" y="264"/>
                  </a:cubicBezTo>
                  <a:close/>
                </a:path>
              </a:pathLst>
            </a:custGeom>
            <a:solidFill>
              <a:srgbClr val="00ADE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17" name="Freeform 7"/>
            <p:cNvSpPr>
              <a:spLocks noEditPoints="1"/>
            </p:cNvSpPr>
            <p:nvPr/>
          </p:nvSpPr>
          <p:spPr bwMode="auto">
            <a:xfrm>
              <a:off x="4250" y="1841"/>
              <a:ext cx="1881" cy="2356"/>
            </a:xfrm>
            <a:custGeom>
              <a:avLst/>
              <a:gdLst>
                <a:gd name="T0" fmla="*/ 958 w 1916"/>
                <a:gd name="T1" fmla="*/ 2295 h 2400"/>
                <a:gd name="T2" fmla="*/ 958 w 1916"/>
                <a:gd name="T3" fmla="*/ 2295 h 2400"/>
                <a:gd name="T4" fmla="*/ 104 w 1916"/>
                <a:gd name="T5" fmla="*/ 1200 h 2400"/>
                <a:gd name="T6" fmla="*/ 958 w 1916"/>
                <a:gd name="T7" fmla="*/ 105 h 2400"/>
                <a:gd name="T8" fmla="*/ 1812 w 1916"/>
                <a:gd name="T9" fmla="*/ 1200 h 2400"/>
                <a:gd name="T10" fmla="*/ 958 w 1916"/>
                <a:gd name="T11" fmla="*/ 2295 h 2400"/>
                <a:gd name="T12" fmla="*/ 1639 w 1916"/>
                <a:gd name="T13" fmla="*/ 356 h 2400"/>
                <a:gd name="T14" fmla="*/ 1639 w 1916"/>
                <a:gd name="T15" fmla="*/ 356 h 2400"/>
                <a:gd name="T16" fmla="*/ 958 w 1916"/>
                <a:gd name="T17" fmla="*/ 0 h 2400"/>
                <a:gd name="T18" fmla="*/ 277 w 1916"/>
                <a:gd name="T19" fmla="*/ 356 h 2400"/>
                <a:gd name="T20" fmla="*/ 0 w 1916"/>
                <a:gd name="T21" fmla="*/ 1200 h 2400"/>
                <a:gd name="T22" fmla="*/ 277 w 1916"/>
                <a:gd name="T23" fmla="*/ 2044 h 2400"/>
                <a:gd name="T24" fmla="*/ 958 w 1916"/>
                <a:gd name="T25" fmla="*/ 2400 h 2400"/>
                <a:gd name="T26" fmla="*/ 1639 w 1916"/>
                <a:gd name="T27" fmla="*/ 2044 h 2400"/>
                <a:gd name="T28" fmla="*/ 1916 w 1916"/>
                <a:gd name="T29" fmla="*/ 1200 h 2400"/>
                <a:gd name="T30" fmla="*/ 1639 w 1916"/>
                <a:gd name="T31" fmla="*/ 356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6" h="2400">
                  <a:moveTo>
                    <a:pt x="958" y="2295"/>
                  </a:moveTo>
                  <a:lnTo>
                    <a:pt x="958" y="2295"/>
                  </a:lnTo>
                  <a:cubicBezTo>
                    <a:pt x="487" y="2295"/>
                    <a:pt x="104" y="1804"/>
                    <a:pt x="104" y="1200"/>
                  </a:cubicBezTo>
                  <a:cubicBezTo>
                    <a:pt x="104" y="596"/>
                    <a:pt x="487" y="105"/>
                    <a:pt x="958" y="105"/>
                  </a:cubicBezTo>
                  <a:cubicBezTo>
                    <a:pt x="1429" y="105"/>
                    <a:pt x="1812" y="596"/>
                    <a:pt x="1812" y="1200"/>
                  </a:cubicBezTo>
                  <a:cubicBezTo>
                    <a:pt x="1812" y="1804"/>
                    <a:pt x="1429" y="2295"/>
                    <a:pt x="958" y="2295"/>
                  </a:cubicBezTo>
                  <a:close/>
                  <a:moveTo>
                    <a:pt x="1639" y="356"/>
                  </a:moveTo>
                  <a:lnTo>
                    <a:pt x="1639" y="356"/>
                  </a:lnTo>
                  <a:cubicBezTo>
                    <a:pt x="1458" y="127"/>
                    <a:pt x="1216" y="0"/>
                    <a:pt x="958" y="0"/>
                  </a:cubicBezTo>
                  <a:cubicBezTo>
                    <a:pt x="700" y="0"/>
                    <a:pt x="458" y="127"/>
                    <a:pt x="277" y="356"/>
                  </a:cubicBezTo>
                  <a:cubicBezTo>
                    <a:pt x="99" y="582"/>
                    <a:pt x="0" y="882"/>
                    <a:pt x="0" y="1200"/>
                  </a:cubicBezTo>
                  <a:cubicBezTo>
                    <a:pt x="0" y="1519"/>
                    <a:pt x="99" y="1818"/>
                    <a:pt x="277" y="2044"/>
                  </a:cubicBezTo>
                  <a:cubicBezTo>
                    <a:pt x="458" y="2274"/>
                    <a:pt x="700" y="2400"/>
                    <a:pt x="958" y="2400"/>
                  </a:cubicBezTo>
                  <a:cubicBezTo>
                    <a:pt x="1216" y="2400"/>
                    <a:pt x="1458" y="2274"/>
                    <a:pt x="1639" y="2044"/>
                  </a:cubicBezTo>
                  <a:cubicBezTo>
                    <a:pt x="1818" y="1818"/>
                    <a:pt x="1916" y="1519"/>
                    <a:pt x="1916" y="1200"/>
                  </a:cubicBezTo>
                  <a:cubicBezTo>
                    <a:pt x="1916" y="882"/>
                    <a:pt x="1818" y="582"/>
                    <a:pt x="1639" y="356"/>
                  </a:cubicBezTo>
                  <a:close/>
                </a:path>
              </a:pathLst>
            </a:custGeom>
            <a:solidFill>
              <a:srgbClr val="00ADE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grpSp>
      <p:pic>
        <p:nvPicPr>
          <p:cNvPr id="18" name="Picture 1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262400" y="2556000"/>
            <a:ext cx="1908000" cy="4428000"/>
          </a:xfrm>
          <a:prstGeom prst="rect">
            <a:avLst/>
          </a:prstGeom>
        </p:spPr>
      </p:pic>
      <p:sp>
        <p:nvSpPr>
          <p:cNvPr id="11" name="Title 1"/>
          <p:cNvSpPr>
            <a:spLocks noGrp="1"/>
          </p:cNvSpPr>
          <p:nvPr>
            <p:ph type="ctrTitle" hasCustomPrompt="1"/>
          </p:nvPr>
        </p:nvSpPr>
        <p:spPr>
          <a:xfrm>
            <a:off x="622800" y="950399"/>
            <a:ext cx="9471600" cy="381959"/>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edit master title slide</a:t>
            </a:r>
            <a:endParaRPr lang="en-US" dirty="0"/>
          </a:p>
        </p:txBody>
      </p:sp>
      <p:sp>
        <p:nvSpPr>
          <p:cNvPr id="12" name="Text Placeholder 5"/>
          <p:cNvSpPr>
            <a:spLocks noGrp="1"/>
          </p:cNvSpPr>
          <p:nvPr>
            <p:ph type="body" sz="quarter" idx="11"/>
          </p:nvPr>
        </p:nvSpPr>
        <p:spPr>
          <a:xfrm>
            <a:off x="626400" y="1498191"/>
            <a:ext cx="3528000" cy="1922400"/>
          </a:xfrm>
          <a:prstGeom prst="rect">
            <a:avLst/>
          </a:prstGeom>
        </p:spPr>
        <p:txBody>
          <a:bodyPr lIns="0"/>
          <a:lstStyle>
            <a:lvl1pPr marL="363538" indent="-363538">
              <a:buClr>
                <a:schemeClr val="tx1"/>
              </a:buClr>
              <a:buFont typeface="+mj-lt"/>
              <a:buAutoNum type="arabicPeriod"/>
              <a:defRPr sz="1600" cap="none" baseline="0">
                <a:latin typeface="Malgun Gothic" panose="020B0503020000020004" pitchFamily="34" charset="-127"/>
                <a:ea typeface="Malgun Gothic" panose="020B0503020000020004" pitchFamily="34" charset="-127"/>
              </a:defRPr>
            </a:lvl1pPr>
          </a:lstStyle>
          <a:p>
            <a:pPr lvl="0"/>
            <a:endParaRPr lang="en-AU" dirty="0"/>
          </a:p>
        </p:txBody>
      </p:sp>
    </p:spTree>
    <p:extLst>
      <p:ext uri="{BB962C8B-B14F-4D97-AF65-F5344CB8AC3E}">
        <p14:creationId xmlns:p14="http://schemas.microsoft.com/office/powerpoint/2010/main" val="15538064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x Contacts">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10090800" y="7245479"/>
            <a:ext cx="297632" cy="136873"/>
          </a:xfrm>
          <a:prstGeom prst="rect">
            <a:avLst/>
          </a:prstGeom>
        </p:spPr>
        <p:txBody>
          <a:bodyPr lIns="0" tIns="0" rIns="0" bIns="0" anchor="t" anchorCtr="0"/>
          <a:lstStyle>
            <a:lvl1pPr>
              <a:defRPr sz="800">
                <a:solidFill>
                  <a:schemeClr val="tx1"/>
                </a:solidFill>
                <a:latin typeface="Malgun Gothic"/>
                <a:cs typeface="Malgun Gothic"/>
              </a:defRPr>
            </a:lvl1pPr>
          </a:lstStyle>
          <a:p>
            <a:fld id="{E1D6F247-3AD3-E042-9E97-526F5FCB804A}" type="slidenum">
              <a:rPr lang="en-US" smtClean="0"/>
              <a:pPr/>
              <a:t>‹#›</a:t>
            </a:fld>
            <a:endParaRPr lang="en-US" dirty="0"/>
          </a:p>
        </p:txBody>
      </p:sp>
      <p:sp>
        <p:nvSpPr>
          <p:cNvPr id="17" name="Picture Placeholder 2"/>
          <p:cNvSpPr>
            <a:spLocks noGrp="1"/>
          </p:cNvSpPr>
          <p:nvPr>
            <p:ph type="pic" sz="quarter" idx="12" hasCustomPrompt="1"/>
          </p:nvPr>
        </p:nvSpPr>
        <p:spPr>
          <a:xfrm>
            <a:off x="306140" y="4168944"/>
            <a:ext cx="1079500" cy="1081088"/>
          </a:xfrm>
          <a:prstGeom prst="rect">
            <a:avLst/>
          </a:prstGeom>
        </p:spPr>
        <p:txBody>
          <a:bodyPr lIns="0" tIns="0" rIns="0" bIns="0"/>
          <a:lstStyle>
            <a:lvl1pPr marL="0" indent="0">
              <a:buNone/>
              <a:defRPr sz="900" baseline="0">
                <a:latin typeface="Malgun Gothic" panose="020B0503020000020004" pitchFamily="34" charset="-127"/>
                <a:ea typeface="Malgun Gothic" panose="020B0503020000020004" pitchFamily="34" charset="-127"/>
              </a:defRPr>
            </a:lvl1pPr>
          </a:lstStyle>
          <a:p>
            <a:r>
              <a:rPr lang="en-AU" dirty="0" smtClean="0"/>
              <a:t>Click to insert picture (3cm x 3cm)</a:t>
            </a:r>
            <a:endParaRPr lang="en-AU" dirty="0"/>
          </a:p>
        </p:txBody>
      </p:sp>
      <p:sp>
        <p:nvSpPr>
          <p:cNvPr id="20" name="Picture Placeholder 2"/>
          <p:cNvSpPr>
            <a:spLocks noGrp="1"/>
          </p:cNvSpPr>
          <p:nvPr>
            <p:ph type="pic" sz="quarter" idx="15" hasCustomPrompt="1"/>
          </p:nvPr>
        </p:nvSpPr>
        <p:spPr>
          <a:xfrm>
            <a:off x="306140" y="2441439"/>
            <a:ext cx="1079500" cy="1081088"/>
          </a:xfrm>
          <a:prstGeom prst="rect">
            <a:avLst/>
          </a:prstGeom>
          <a:ln>
            <a:noFill/>
          </a:ln>
        </p:spPr>
        <p:txBody>
          <a:bodyPr lIns="0" tIns="0" rIns="0" bIns="0"/>
          <a:lstStyle>
            <a:lvl1pPr marL="0" indent="0">
              <a:buNone/>
              <a:defRPr sz="900" baseline="0">
                <a:latin typeface="Malgun Gothic" panose="020B0503020000020004" pitchFamily="34" charset="-127"/>
                <a:ea typeface="Malgun Gothic" panose="020B0503020000020004" pitchFamily="34" charset="-127"/>
              </a:defRPr>
            </a:lvl1pPr>
          </a:lstStyle>
          <a:p>
            <a:r>
              <a:rPr lang="en-AU" dirty="0" smtClean="0"/>
              <a:t>Click to insert picture (3cm x 3cm)</a:t>
            </a:r>
            <a:endParaRPr lang="en-AU" dirty="0"/>
          </a:p>
        </p:txBody>
      </p:sp>
      <p:sp>
        <p:nvSpPr>
          <p:cNvPr id="22" name="Picture Placeholder 2"/>
          <p:cNvSpPr>
            <a:spLocks noGrp="1"/>
          </p:cNvSpPr>
          <p:nvPr>
            <p:ph type="pic" sz="quarter" idx="17" hasCustomPrompt="1"/>
          </p:nvPr>
        </p:nvSpPr>
        <p:spPr>
          <a:xfrm>
            <a:off x="5416327" y="2441439"/>
            <a:ext cx="1079500" cy="1081088"/>
          </a:xfrm>
          <a:prstGeom prst="rect">
            <a:avLst/>
          </a:prstGeom>
        </p:spPr>
        <p:txBody>
          <a:bodyPr lIns="0" tIns="0" rIns="0" bIns="0"/>
          <a:lstStyle>
            <a:lvl1pPr marL="0" indent="0">
              <a:buNone/>
              <a:defRPr sz="900" baseline="0">
                <a:latin typeface="Malgun Gothic" panose="020B0503020000020004" pitchFamily="34" charset="-127"/>
                <a:ea typeface="Malgun Gothic" panose="020B0503020000020004" pitchFamily="34" charset="-127"/>
              </a:defRPr>
            </a:lvl1pPr>
          </a:lstStyle>
          <a:p>
            <a:r>
              <a:rPr lang="en-AU" dirty="0" smtClean="0"/>
              <a:t>Click to insert picture (3cm x 3cm)</a:t>
            </a:r>
            <a:endParaRPr lang="en-AU" dirty="0"/>
          </a:p>
        </p:txBody>
      </p:sp>
      <p:sp>
        <p:nvSpPr>
          <p:cNvPr id="24" name="Picture Placeholder 2"/>
          <p:cNvSpPr>
            <a:spLocks noGrp="1"/>
          </p:cNvSpPr>
          <p:nvPr>
            <p:ph type="pic" sz="quarter" idx="19" hasCustomPrompt="1"/>
          </p:nvPr>
        </p:nvSpPr>
        <p:spPr>
          <a:xfrm>
            <a:off x="5417027" y="4169631"/>
            <a:ext cx="1079500" cy="1081088"/>
          </a:xfrm>
          <a:prstGeom prst="rect">
            <a:avLst/>
          </a:prstGeom>
        </p:spPr>
        <p:txBody>
          <a:bodyPr lIns="0" tIns="0" rIns="0" bIns="0"/>
          <a:lstStyle>
            <a:lvl1pPr marL="0" indent="0">
              <a:buNone/>
              <a:defRPr sz="900" baseline="0">
                <a:latin typeface="Malgun Gothic" panose="020B0503020000020004" pitchFamily="34" charset="-127"/>
                <a:ea typeface="Malgun Gothic" panose="020B0503020000020004" pitchFamily="34" charset="-127"/>
              </a:defRPr>
            </a:lvl1pPr>
          </a:lstStyle>
          <a:p>
            <a:r>
              <a:rPr lang="en-AU" dirty="0" smtClean="0"/>
              <a:t>Click to insert picture (3cm x 3cm)</a:t>
            </a:r>
            <a:endParaRPr lang="en-AU" dirty="0"/>
          </a:p>
        </p:txBody>
      </p:sp>
      <p:sp>
        <p:nvSpPr>
          <p:cNvPr id="27" name="Sllide subtitle"/>
          <p:cNvSpPr>
            <a:spLocks noGrp="1"/>
          </p:cNvSpPr>
          <p:nvPr>
            <p:ph type="body" sz="quarter" idx="21" hasCustomPrompt="1"/>
          </p:nvPr>
        </p:nvSpPr>
        <p:spPr>
          <a:xfrm>
            <a:off x="306388" y="1476000"/>
            <a:ext cx="10080000" cy="662400"/>
          </a:xfrm>
          <a:prstGeom prst="rect">
            <a:avLst/>
          </a:prstGeom>
        </p:spPr>
        <p:txBody>
          <a:bodyPr lIns="0" tIns="0" rIns="0" bIns="0"/>
          <a:lstStyle>
            <a:lvl1pPr marL="0" indent="0">
              <a:buNone/>
              <a:defRPr sz="1600" baseline="0">
                <a:latin typeface="Malgun Gothic" panose="020B0503020000020004" pitchFamily="34" charset="-127"/>
                <a:ea typeface="Malgun Gothic" panose="020B0503020000020004" pitchFamily="34" charset="-127"/>
              </a:defRPr>
            </a:lvl1pPr>
          </a:lstStyle>
          <a:p>
            <a:pPr lvl="0"/>
            <a:r>
              <a:rPr lang="en-AU" dirty="0" smtClean="0"/>
              <a:t>For more information regarding this presentation, please contact the following McGrathNicol team members:</a:t>
            </a:r>
            <a:endParaRPr lang="en-AU" dirty="0"/>
          </a:p>
        </p:txBody>
      </p:sp>
      <p:sp>
        <p:nvSpPr>
          <p:cNvPr id="29" name="Text Placeholder 28"/>
          <p:cNvSpPr>
            <a:spLocks noGrp="1"/>
          </p:cNvSpPr>
          <p:nvPr>
            <p:ph type="body" sz="quarter" idx="22"/>
          </p:nvPr>
        </p:nvSpPr>
        <p:spPr>
          <a:xfrm>
            <a:off x="1602284" y="2441439"/>
            <a:ext cx="2862000" cy="1411200"/>
          </a:xfrm>
          <a:prstGeom prst="rect">
            <a:avLst/>
          </a:prstGeom>
        </p:spPr>
        <p:txBody>
          <a:bodyPr lIns="0" tIns="0" rIns="0" bIns="0"/>
          <a:lstStyle>
            <a:lvl1pPr marL="0" indent="0">
              <a:buNone/>
              <a:defRPr sz="1000">
                <a:latin typeface="Malgun Gothic" panose="020B0503020000020004" pitchFamily="34" charset="-127"/>
                <a:ea typeface="Malgun Gothic" panose="020B0503020000020004" pitchFamily="34" charset="-127"/>
              </a:defRPr>
            </a:lvl1pPr>
          </a:lstStyle>
          <a:p>
            <a:pPr lvl="0"/>
            <a:endParaRPr lang="en-AU" dirty="0"/>
          </a:p>
        </p:txBody>
      </p:sp>
      <p:sp>
        <p:nvSpPr>
          <p:cNvPr id="30" name="Text Placeholder 28"/>
          <p:cNvSpPr>
            <a:spLocks noGrp="1"/>
          </p:cNvSpPr>
          <p:nvPr>
            <p:ph type="body" sz="quarter" idx="23"/>
          </p:nvPr>
        </p:nvSpPr>
        <p:spPr>
          <a:xfrm>
            <a:off x="6713171" y="2441439"/>
            <a:ext cx="2862000" cy="1411200"/>
          </a:xfrm>
          <a:prstGeom prst="rect">
            <a:avLst/>
          </a:prstGeom>
        </p:spPr>
        <p:txBody>
          <a:bodyPr lIns="0" tIns="0" rIns="0" bIns="0"/>
          <a:lstStyle>
            <a:lvl1pPr marL="0" indent="0">
              <a:buNone/>
              <a:defRPr sz="1000">
                <a:latin typeface="Malgun Gothic" panose="020B0503020000020004" pitchFamily="34" charset="-127"/>
                <a:ea typeface="Malgun Gothic" panose="020B0503020000020004" pitchFamily="34" charset="-127"/>
              </a:defRPr>
            </a:lvl1pPr>
          </a:lstStyle>
          <a:p>
            <a:pPr lvl="0"/>
            <a:endParaRPr lang="en-AU" dirty="0"/>
          </a:p>
        </p:txBody>
      </p:sp>
      <p:sp>
        <p:nvSpPr>
          <p:cNvPr id="31" name="Text Placeholder 28"/>
          <p:cNvSpPr>
            <a:spLocks noGrp="1"/>
          </p:cNvSpPr>
          <p:nvPr>
            <p:ph type="body" sz="quarter" idx="24"/>
          </p:nvPr>
        </p:nvSpPr>
        <p:spPr>
          <a:xfrm>
            <a:off x="1602284" y="4169631"/>
            <a:ext cx="2862000" cy="1411200"/>
          </a:xfrm>
          <a:prstGeom prst="rect">
            <a:avLst/>
          </a:prstGeom>
        </p:spPr>
        <p:txBody>
          <a:bodyPr lIns="0" tIns="0" rIns="0" bIns="0"/>
          <a:lstStyle>
            <a:lvl1pPr marL="0" indent="0">
              <a:buNone/>
              <a:defRPr sz="1000">
                <a:latin typeface="Malgun Gothic" panose="020B0503020000020004" pitchFamily="34" charset="-127"/>
                <a:ea typeface="Malgun Gothic" panose="020B0503020000020004" pitchFamily="34" charset="-127"/>
              </a:defRPr>
            </a:lvl1pPr>
          </a:lstStyle>
          <a:p>
            <a:pPr lvl="0"/>
            <a:endParaRPr lang="en-AU" dirty="0"/>
          </a:p>
        </p:txBody>
      </p:sp>
      <p:sp>
        <p:nvSpPr>
          <p:cNvPr id="32" name="Text Placeholder 28"/>
          <p:cNvSpPr>
            <a:spLocks noGrp="1"/>
          </p:cNvSpPr>
          <p:nvPr>
            <p:ph type="body" sz="quarter" idx="25"/>
          </p:nvPr>
        </p:nvSpPr>
        <p:spPr>
          <a:xfrm>
            <a:off x="6713171" y="4169631"/>
            <a:ext cx="2862000" cy="1411200"/>
          </a:xfrm>
          <a:prstGeom prst="rect">
            <a:avLst/>
          </a:prstGeom>
        </p:spPr>
        <p:txBody>
          <a:bodyPr lIns="0" tIns="0" rIns="0" bIns="0"/>
          <a:lstStyle>
            <a:lvl1pPr marL="0" indent="0">
              <a:buNone/>
              <a:defRPr sz="1000">
                <a:latin typeface="Malgun Gothic" panose="020B0503020000020004" pitchFamily="34" charset="-127"/>
                <a:ea typeface="Malgun Gothic" panose="020B0503020000020004" pitchFamily="34" charset="-127"/>
              </a:defRPr>
            </a:lvl1pPr>
          </a:lstStyle>
          <a:p>
            <a:pPr lvl="0"/>
            <a:endParaRPr lang="en-AU" dirty="0"/>
          </a:p>
        </p:txBody>
      </p:sp>
      <p:sp>
        <p:nvSpPr>
          <p:cNvPr id="26" name="Slide title"/>
          <p:cNvSpPr>
            <a:spLocks noGrp="1"/>
          </p:cNvSpPr>
          <p:nvPr>
            <p:ph type="ctrTitle" hasCustomPrompt="1"/>
          </p:nvPr>
        </p:nvSpPr>
        <p:spPr>
          <a:xfrm>
            <a:off x="304336" y="824400"/>
            <a:ext cx="10080000" cy="496800"/>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Contacts</a:t>
            </a:r>
            <a:endParaRPr lang="en-US" dirty="0"/>
          </a:p>
        </p:txBody>
      </p:sp>
      <p:pic>
        <p:nvPicPr>
          <p:cNvPr id="2" name="Picture 1"/>
          <p:cNvPicPr>
            <a:picLocks noChangeAspect="1"/>
          </p:cNvPicPr>
          <p:nvPr userDrawn="1"/>
        </p:nvPicPr>
        <p:blipFill>
          <a:blip r:embed="rId2"/>
          <a:stretch>
            <a:fillRect/>
          </a:stretch>
        </p:blipFill>
        <p:spPr>
          <a:xfrm>
            <a:off x="8604894" y="7197168"/>
            <a:ext cx="1043430" cy="318373"/>
          </a:xfrm>
          <a:prstGeom prst="rect">
            <a:avLst/>
          </a:prstGeom>
        </p:spPr>
      </p:pic>
    </p:spTree>
    <p:extLst>
      <p:ext uri="{BB962C8B-B14F-4D97-AF65-F5344CB8AC3E}">
        <p14:creationId xmlns:p14="http://schemas.microsoft.com/office/powerpoint/2010/main" val="36196741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11">
    <p:spTree>
      <p:nvGrpSpPr>
        <p:cNvPr id="1" name=""/>
        <p:cNvGrpSpPr/>
        <p:nvPr/>
      </p:nvGrpSpPr>
      <p:grpSpPr>
        <a:xfrm>
          <a:off x="0" y="0"/>
          <a:ext cx="0" cy="0"/>
          <a:chOff x="0" y="0"/>
          <a:chExt cx="0" cy="0"/>
        </a:xfrm>
      </p:grpSpPr>
      <p:pic>
        <p:nvPicPr>
          <p:cNvPr id="9" name="Picture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109200" y="2610000"/>
            <a:ext cx="1908000" cy="4392000"/>
          </a:xfrm>
          <a:prstGeom prst="rect">
            <a:avLst/>
          </a:prstGeom>
        </p:spPr>
      </p:pic>
      <p:pic>
        <p:nvPicPr>
          <p:cNvPr id="10" name="Picture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208000" y="2610000"/>
            <a:ext cx="1908000" cy="4392000"/>
          </a:xfrm>
          <a:prstGeom prst="rect">
            <a:avLst/>
          </a:prstGeom>
        </p:spPr>
      </p:pic>
      <p:sp>
        <p:nvSpPr>
          <p:cNvPr id="7" name="Title 1"/>
          <p:cNvSpPr>
            <a:spLocks noGrp="1"/>
          </p:cNvSpPr>
          <p:nvPr>
            <p:ph type="ctrTitle" hasCustomPrompt="1"/>
          </p:nvPr>
        </p:nvSpPr>
        <p:spPr>
          <a:xfrm>
            <a:off x="622800" y="950399"/>
            <a:ext cx="9471600" cy="381959"/>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edit master title slide</a:t>
            </a:r>
            <a:endParaRPr lang="en-US" dirty="0"/>
          </a:p>
        </p:txBody>
      </p:sp>
      <p:sp>
        <p:nvSpPr>
          <p:cNvPr id="8" name="Text Placeholder 5"/>
          <p:cNvSpPr>
            <a:spLocks noGrp="1"/>
          </p:cNvSpPr>
          <p:nvPr>
            <p:ph type="body" sz="quarter" idx="11"/>
          </p:nvPr>
        </p:nvSpPr>
        <p:spPr>
          <a:xfrm>
            <a:off x="626400" y="1498191"/>
            <a:ext cx="3528000" cy="1922400"/>
          </a:xfrm>
          <a:prstGeom prst="rect">
            <a:avLst/>
          </a:prstGeom>
        </p:spPr>
        <p:txBody>
          <a:bodyPr lIns="0"/>
          <a:lstStyle>
            <a:lvl1pPr marL="363538" indent="-363538">
              <a:buClr>
                <a:schemeClr val="tx1"/>
              </a:buClr>
              <a:buFont typeface="+mj-lt"/>
              <a:buAutoNum type="arabicPeriod"/>
              <a:defRPr sz="1600" cap="none" baseline="0">
                <a:latin typeface="Malgun Gothic" panose="020B0503020000020004" pitchFamily="34" charset="-127"/>
                <a:ea typeface="Malgun Gothic" panose="020B0503020000020004" pitchFamily="34" charset="-127"/>
              </a:defRPr>
            </a:lvl1pPr>
          </a:lstStyle>
          <a:p>
            <a:pPr lvl="0"/>
            <a:endParaRPr lang="en-AU" dirty="0"/>
          </a:p>
        </p:txBody>
      </p:sp>
    </p:spTree>
    <p:extLst>
      <p:ext uri="{BB962C8B-B14F-4D97-AF65-F5344CB8AC3E}">
        <p14:creationId xmlns:p14="http://schemas.microsoft.com/office/powerpoint/2010/main" val="11672499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12">
    <p:spTree>
      <p:nvGrpSpPr>
        <p:cNvPr id="1" name=""/>
        <p:cNvGrpSpPr/>
        <p:nvPr/>
      </p:nvGrpSpPr>
      <p:grpSpPr>
        <a:xfrm>
          <a:off x="0" y="0"/>
          <a:ext cx="0" cy="0"/>
          <a:chOff x="0" y="0"/>
          <a:chExt cx="0" cy="0"/>
        </a:xfrm>
      </p:grpSpPr>
      <p:grpSp>
        <p:nvGrpSpPr>
          <p:cNvPr id="13" name="Group 4"/>
          <p:cNvGrpSpPr>
            <a:grpSpLocks/>
          </p:cNvGrpSpPr>
          <p:nvPr userDrawn="1"/>
        </p:nvGrpSpPr>
        <p:grpSpPr bwMode="auto">
          <a:xfrm>
            <a:off x="6768000" y="2628000"/>
            <a:ext cx="3312000" cy="4356000"/>
            <a:chOff x="4221" y="1657"/>
            <a:chExt cx="2136" cy="2765"/>
          </a:xfrm>
        </p:grpSpPr>
        <p:sp>
          <p:nvSpPr>
            <p:cNvPr id="14" name="AutoShape 3"/>
            <p:cNvSpPr>
              <a:spLocks noChangeAspect="1" noChangeArrowheads="1" noTextEdit="1"/>
            </p:cNvSpPr>
            <p:nvPr/>
          </p:nvSpPr>
          <p:spPr bwMode="auto">
            <a:xfrm>
              <a:off x="4221" y="1657"/>
              <a:ext cx="2136" cy="27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5" name="Freeform 5"/>
            <p:cNvSpPr>
              <a:spLocks/>
            </p:cNvSpPr>
            <p:nvPr/>
          </p:nvSpPr>
          <p:spPr bwMode="auto">
            <a:xfrm>
              <a:off x="4221" y="3852"/>
              <a:ext cx="2113" cy="574"/>
            </a:xfrm>
            <a:custGeom>
              <a:avLst/>
              <a:gdLst>
                <a:gd name="T0" fmla="*/ 2112 w 2113"/>
                <a:gd name="T1" fmla="*/ 0 h 574"/>
                <a:gd name="T2" fmla="*/ 2112 w 2113"/>
                <a:gd name="T3" fmla="*/ 0 h 574"/>
                <a:gd name="T4" fmla="*/ 1976 w 2113"/>
                <a:gd name="T5" fmla="*/ 0 h 574"/>
                <a:gd name="T6" fmla="*/ 1797 w 2113"/>
                <a:gd name="T7" fmla="*/ 0 h 574"/>
                <a:gd name="T8" fmla="*/ 1659 w 2113"/>
                <a:gd name="T9" fmla="*/ 0 h 574"/>
                <a:gd name="T10" fmla="*/ 1488 w 2113"/>
                <a:gd name="T11" fmla="*/ 0 h 574"/>
                <a:gd name="T12" fmla="*/ 1351 w 2113"/>
                <a:gd name="T13" fmla="*/ 0 h 574"/>
                <a:gd name="T14" fmla="*/ 1255 w 2113"/>
                <a:gd name="T15" fmla="*/ 0 h 574"/>
                <a:gd name="T16" fmla="*/ 1160 w 2113"/>
                <a:gd name="T17" fmla="*/ 102 h 574"/>
                <a:gd name="T18" fmla="*/ 2011 w 2113"/>
                <a:gd name="T19" fmla="*/ 102 h 574"/>
                <a:gd name="T20" fmla="*/ 2011 w 2113"/>
                <a:gd name="T21" fmla="*/ 235 h 574"/>
                <a:gd name="T22" fmla="*/ 1037 w 2113"/>
                <a:gd name="T23" fmla="*/ 235 h 574"/>
                <a:gd name="T24" fmla="*/ 942 w 2113"/>
                <a:gd name="T25" fmla="*/ 337 h 574"/>
                <a:gd name="T26" fmla="*/ 2011 w 2113"/>
                <a:gd name="T27" fmla="*/ 337 h 574"/>
                <a:gd name="T28" fmla="*/ 2011 w 2113"/>
                <a:gd name="T29" fmla="*/ 472 h 574"/>
                <a:gd name="T30" fmla="*/ 110 w 2113"/>
                <a:gd name="T31" fmla="*/ 472 h 574"/>
                <a:gd name="T32" fmla="*/ 0 w 2113"/>
                <a:gd name="T33" fmla="*/ 574 h 574"/>
                <a:gd name="T34" fmla="*/ 2113 w 2113"/>
                <a:gd name="T35" fmla="*/ 574 h 574"/>
                <a:gd name="T36" fmla="*/ 2113 w 2113"/>
                <a:gd name="T37" fmla="*/ 0 h 574"/>
                <a:gd name="T38" fmla="*/ 2113 w 2113"/>
                <a:gd name="T39" fmla="*/ 0 h 574"/>
                <a:gd name="T40" fmla="*/ 2113 w 2113"/>
                <a:gd name="T41" fmla="*/ 0 h 574"/>
                <a:gd name="T42" fmla="*/ 2112 w 2113"/>
                <a:gd name="T43"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3" h="574">
                  <a:moveTo>
                    <a:pt x="2112" y="0"/>
                  </a:moveTo>
                  <a:lnTo>
                    <a:pt x="2112" y="0"/>
                  </a:lnTo>
                  <a:lnTo>
                    <a:pt x="1976" y="0"/>
                  </a:lnTo>
                  <a:lnTo>
                    <a:pt x="1797" y="0"/>
                  </a:lnTo>
                  <a:lnTo>
                    <a:pt x="1659" y="0"/>
                  </a:lnTo>
                  <a:lnTo>
                    <a:pt x="1488" y="0"/>
                  </a:lnTo>
                  <a:lnTo>
                    <a:pt x="1351" y="0"/>
                  </a:lnTo>
                  <a:lnTo>
                    <a:pt x="1255" y="0"/>
                  </a:lnTo>
                  <a:lnTo>
                    <a:pt x="1160" y="102"/>
                  </a:lnTo>
                  <a:lnTo>
                    <a:pt x="2011" y="102"/>
                  </a:lnTo>
                  <a:lnTo>
                    <a:pt x="2011" y="235"/>
                  </a:lnTo>
                  <a:lnTo>
                    <a:pt x="1037" y="235"/>
                  </a:lnTo>
                  <a:lnTo>
                    <a:pt x="942" y="337"/>
                  </a:lnTo>
                  <a:lnTo>
                    <a:pt x="2011" y="337"/>
                  </a:lnTo>
                  <a:lnTo>
                    <a:pt x="2011" y="472"/>
                  </a:lnTo>
                  <a:lnTo>
                    <a:pt x="110" y="472"/>
                  </a:lnTo>
                  <a:lnTo>
                    <a:pt x="0" y="574"/>
                  </a:lnTo>
                  <a:lnTo>
                    <a:pt x="2113" y="574"/>
                  </a:lnTo>
                  <a:lnTo>
                    <a:pt x="2113" y="0"/>
                  </a:lnTo>
                  <a:lnTo>
                    <a:pt x="2113" y="0"/>
                  </a:lnTo>
                  <a:lnTo>
                    <a:pt x="2113" y="0"/>
                  </a:lnTo>
                  <a:lnTo>
                    <a:pt x="2112" y="0"/>
                  </a:lnTo>
                  <a:close/>
                </a:path>
              </a:pathLst>
            </a:custGeom>
            <a:solidFill>
              <a:srgbClr val="00ADEE"/>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16" name="Freeform 15"/>
            <p:cNvSpPr>
              <a:spLocks/>
            </p:cNvSpPr>
            <p:nvPr/>
          </p:nvSpPr>
          <p:spPr bwMode="auto">
            <a:xfrm>
              <a:off x="4221" y="3855"/>
              <a:ext cx="547" cy="571"/>
            </a:xfrm>
            <a:custGeom>
              <a:avLst/>
              <a:gdLst>
                <a:gd name="T0" fmla="*/ 0 w 547"/>
                <a:gd name="T1" fmla="*/ 571 h 571"/>
                <a:gd name="T2" fmla="*/ 0 w 547"/>
                <a:gd name="T3" fmla="*/ 571 h 571"/>
                <a:gd name="T4" fmla="*/ 140 w 547"/>
                <a:gd name="T5" fmla="*/ 571 h 571"/>
                <a:gd name="T6" fmla="*/ 457 w 547"/>
                <a:gd name="T7" fmla="*/ 240 h 571"/>
                <a:gd name="T8" fmla="*/ 547 w 547"/>
                <a:gd name="T9" fmla="*/ 0 h 571"/>
                <a:gd name="T10" fmla="*/ 0 w 547"/>
                <a:gd name="T11" fmla="*/ 571 h 571"/>
              </a:gdLst>
              <a:ahLst/>
              <a:cxnLst>
                <a:cxn ang="0">
                  <a:pos x="T0" y="T1"/>
                </a:cxn>
                <a:cxn ang="0">
                  <a:pos x="T2" y="T3"/>
                </a:cxn>
                <a:cxn ang="0">
                  <a:pos x="T4" y="T5"/>
                </a:cxn>
                <a:cxn ang="0">
                  <a:pos x="T6" y="T7"/>
                </a:cxn>
                <a:cxn ang="0">
                  <a:pos x="T8" y="T9"/>
                </a:cxn>
                <a:cxn ang="0">
                  <a:pos x="T10" y="T11"/>
                </a:cxn>
              </a:cxnLst>
              <a:rect l="0" t="0" r="r" b="b"/>
              <a:pathLst>
                <a:path w="547" h="571">
                  <a:moveTo>
                    <a:pt x="0" y="571"/>
                  </a:moveTo>
                  <a:lnTo>
                    <a:pt x="0" y="571"/>
                  </a:lnTo>
                  <a:lnTo>
                    <a:pt x="140" y="571"/>
                  </a:lnTo>
                  <a:lnTo>
                    <a:pt x="457" y="240"/>
                  </a:lnTo>
                  <a:lnTo>
                    <a:pt x="547" y="0"/>
                  </a:lnTo>
                  <a:lnTo>
                    <a:pt x="0" y="571"/>
                  </a:lnTo>
                  <a:close/>
                </a:path>
              </a:pathLst>
            </a:custGeom>
            <a:solidFill>
              <a:srgbClr val="00ADEE"/>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17" name="Freeform 16"/>
            <p:cNvSpPr>
              <a:spLocks/>
            </p:cNvSpPr>
            <p:nvPr/>
          </p:nvSpPr>
          <p:spPr bwMode="auto">
            <a:xfrm>
              <a:off x="4410" y="1652"/>
              <a:ext cx="1952" cy="2770"/>
            </a:xfrm>
            <a:custGeom>
              <a:avLst/>
              <a:gdLst>
                <a:gd name="T0" fmla="*/ 4376 w 8750"/>
                <a:gd name="T1" fmla="*/ 0 h 12424"/>
                <a:gd name="T2" fmla="*/ 4376 w 8750"/>
                <a:gd name="T3" fmla="*/ 0 h 12424"/>
                <a:gd name="T4" fmla="*/ 0 w 8750"/>
                <a:gd name="T5" fmla="*/ 4375 h 12424"/>
                <a:gd name="T6" fmla="*/ 0 w 8750"/>
                <a:gd name="T7" fmla="*/ 4393 h 12424"/>
                <a:gd name="T8" fmla="*/ 0 w 8750"/>
                <a:gd name="T9" fmla="*/ 4395 h 12424"/>
                <a:gd name="T10" fmla="*/ 2567 w 8750"/>
                <a:gd name="T11" fmla="*/ 4395 h 12424"/>
                <a:gd name="T12" fmla="*/ 2567 w 8750"/>
                <a:gd name="T13" fmla="*/ 4326 h 12424"/>
                <a:gd name="T14" fmla="*/ 4376 w 8750"/>
                <a:gd name="T15" fmla="*/ 2564 h 12424"/>
                <a:gd name="T16" fmla="*/ 6185 w 8750"/>
                <a:gd name="T17" fmla="*/ 4375 h 12424"/>
                <a:gd name="T18" fmla="*/ 5606 w 8750"/>
                <a:gd name="T19" fmla="*/ 5703 h 12424"/>
                <a:gd name="T20" fmla="*/ 165 w 8750"/>
                <a:gd name="T21" fmla="*/ 11381 h 12424"/>
                <a:gd name="T22" fmla="*/ 655 w 8750"/>
                <a:gd name="T23" fmla="*/ 11526 h 12424"/>
                <a:gd name="T24" fmla="*/ 5940 w 8750"/>
                <a:gd name="T25" fmla="*/ 6011 h 12424"/>
                <a:gd name="T26" fmla="*/ 6638 w 8750"/>
                <a:gd name="T27" fmla="*/ 4375 h 12424"/>
                <a:gd name="T28" fmla="*/ 4376 w 8750"/>
                <a:gd name="T29" fmla="*/ 2111 h 12424"/>
                <a:gd name="T30" fmla="*/ 2156 w 8750"/>
                <a:gd name="T31" fmla="*/ 3936 h 12424"/>
                <a:gd name="T32" fmla="*/ 1544 w 8750"/>
                <a:gd name="T33" fmla="*/ 3936 h 12424"/>
                <a:gd name="T34" fmla="*/ 4376 w 8750"/>
                <a:gd name="T35" fmla="*/ 1509 h 12424"/>
                <a:gd name="T36" fmla="*/ 7242 w 8750"/>
                <a:gd name="T37" fmla="*/ 4375 h 12424"/>
                <a:gd name="T38" fmla="*/ 6380 w 8750"/>
                <a:gd name="T39" fmla="*/ 6421 h 12424"/>
                <a:gd name="T40" fmla="*/ 1305 w 8750"/>
                <a:gd name="T41" fmla="*/ 11717 h 12424"/>
                <a:gd name="T42" fmla="*/ 1164 w 8750"/>
                <a:gd name="T43" fmla="*/ 11864 h 12424"/>
                <a:gd name="T44" fmla="*/ 927 w 8750"/>
                <a:gd name="T45" fmla="*/ 12111 h 12424"/>
                <a:gd name="T46" fmla="*/ 1255 w 8750"/>
                <a:gd name="T47" fmla="*/ 12424 h 12424"/>
                <a:gd name="T48" fmla="*/ 1670 w 8750"/>
                <a:gd name="T49" fmla="*/ 11991 h 12424"/>
                <a:gd name="T50" fmla="*/ 1794 w 8750"/>
                <a:gd name="T51" fmla="*/ 11862 h 12424"/>
                <a:gd name="T52" fmla="*/ 6710 w 8750"/>
                <a:gd name="T53" fmla="*/ 6733 h 12424"/>
                <a:gd name="T54" fmla="*/ 6715 w 8750"/>
                <a:gd name="T55" fmla="*/ 6728 h 12424"/>
                <a:gd name="T56" fmla="*/ 7695 w 8750"/>
                <a:gd name="T57" fmla="*/ 4375 h 12424"/>
                <a:gd name="T58" fmla="*/ 4376 w 8750"/>
                <a:gd name="T59" fmla="*/ 1054 h 12424"/>
                <a:gd name="T60" fmla="*/ 1085 w 8750"/>
                <a:gd name="T61" fmla="*/ 3936 h 12424"/>
                <a:gd name="T62" fmla="*/ 478 w 8750"/>
                <a:gd name="T63" fmla="*/ 3936 h 12424"/>
                <a:gd name="T64" fmla="*/ 4376 w 8750"/>
                <a:gd name="T65" fmla="*/ 452 h 12424"/>
                <a:gd name="T66" fmla="*/ 8297 w 8750"/>
                <a:gd name="T67" fmla="*/ 4375 h 12424"/>
                <a:gd name="T68" fmla="*/ 7162 w 8750"/>
                <a:gd name="T69" fmla="*/ 7132 h 12424"/>
                <a:gd name="T70" fmla="*/ 7145 w 8750"/>
                <a:gd name="T71" fmla="*/ 7150 h 12424"/>
                <a:gd name="T72" fmla="*/ 2444 w 8750"/>
                <a:gd name="T73" fmla="*/ 12054 h 12424"/>
                <a:gd name="T74" fmla="*/ 2934 w 8750"/>
                <a:gd name="T75" fmla="*/ 12199 h 12424"/>
                <a:gd name="T76" fmla="*/ 7473 w 8750"/>
                <a:gd name="T77" fmla="*/ 7463 h 12424"/>
                <a:gd name="T78" fmla="*/ 7498 w 8750"/>
                <a:gd name="T79" fmla="*/ 7437 h 12424"/>
                <a:gd name="T80" fmla="*/ 8750 w 8750"/>
                <a:gd name="T81" fmla="*/ 4375 h 12424"/>
                <a:gd name="T82" fmla="*/ 4376 w 8750"/>
                <a:gd name="T83" fmla="*/ 0 h 12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50" h="12424">
                  <a:moveTo>
                    <a:pt x="4376" y="0"/>
                  </a:moveTo>
                  <a:lnTo>
                    <a:pt x="4376" y="0"/>
                  </a:lnTo>
                  <a:cubicBezTo>
                    <a:pt x="1964" y="0"/>
                    <a:pt x="0" y="1961"/>
                    <a:pt x="0" y="4375"/>
                  </a:cubicBezTo>
                  <a:cubicBezTo>
                    <a:pt x="0" y="4380"/>
                    <a:pt x="0" y="4386"/>
                    <a:pt x="0" y="4393"/>
                  </a:cubicBezTo>
                  <a:lnTo>
                    <a:pt x="0" y="4395"/>
                  </a:lnTo>
                  <a:lnTo>
                    <a:pt x="2567" y="4395"/>
                  </a:lnTo>
                  <a:lnTo>
                    <a:pt x="2567" y="4326"/>
                  </a:lnTo>
                  <a:cubicBezTo>
                    <a:pt x="2592" y="3351"/>
                    <a:pt x="3394" y="2564"/>
                    <a:pt x="4376" y="2564"/>
                  </a:cubicBezTo>
                  <a:cubicBezTo>
                    <a:pt x="5373" y="2564"/>
                    <a:pt x="6185" y="3376"/>
                    <a:pt x="6185" y="4375"/>
                  </a:cubicBezTo>
                  <a:cubicBezTo>
                    <a:pt x="6185" y="4963"/>
                    <a:pt x="5828" y="5455"/>
                    <a:pt x="5606" y="5703"/>
                  </a:cubicBezTo>
                  <a:lnTo>
                    <a:pt x="165" y="11381"/>
                  </a:lnTo>
                  <a:lnTo>
                    <a:pt x="655" y="11526"/>
                  </a:lnTo>
                  <a:lnTo>
                    <a:pt x="5940" y="6011"/>
                  </a:lnTo>
                  <a:cubicBezTo>
                    <a:pt x="6205" y="5716"/>
                    <a:pt x="6638" y="5118"/>
                    <a:pt x="6638" y="4375"/>
                  </a:cubicBezTo>
                  <a:cubicBezTo>
                    <a:pt x="6638" y="3126"/>
                    <a:pt x="5623" y="2111"/>
                    <a:pt x="4376" y="2111"/>
                  </a:cubicBezTo>
                  <a:cubicBezTo>
                    <a:pt x="3277" y="2111"/>
                    <a:pt x="2359" y="2898"/>
                    <a:pt x="2156" y="3936"/>
                  </a:cubicBezTo>
                  <a:lnTo>
                    <a:pt x="1544" y="3936"/>
                  </a:lnTo>
                  <a:cubicBezTo>
                    <a:pt x="1754" y="2564"/>
                    <a:pt x="2944" y="1509"/>
                    <a:pt x="4376" y="1509"/>
                  </a:cubicBezTo>
                  <a:cubicBezTo>
                    <a:pt x="5956" y="1509"/>
                    <a:pt x="7242" y="2794"/>
                    <a:pt x="7242" y="4375"/>
                  </a:cubicBezTo>
                  <a:cubicBezTo>
                    <a:pt x="7242" y="5325"/>
                    <a:pt x="6703" y="6065"/>
                    <a:pt x="6380" y="6421"/>
                  </a:cubicBezTo>
                  <a:lnTo>
                    <a:pt x="1305" y="11717"/>
                  </a:lnTo>
                  <a:lnTo>
                    <a:pt x="1164" y="11864"/>
                  </a:lnTo>
                  <a:lnTo>
                    <a:pt x="927" y="12111"/>
                  </a:lnTo>
                  <a:lnTo>
                    <a:pt x="1255" y="12424"/>
                  </a:lnTo>
                  <a:lnTo>
                    <a:pt x="1670" y="11991"/>
                  </a:lnTo>
                  <a:lnTo>
                    <a:pt x="1794" y="11862"/>
                  </a:lnTo>
                  <a:lnTo>
                    <a:pt x="6710" y="6733"/>
                  </a:lnTo>
                  <a:lnTo>
                    <a:pt x="6715" y="6728"/>
                  </a:lnTo>
                  <a:cubicBezTo>
                    <a:pt x="7347" y="6030"/>
                    <a:pt x="7695" y="5193"/>
                    <a:pt x="7695" y="4375"/>
                  </a:cubicBezTo>
                  <a:cubicBezTo>
                    <a:pt x="7695" y="2544"/>
                    <a:pt x="6207" y="1054"/>
                    <a:pt x="4376" y="1054"/>
                  </a:cubicBezTo>
                  <a:cubicBezTo>
                    <a:pt x="2694" y="1054"/>
                    <a:pt x="1300" y="2313"/>
                    <a:pt x="1085" y="3936"/>
                  </a:cubicBezTo>
                  <a:lnTo>
                    <a:pt x="478" y="3936"/>
                  </a:lnTo>
                  <a:cubicBezTo>
                    <a:pt x="697" y="1979"/>
                    <a:pt x="2361" y="452"/>
                    <a:pt x="4376" y="452"/>
                  </a:cubicBezTo>
                  <a:cubicBezTo>
                    <a:pt x="6538" y="452"/>
                    <a:pt x="8297" y="2211"/>
                    <a:pt x="8297" y="4375"/>
                  </a:cubicBezTo>
                  <a:cubicBezTo>
                    <a:pt x="8297" y="5343"/>
                    <a:pt x="7894" y="6321"/>
                    <a:pt x="7162" y="7132"/>
                  </a:cubicBezTo>
                  <a:lnTo>
                    <a:pt x="7145" y="7150"/>
                  </a:lnTo>
                  <a:lnTo>
                    <a:pt x="2444" y="12054"/>
                  </a:lnTo>
                  <a:lnTo>
                    <a:pt x="2934" y="12199"/>
                  </a:lnTo>
                  <a:lnTo>
                    <a:pt x="7473" y="7463"/>
                  </a:lnTo>
                  <a:lnTo>
                    <a:pt x="7498" y="7437"/>
                  </a:lnTo>
                  <a:cubicBezTo>
                    <a:pt x="8307" y="6543"/>
                    <a:pt x="8750" y="5455"/>
                    <a:pt x="8750" y="4375"/>
                  </a:cubicBezTo>
                  <a:cubicBezTo>
                    <a:pt x="8750" y="1961"/>
                    <a:pt x="6788" y="0"/>
                    <a:pt x="4376" y="0"/>
                  </a:cubicBezTo>
                  <a:close/>
                </a:path>
              </a:pathLst>
            </a:custGeom>
            <a:solidFill>
              <a:srgbClr val="00ADE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gr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4000" y="2610000"/>
            <a:ext cx="1918142" cy="4392000"/>
          </a:xfrm>
          <a:prstGeom prst="rect">
            <a:avLst/>
          </a:prstGeom>
        </p:spPr>
      </p:pic>
      <p:sp>
        <p:nvSpPr>
          <p:cNvPr id="11" name="Title 1"/>
          <p:cNvSpPr>
            <a:spLocks noGrp="1"/>
          </p:cNvSpPr>
          <p:nvPr>
            <p:ph type="ctrTitle" hasCustomPrompt="1"/>
          </p:nvPr>
        </p:nvSpPr>
        <p:spPr>
          <a:xfrm>
            <a:off x="622800" y="950399"/>
            <a:ext cx="9471600" cy="381959"/>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edit master title slide</a:t>
            </a:r>
            <a:endParaRPr lang="en-US" dirty="0"/>
          </a:p>
        </p:txBody>
      </p:sp>
      <p:sp>
        <p:nvSpPr>
          <p:cNvPr id="12" name="Text Placeholder 5"/>
          <p:cNvSpPr>
            <a:spLocks noGrp="1"/>
          </p:cNvSpPr>
          <p:nvPr>
            <p:ph type="body" sz="quarter" idx="11"/>
          </p:nvPr>
        </p:nvSpPr>
        <p:spPr>
          <a:xfrm>
            <a:off x="626400" y="1498191"/>
            <a:ext cx="3528000" cy="1922400"/>
          </a:xfrm>
          <a:prstGeom prst="rect">
            <a:avLst/>
          </a:prstGeom>
        </p:spPr>
        <p:txBody>
          <a:bodyPr lIns="0"/>
          <a:lstStyle>
            <a:lvl1pPr marL="363538" indent="-363538">
              <a:buClr>
                <a:schemeClr val="tx1"/>
              </a:buClr>
              <a:buFont typeface="+mj-lt"/>
              <a:buAutoNum type="arabicPeriod"/>
              <a:defRPr sz="1600" cap="none" baseline="0">
                <a:latin typeface="Malgun Gothic" panose="020B0503020000020004" pitchFamily="34" charset="-127"/>
                <a:ea typeface="Malgun Gothic" panose="020B0503020000020004" pitchFamily="34" charset="-127"/>
              </a:defRPr>
            </a:lvl1pPr>
          </a:lstStyle>
          <a:p>
            <a:pPr lvl="0"/>
            <a:endParaRPr lang="en-AU" dirty="0"/>
          </a:p>
        </p:txBody>
      </p:sp>
    </p:spTree>
    <p:extLst>
      <p:ext uri="{BB962C8B-B14F-4D97-AF65-F5344CB8AC3E}">
        <p14:creationId xmlns:p14="http://schemas.microsoft.com/office/powerpoint/2010/main" val="352764081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1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6795140" y="2649600"/>
            <a:ext cx="3420000" cy="435836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5412" y="2610000"/>
            <a:ext cx="1918142" cy="4392000"/>
          </a:xfrm>
          <a:prstGeom prst="rect">
            <a:avLst/>
          </a:prstGeom>
        </p:spPr>
      </p:pic>
      <p:sp>
        <p:nvSpPr>
          <p:cNvPr id="7" name="Title 1"/>
          <p:cNvSpPr>
            <a:spLocks noGrp="1"/>
          </p:cNvSpPr>
          <p:nvPr>
            <p:ph type="ctrTitle" hasCustomPrompt="1"/>
          </p:nvPr>
        </p:nvSpPr>
        <p:spPr>
          <a:xfrm>
            <a:off x="622800" y="950399"/>
            <a:ext cx="9471600" cy="381959"/>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edit master title slide</a:t>
            </a:r>
            <a:endParaRPr lang="en-US" dirty="0"/>
          </a:p>
        </p:txBody>
      </p:sp>
      <p:sp>
        <p:nvSpPr>
          <p:cNvPr id="8" name="Text Placeholder 5"/>
          <p:cNvSpPr>
            <a:spLocks noGrp="1"/>
          </p:cNvSpPr>
          <p:nvPr>
            <p:ph type="body" sz="quarter" idx="11"/>
          </p:nvPr>
        </p:nvSpPr>
        <p:spPr>
          <a:xfrm>
            <a:off x="626400" y="1498191"/>
            <a:ext cx="3528000" cy="1922400"/>
          </a:xfrm>
          <a:prstGeom prst="rect">
            <a:avLst/>
          </a:prstGeom>
        </p:spPr>
        <p:txBody>
          <a:bodyPr lIns="0"/>
          <a:lstStyle>
            <a:lvl1pPr marL="363538" indent="-363538">
              <a:buClr>
                <a:schemeClr val="tx1"/>
              </a:buClr>
              <a:buFont typeface="+mj-lt"/>
              <a:buAutoNum type="arabicPeriod"/>
              <a:defRPr sz="1600" cap="none" baseline="0">
                <a:latin typeface="Malgun Gothic" panose="020B0503020000020004" pitchFamily="34" charset="-127"/>
                <a:ea typeface="Malgun Gothic" panose="020B0503020000020004" pitchFamily="34" charset="-127"/>
              </a:defRPr>
            </a:lvl1pPr>
          </a:lstStyle>
          <a:p>
            <a:pPr lvl="0"/>
            <a:endParaRPr lang="en-AU" dirty="0"/>
          </a:p>
        </p:txBody>
      </p:sp>
    </p:spTree>
    <p:extLst>
      <p:ext uri="{BB962C8B-B14F-4D97-AF65-F5344CB8AC3E}">
        <p14:creationId xmlns:p14="http://schemas.microsoft.com/office/powerpoint/2010/main" val="30933992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4">
    <p:spTree>
      <p:nvGrpSpPr>
        <p:cNvPr id="1" name=""/>
        <p:cNvGrpSpPr/>
        <p:nvPr/>
      </p:nvGrpSpPr>
      <p:grpSpPr>
        <a:xfrm>
          <a:off x="0" y="0"/>
          <a:ext cx="0" cy="0"/>
          <a:chOff x="0" y="0"/>
          <a:chExt cx="0" cy="0"/>
        </a:xfrm>
      </p:grpSpPr>
      <p:pic>
        <p:nvPicPr>
          <p:cNvPr id="9" name="Picture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768000" y="2628000"/>
            <a:ext cx="3339084" cy="4356000"/>
          </a:xfrm>
          <a:prstGeom prst="rect">
            <a:avLst/>
          </a:prstGeom>
        </p:spPr>
      </p:pic>
      <p:pic>
        <p:nvPicPr>
          <p:cNvPr id="10" name="Picture 9"/>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4590000" y="2556495"/>
            <a:ext cx="1908000" cy="4428000"/>
          </a:xfrm>
          <a:prstGeom prst="rect">
            <a:avLst/>
          </a:prstGeom>
        </p:spPr>
      </p:pic>
      <p:sp>
        <p:nvSpPr>
          <p:cNvPr id="7" name="Title 1"/>
          <p:cNvSpPr>
            <a:spLocks noGrp="1"/>
          </p:cNvSpPr>
          <p:nvPr>
            <p:ph type="ctrTitle" hasCustomPrompt="1"/>
          </p:nvPr>
        </p:nvSpPr>
        <p:spPr>
          <a:xfrm>
            <a:off x="622800" y="950399"/>
            <a:ext cx="9471600" cy="381959"/>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edit master title slide</a:t>
            </a:r>
            <a:endParaRPr lang="en-US" dirty="0"/>
          </a:p>
        </p:txBody>
      </p:sp>
      <p:sp>
        <p:nvSpPr>
          <p:cNvPr id="8" name="Text Placeholder 5"/>
          <p:cNvSpPr>
            <a:spLocks noGrp="1"/>
          </p:cNvSpPr>
          <p:nvPr>
            <p:ph type="body" sz="quarter" idx="11"/>
          </p:nvPr>
        </p:nvSpPr>
        <p:spPr>
          <a:xfrm>
            <a:off x="626400" y="1498191"/>
            <a:ext cx="3528000" cy="1922400"/>
          </a:xfrm>
          <a:prstGeom prst="rect">
            <a:avLst/>
          </a:prstGeom>
        </p:spPr>
        <p:txBody>
          <a:bodyPr lIns="0"/>
          <a:lstStyle>
            <a:lvl1pPr marL="363538" indent="-363538">
              <a:buClr>
                <a:schemeClr val="tx1"/>
              </a:buClr>
              <a:buFont typeface="+mj-lt"/>
              <a:buAutoNum type="arabicPeriod"/>
              <a:defRPr sz="1600" cap="none" baseline="0">
                <a:latin typeface="Malgun Gothic" panose="020B0503020000020004" pitchFamily="34" charset="-127"/>
                <a:ea typeface="Malgun Gothic" panose="020B0503020000020004" pitchFamily="34" charset="-127"/>
              </a:defRPr>
            </a:lvl1pPr>
          </a:lstStyle>
          <a:p>
            <a:pPr lvl="0"/>
            <a:endParaRPr lang="en-AU" dirty="0"/>
          </a:p>
        </p:txBody>
      </p:sp>
    </p:spTree>
    <p:extLst>
      <p:ext uri="{BB962C8B-B14F-4D97-AF65-F5344CB8AC3E}">
        <p14:creationId xmlns:p14="http://schemas.microsoft.com/office/powerpoint/2010/main" val="255999826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15">
    <p:spTree>
      <p:nvGrpSpPr>
        <p:cNvPr id="1" name=""/>
        <p:cNvGrpSpPr/>
        <p:nvPr/>
      </p:nvGrpSpPr>
      <p:grpSpPr>
        <a:xfrm>
          <a:off x="0" y="0"/>
          <a:ext cx="0" cy="0"/>
          <a:chOff x="0" y="0"/>
          <a:chExt cx="0" cy="0"/>
        </a:xfrm>
      </p:grpSpPr>
      <p:grpSp>
        <p:nvGrpSpPr>
          <p:cNvPr id="11" name="Group 4"/>
          <p:cNvGrpSpPr>
            <a:grpSpLocks/>
          </p:cNvGrpSpPr>
          <p:nvPr userDrawn="1"/>
        </p:nvGrpSpPr>
        <p:grpSpPr bwMode="auto">
          <a:xfrm>
            <a:off x="6768000" y="2610495"/>
            <a:ext cx="3315708" cy="4374000"/>
            <a:chOff x="4193" y="1627"/>
            <a:chExt cx="2146" cy="2796"/>
          </a:xfrm>
        </p:grpSpPr>
        <p:sp>
          <p:nvSpPr>
            <p:cNvPr id="12" name="AutoShape 3"/>
            <p:cNvSpPr>
              <a:spLocks noChangeAspect="1" noChangeArrowheads="1" noTextEdit="1"/>
            </p:cNvSpPr>
            <p:nvPr/>
          </p:nvSpPr>
          <p:spPr bwMode="auto">
            <a:xfrm>
              <a:off x="4193" y="1627"/>
              <a:ext cx="2146" cy="27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3" name="Freeform 12"/>
            <p:cNvSpPr>
              <a:spLocks noEditPoints="1"/>
            </p:cNvSpPr>
            <p:nvPr/>
          </p:nvSpPr>
          <p:spPr bwMode="auto">
            <a:xfrm>
              <a:off x="4193" y="1617"/>
              <a:ext cx="2160" cy="2806"/>
            </a:xfrm>
            <a:custGeom>
              <a:avLst/>
              <a:gdLst>
                <a:gd name="T0" fmla="*/ 1077 w 2202"/>
                <a:gd name="T1" fmla="*/ 2755 h 2860"/>
                <a:gd name="T2" fmla="*/ 256 w 2202"/>
                <a:gd name="T3" fmla="*/ 2106 h 2860"/>
                <a:gd name="T4" fmla="*/ 1958 w 2202"/>
                <a:gd name="T5" fmla="*/ 1811 h 2860"/>
                <a:gd name="T6" fmla="*/ 793 w 2202"/>
                <a:gd name="T7" fmla="*/ 1048 h 2860"/>
                <a:gd name="T8" fmla="*/ 1077 w 2202"/>
                <a:gd name="T9" fmla="*/ 866 h 2860"/>
                <a:gd name="T10" fmla="*/ 1077 w 2202"/>
                <a:gd name="T11" fmla="*/ 2755 h 2860"/>
                <a:gd name="T12" fmla="*/ 475 w 2202"/>
                <a:gd name="T13" fmla="*/ 1999 h 2860"/>
                <a:gd name="T14" fmla="*/ 1715 w 2202"/>
                <a:gd name="T15" fmla="*/ 1811 h 2860"/>
                <a:gd name="T16" fmla="*/ 793 w 2202"/>
                <a:gd name="T17" fmla="*/ 1307 h 2860"/>
                <a:gd name="T18" fmla="*/ 1077 w 2202"/>
                <a:gd name="T19" fmla="*/ 1110 h 2860"/>
                <a:gd name="T20" fmla="*/ 1077 w 2202"/>
                <a:gd name="T21" fmla="*/ 2511 h 2860"/>
                <a:gd name="T22" fmla="*/ 475 w 2202"/>
                <a:gd name="T23" fmla="*/ 1999 h 2860"/>
                <a:gd name="T24" fmla="*/ 686 w 2202"/>
                <a:gd name="T25" fmla="*/ 479 h 2860"/>
                <a:gd name="T26" fmla="*/ 686 w 2202"/>
                <a:gd name="T27" fmla="*/ 938 h 2860"/>
                <a:gd name="T28" fmla="*/ 686 w 2202"/>
                <a:gd name="T29" fmla="*/ 1205 h 2860"/>
                <a:gd name="T30" fmla="*/ 686 w 2202"/>
                <a:gd name="T31" fmla="*/ 1366 h 2860"/>
                <a:gd name="T32" fmla="*/ 551 w 2202"/>
                <a:gd name="T33" fmla="*/ 1295 h 2860"/>
                <a:gd name="T34" fmla="*/ 551 w 2202"/>
                <a:gd name="T35" fmla="*/ 1001 h 2860"/>
                <a:gd name="T36" fmla="*/ 551 w 2202"/>
                <a:gd name="T37" fmla="*/ 344 h 2860"/>
                <a:gd name="T38" fmla="*/ 1920 w 2202"/>
                <a:gd name="T39" fmla="*/ 479 h 2860"/>
                <a:gd name="T40" fmla="*/ 447 w 2202"/>
                <a:gd name="T41" fmla="*/ 941 h 2860"/>
                <a:gd name="T42" fmla="*/ 447 w 2202"/>
                <a:gd name="T43" fmla="*/ 1068 h 2860"/>
                <a:gd name="T44" fmla="*/ 447 w 2202"/>
                <a:gd name="T45" fmla="*/ 1247 h 2860"/>
                <a:gd name="T46" fmla="*/ 313 w 2202"/>
                <a:gd name="T47" fmla="*/ 1040 h 2860"/>
                <a:gd name="T48" fmla="*/ 1920 w 2202"/>
                <a:gd name="T49" fmla="*/ 103 h 2860"/>
                <a:gd name="T50" fmla="*/ 447 w 2202"/>
                <a:gd name="T51" fmla="*/ 238 h 2860"/>
                <a:gd name="T52" fmla="*/ 1862 w 2202"/>
                <a:gd name="T53" fmla="*/ 1059 h 2860"/>
                <a:gd name="T54" fmla="*/ 1077 w 2202"/>
                <a:gd name="T55" fmla="*/ 762 h 2860"/>
                <a:gd name="T56" fmla="*/ 793 w 2202"/>
                <a:gd name="T57" fmla="*/ 586 h 2860"/>
                <a:gd name="T58" fmla="*/ 1920 w 2202"/>
                <a:gd name="T59" fmla="*/ 586 h 2860"/>
                <a:gd name="T60" fmla="*/ 2024 w 2202"/>
                <a:gd name="T61" fmla="*/ 586 h 2860"/>
                <a:gd name="T62" fmla="*/ 2025 w 2202"/>
                <a:gd name="T63" fmla="*/ 0 h 2860"/>
                <a:gd name="T64" fmla="*/ 205 w 2202"/>
                <a:gd name="T65" fmla="*/ 1248 h 2860"/>
                <a:gd name="T66" fmla="*/ 697 w 2202"/>
                <a:gd name="T67" fmla="*/ 1490 h 2860"/>
                <a:gd name="T68" fmla="*/ 1077 w 2202"/>
                <a:gd name="T69" fmla="*/ 1353 h 2860"/>
                <a:gd name="T70" fmla="*/ 1077 w 2202"/>
                <a:gd name="T71" fmla="*/ 2268 h 2860"/>
                <a:gd name="T72" fmla="*/ 520 w 2202"/>
                <a:gd name="T73" fmla="*/ 1861 h 2860"/>
                <a:gd name="T74" fmla="*/ 340 w 2202"/>
                <a:gd name="T75" fmla="*/ 1949 h 2860"/>
                <a:gd name="T76" fmla="*/ 222 w 2202"/>
                <a:gd name="T77" fmla="*/ 2007 h 2860"/>
                <a:gd name="T78" fmla="*/ 0 w 2202"/>
                <a:gd name="T79" fmla="*/ 2116 h 2860"/>
                <a:gd name="T80" fmla="*/ 1077 w 2202"/>
                <a:gd name="T81" fmla="*/ 2860 h 2860"/>
                <a:gd name="T82" fmla="*/ 2202 w 2202"/>
                <a:gd name="T83" fmla="*/ 1811 h 2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02" h="2860">
                  <a:moveTo>
                    <a:pt x="1077" y="2755"/>
                  </a:moveTo>
                  <a:lnTo>
                    <a:pt x="1077" y="2755"/>
                  </a:lnTo>
                  <a:cubicBezTo>
                    <a:pt x="650" y="2755"/>
                    <a:pt x="284" y="2512"/>
                    <a:pt x="132" y="2168"/>
                  </a:cubicBezTo>
                  <a:lnTo>
                    <a:pt x="256" y="2106"/>
                  </a:lnTo>
                  <a:cubicBezTo>
                    <a:pt x="386" y="2404"/>
                    <a:pt x="705" y="2616"/>
                    <a:pt x="1077" y="2616"/>
                  </a:cubicBezTo>
                  <a:cubicBezTo>
                    <a:pt x="1563" y="2616"/>
                    <a:pt x="1958" y="2255"/>
                    <a:pt x="1958" y="1811"/>
                  </a:cubicBezTo>
                  <a:cubicBezTo>
                    <a:pt x="1958" y="1367"/>
                    <a:pt x="1563" y="1005"/>
                    <a:pt x="1077" y="1005"/>
                  </a:cubicBezTo>
                  <a:cubicBezTo>
                    <a:pt x="977" y="1005"/>
                    <a:pt x="882" y="1020"/>
                    <a:pt x="793" y="1048"/>
                  </a:cubicBezTo>
                  <a:lnTo>
                    <a:pt x="793" y="903"/>
                  </a:lnTo>
                  <a:cubicBezTo>
                    <a:pt x="883" y="879"/>
                    <a:pt x="978" y="866"/>
                    <a:pt x="1077" y="866"/>
                  </a:cubicBezTo>
                  <a:cubicBezTo>
                    <a:pt x="1639" y="866"/>
                    <a:pt x="2097" y="1290"/>
                    <a:pt x="2097" y="1811"/>
                  </a:cubicBezTo>
                  <a:cubicBezTo>
                    <a:pt x="2097" y="2331"/>
                    <a:pt x="1639" y="2755"/>
                    <a:pt x="1077" y="2755"/>
                  </a:cubicBezTo>
                  <a:close/>
                  <a:moveTo>
                    <a:pt x="475" y="1999"/>
                  </a:moveTo>
                  <a:lnTo>
                    <a:pt x="475" y="1999"/>
                  </a:lnTo>
                  <a:cubicBezTo>
                    <a:pt x="563" y="2216"/>
                    <a:pt x="800" y="2372"/>
                    <a:pt x="1077" y="2372"/>
                  </a:cubicBezTo>
                  <a:cubicBezTo>
                    <a:pt x="1429" y="2372"/>
                    <a:pt x="1715" y="2120"/>
                    <a:pt x="1715" y="1811"/>
                  </a:cubicBezTo>
                  <a:cubicBezTo>
                    <a:pt x="1715" y="1501"/>
                    <a:pt x="1429" y="1249"/>
                    <a:pt x="1077" y="1249"/>
                  </a:cubicBezTo>
                  <a:cubicBezTo>
                    <a:pt x="975" y="1249"/>
                    <a:pt x="879" y="1270"/>
                    <a:pt x="793" y="1307"/>
                  </a:cubicBezTo>
                  <a:lnTo>
                    <a:pt x="793" y="1158"/>
                  </a:lnTo>
                  <a:cubicBezTo>
                    <a:pt x="881" y="1127"/>
                    <a:pt x="977" y="1110"/>
                    <a:pt x="1077" y="1110"/>
                  </a:cubicBezTo>
                  <a:cubicBezTo>
                    <a:pt x="1505" y="1110"/>
                    <a:pt x="1854" y="1424"/>
                    <a:pt x="1854" y="1811"/>
                  </a:cubicBezTo>
                  <a:cubicBezTo>
                    <a:pt x="1854" y="2197"/>
                    <a:pt x="1505" y="2511"/>
                    <a:pt x="1077" y="2511"/>
                  </a:cubicBezTo>
                  <a:cubicBezTo>
                    <a:pt x="746" y="2511"/>
                    <a:pt x="462" y="2324"/>
                    <a:pt x="351" y="2060"/>
                  </a:cubicBezTo>
                  <a:lnTo>
                    <a:pt x="475" y="1999"/>
                  </a:lnTo>
                  <a:close/>
                  <a:moveTo>
                    <a:pt x="686" y="479"/>
                  </a:moveTo>
                  <a:lnTo>
                    <a:pt x="686" y="479"/>
                  </a:lnTo>
                  <a:lnTo>
                    <a:pt x="686" y="826"/>
                  </a:lnTo>
                  <a:lnTo>
                    <a:pt x="686" y="938"/>
                  </a:lnTo>
                  <a:lnTo>
                    <a:pt x="686" y="1089"/>
                  </a:lnTo>
                  <a:lnTo>
                    <a:pt x="686" y="1205"/>
                  </a:lnTo>
                  <a:lnTo>
                    <a:pt x="686" y="1365"/>
                  </a:lnTo>
                  <a:cubicBezTo>
                    <a:pt x="686" y="1365"/>
                    <a:pt x="686" y="1365"/>
                    <a:pt x="686" y="1366"/>
                  </a:cubicBezTo>
                  <a:lnTo>
                    <a:pt x="551" y="1299"/>
                  </a:lnTo>
                  <a:lnTo>
                    <a:pt x="551" y="1295"/>
                  </a:lnTo>
                  <a:lnTo>
                    <a:pt x="551" y="1164"/>
                  </a:lnTo>
                  <a:lnTo>
                    <a:pt x="551" y="1001"/>
                  </a:lnTo>
                  <a:lnTo>
                    <a:pt x="551" y="882"/>
                  </a:lnTo>
                  <a:lnTo>
                    <a:pt x="551" y="344"/>
                  </a:lnTo>
                  <a:lnTo>
                    <a:pt x="1920" y="344"/>
                  </a:lnTo>
                  <a:lnTo>
                    <a:pt x="1920" y="479"/>
                  </a:lnTo>
                  <a:lnTo>
                    <a:pt x="686" y="479"/>
                  </a:lnTo>
                  <a:close/>
                  <a:moveTo>
                    <a:pt x="447" y="941"/>
                  </a:moveTo>
                  <a:lnTo>
                    <a:pt x="447" y="941"/>
                  </a:lnTo>
                  <a:lnTo>
                    <a:pt x="447" y="1068"/>
                  </a:lnTo>
                  <a:lnTo>
                    <a:pt x="447" y="1247"/>
                  </a:lnTo>
                  <a:lnTo>
                    <a:pt x="447" y="1247"/>
                  </a:lnTo>
                  <a:lnTo>
                    <a:pt x="313" y="1180"/>
                  </a:lnTo>
                  <a:lnTo>
                    <a:pt x="313" y="1040"/>
                  </a:lnTo>
                  <a:lnTo>
                    <a:pt x="313" y="103"/>
                  </a:lnTo>
                  <a:lnTo>
                    <a:pt x="1920" y="103"/>
                  </a:lnTo>
                  <a:lnTo>
                    <a:pt x="1920" y="238"/>
                  </a:lnTo>
                  <a:lnTo>
                    <a:pt x="447" y="238"/>
                  </a:lnTo>
                  <a:lnTo>
                    <a:pt x="447" y="941"/>
                  </a:lnTo>
                  <a:close/>
                  <a:moveTo>
                    <a:pt x="1862" y="1059"/>
                  </a:moveTo>
                  <a:lnTo>
                    <a:pt x="1862" y="1059"/>
                  </a:lnTo>
                  <a:cubicBezTo>
                    <a:pt x="1651" y="867"/>
                    <a:pt x="1372" y="762"/>
                    <a:pt x="1077" y="762"/>
                  </a:cubicBezTo>
                  <a:cubicBezTo>
                    <a:pt x="980" y="762"/>
                    <a:pt x="885" y="773"/>
                    <a:pt x="793" y="795"/>
                  </a:cubicBezTo>
                  <a:lnTo>
                    <a:pt x="793" y="586"/>
                  </a:lnTo>
                  <a:lnTo>
                    <a:pt x="1920" y="586"/>
                  </a:lnTo>
                  <a:lnTo>
                    <a:pt x="1920" y="586"/>
                  </a:lnTo>
                  <a:lnTo>
                    <a:pt x="2024" y="586"/>
                  </a:lnTo>
                  <a:lnTo>
                    <a:pt x="2024" y="586"/>
                  </a:lnTo>
                  <a:lnTo>
                    <a:pt x="2025" y="586"/>
                  </a:lnTo>
                  <a:lnTo>
                    <a:pt x="2025" y="0"/>
                  </a:lnTo>
                  <a:lnTo>
                    <a:pt x="205" y="0"/>
                  </a:lnTo>
                  <a:lnTo>
                    <a:pt x="205" y="1248"/>
                  </a:lnTo>
                  <a:lnTo>
                    <a:pt x="205" y="1249"/>
                  </a:lnTo>
                  <a:lnTo>
                    <a:pt x="697" y="1490"/>
                  </a:lnTo>
                  <a:cubicBezTo>
                    <a:pt x="726" y="1465"/>
                    <a:pt x="758" y="1442"/>
                    <a:pt x="793" y="1424"/>
                  </a:cubicBezTo>
                  <a:cubicBezTo>
                    <a:pt x="875" y="1379"/>
                    <a:pt x="972" y="1353"/>
                    <a:pt x="1077" y="1353"/>
                  </a:cubicBezTo>
                  <a:cubicBezTo>
                    <a:pt x="1371" y="1353"/>
                    <a:pt x="1610" y="1559"/>
                    <a:pt x="1610" y="1811"/>
                  </a:cubicBezTo>
                  <a:cubicBezTo>
                    <a:pt x="1610" y="2063"/>
                    <a:pt x="1371" y="2268"/>
                    <a:pt x="1077" y="2268"/>
                  </a:cubicBezTo>
                  <a:cubicBezTo>
                    <a:pt x="797" y="2268"/>
                    <a:pt x="568" y="2083"/>
                    <a:pt x="545" y="1849"/>
                  </a:cubicBezTo>
                  <a:lnTo>
                    <a:pt x="520" y="1861"/>
                  </a:lnTo>
                  <a:lnTo>
                    <a:pt x="520" y="1861"/>
                  </a:lnTo>
                  <a:lnTo>
                    <a:pt x="340" y="1949"/>
                  </a:lnTo>
                  <a:lnTo>
                    <a:pt x="317" y="1960"/>
                  </a:lnTo>
                  <a:lnTo>
                    <a:pt x="222" y="2007"/>
                  </a:lnTo>
                  <a:lnTo>
                    <a:pt x="95" y="2070"/>
                  </a:lnTo>
                  <a:lnTo>
                    <a:pt x="0" y="2116"/>
                  </a:lnTo>
                  <a:cubicBezTo>
                    <a:pt x="54" y="2284"/>
                    <a:pt x="153" y="2436"/>
                    <a:pt x="291" y="2562"/>
                  </a:cubicBezTo>
                  <a:cubicBezTo>
                    <a:pt x="502" y="2754"/>
                    <a:pt x="781" y="2860"/>
                    <a:pt x="1077" y="2860"/>
                  </a:cubicBezTo>
                  <a:cubicBezTo>
                    <a:pt x="1372" y="2860"/>
                    <a:pt x="1651" y="2754"/>
                    <a:pt x="1862" y="2562"/>
                  </a:cubicBezTo>
                  <a:cubicBezTo>
                    <a:pt x="2081" y="2363"/>
                    <a:pt x="2202" y="2096"/>
                    <a:pt x="2202" y="1811"/>
                  </a:cubicBezTo>
                  <a:cubicBezTo>
                    <a:pt x="2202" y="1525"/>
                    <a:pt x="2081" y="1258"/>
                    <a:pt x="1862" y="1059"/>
                  </a:cubicBezTo>
                  <a:close/>
                </a:path>
              </a:pathLst>
            </a:custGeom>
            <a:solidFill>
              <a:srgbClr val="00ADE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grpSp>
      <p:pic>
        <p:nvPicPr>
          <p:cNvPr id="14" name="Picture 13"/>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557600" y="2556495"/>
            <a:ext cx="1908000" cy="4428000"/>
          </a:xfrm>
          <a:prstGeom prst="rect">
            <a:avLst/>
          </a:prstGeom>
        </p:spPr>
      </p:pic>
      <p:sp>
        <p:nvSpPr>
          <p:cNvPr id="9" name="Title 1"/>
          <p:cNvSpPr>
            <a:spLocks noGrp="1"/>
          </p:cNvSpPr>
          <p:nvPr>
            <p:ph type="ctrTitle" hasCustomPrompt="1"/>
          </p:nvPr>
        </p:nvSpPr>
        <p:spPr>
          <a:xfrm>
            <a:off x="622800" y="950399"/>
            <a:ext cx="9471600" cy="381959"/>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edit master title slide</a:t>
            </a:r>
            <a:endParaRPr lang="en-US" dirty="0"/>
          </a:p>
        </p:txBody>
      </p:sp>
      <p:sp>
        <p:nvSpPr>
          <p:cNvPr id="10" name="Text Placeholder 5"/>
          <p:cNvSpPr>
            <a:spLocks noGrp="1"/>
          </p:cNvSpPr>
          <p:nvPr>
            <p:ph type="body" sz="quarter" idx="11"/>
          </p:nvPr>
        </p:nvSpPr>
        <p:spPr>
          <a:xfrm>
            <a:off x="626400" y="1498191"/>
            <a:ext cx="3528000" cy="1922400"/>
          </a:xfrm>
          <a:prstGeom prst="rect">
            <a:avLst/>
          </a:prstGeom>
        </p:spPr>
        <p:txBody>
          <a:bodyPr lIns="0"/>
          <a:lstStyle>
            <a:lvl1pPr marL="363538" indent="-363538">
              <a:buClr>
                <a:schemeClr val="tx1"/>
              </a:buClr>
              <a:buFont typeface="+mj-lt"/>
              <a:buAutoNum type="arabicPeriod"/>
              <a:defRPr sz="1600" cap="none" baseline="0">
                <a:latin typeface="Malgun Gothic" panose="020B0503020000020004" pitchFamily="34" charset="-127"/>
                <a:ea typeface="Malgun Gothic" panose="020B0503020000020004" pitchFamily="34" charset="-127"/>
              </a:defRPr>
            </a:lvl1pPr>
          </a:lstStyle>
          <a:p>
            <a:pPr lvl="0"/>
            <a:endParaRPr lang="en-AU" dirty="0"/>
          </a:p>
        </p:txBody>
      </p:sp>
    </p:spTree>
    <p:extLst>
      <p:ext uri="{BB962C8B-B14F-4D97-AF65-F5344CB8AC3E}">
        <p14:creationId xmlns:p14="http://schemas.microsoft.com/office/powerpoint/2010/main" val="3490435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16">
    <p:spTree>
      <p:nvGrpSpPr>
        <p:cNvPr id="1" name=""/>
        <p:cNvGrpSpPr/>
        <p:nvPr/>
      </p:nvGrpSpPr>
      <p:grpSpPr>
        <a:xfrm>
          <a:off x="0" y="0"/>
          <a:ext cx="0" cy="0"/>
          <a:chOff x="0" y="0"/>
          <a:chExt cx="0" cy="0"/>
        </a:xfrm>
      </p:grpSpPr>
      <p:grpSp>
        <p:nvGrpSpPr>
          <p:cNvPr id="11" name="Group 4"/>
          <p:cNvGrpSpPr>
            <a:grpSpLocks/>
          </p:cNvGrpSpPr>
          <p:nvPr userDrawn="1"/>
        </p:nvGrpSpPr>
        <p:grpSpPr bwMode="auto">
          <a:xfrm>
            <a:off x="6732002" y="2610000"/>
            <a:ext cx="3348000" cy="4356000"/>
            <a:chOff x="4184" y="1630"/>
            <a:chExt cx="2169" cy="2793"/>
          </a:xfrm>
        </p:grpSpPr>
        <p:sp>
          <p:nvSpPr>
            <p:cNvPr id="12" name="AutoShape 3"/>
            <p:cNvSpPr>
              <a:spLocks noChangeAspect="1" noChangeArrowheads="1" noTextEdit="1"/>
            </p:cNvSpPr>
            <p:nvPr/>
          </p:nvSpPr>
          <p:spPr bwMode="auto">
            <a:xfrm>
              <a:off x="4184" y="1630"/>
              <a:ext cx="2169" cy="27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3" name="Freeform 12"/>
            <p:cNvSpPr>
              <a:spLocks noEditPoints="1"/>
            </p:cNvSpPr>
            <p:nvPr/>
          </p:nvSpPr>
          <p:spPr bwMode="auto">
            <a:xfrm>
              <a:off x="4184" y="1629"/>
              <a:ext cx="2182" cy="2803"/>
            </a:xfrm>
            <a:custGeom>
              <a:avLst/>
              <a:gdLst>
                <a:gd name="T0" fmla="*/ 559 w 2220"/>
                <a:gd name="T1" fmla="*/ 932 h 2860"/>
                <a:gd name="T2" fmla="*/ 434 w 2220"/>
                <a:gd name="T3" fmla="*/ 1179 h 2860"/>
                <a:gd name="T4" fmla="*/ 332 w 2220"/>
                <a:gd name="T5" fmla="*/ 1382 h 2860"/>
                <a:gd name="T6" fmla="*/ 322 w 2220"/>
                <a:gd name="T7" fmla="*/ 1402 h 2860"/>
                <a:gd name="T8" fmla="*/ 316 w 2220"/>
                <a:gd name="T9" fmla="*/ 1414 h 2860"/>
                <a:gd name="T10" fmla="*/ 307 w 2220"/>
                <a:gd name="T11" fmla="*/ 1437 h 2860"/>
                <a:gd name="T12" fmla="*/ 297 w 2220"/>
                <a:gd name="T13" fmla="*/ 1460 h 2860"/>
                <a:gd name="T14" fmla="*/ 289 w 2220"/>
                <a:gd name="T15" fmla="*/ 1483 h 2860"/>
                <a:gd name="T16" fmla="*/ 281 w 2220"/>
                <a:gd name="T17" fmla="*/ 1506 h 2860"/>
                <a:gd name="T18" fmla="*/ 274 w 2220"/>
                <a:gd name="T19" fmla="*/ 1529 h 2860"/>
                <a:gd name="T20" fmla="*/ 267 w 2220"/>
                <a:gd name="T21" fmla="*/ 1557 h 2860"/>
                <a:gd name="T22" fmla="*/ 260 w 2220"/>
                <a:gd name="T23" fmla="*/ 1585 h 2860"/>
                <a:gd name="T24" fmla="*/ 255 w 2220"/>
                <a:gd name="T25" fmla="*/ 1610 h 2860"/>
                <a:gd name="T26" fmla="*/ 251 w 2220"/>
                <a:gd name="T27" fmla="*/ 1635 h 2860"/>
                <a:gd name="T28" fmla="*/ 247 w 2220"/>
                <a:gd name="T29" fmla="*/ 1660 h 2860"/>
                <a:gd name="T30" fmla="*/ 245 w 2220"/>
                <a:gd name="T31" fmla="*/ 1685 h 2860"/>
                <a:gd name="T32" fmla="*/ 243 w 2220"/>
                <a:gd name="T33" fmla="*/ 1713 h 2860"/>
                <a:gd name="T34" fmla="*/ 242 w 2220"/>
                <a:gd name="T35" fmla="*/ 1739 h 2860"/>
                <a:gd name="T36" fmla="*/ 242 w 2220"/>
                <a:gd name="T37" fmla="*/ 1794 h 2860"/>
                <a:gd name="T38" fmla="*/ 282 w 2220"/>
                <a:gd name="T39" fmla="*/ 2021 h 2860"/>
                <a:gd name="T40" fmla="*/ 334 w 2220"/>
                <a:gd name="T41" fmla="*/ 2149 h 2860"/>
                <a:gd name="T42" fmla="*/ 1978 w 2220"/>
                <a:gd name="T43" fmla="*/ 1764 h 2860"/>
                <a:gd name="T44" fmla="*/ 951 w 2220"/>
                <a:gd name="T45" fmla="*/ 922 h 2860"/>
                <a:gd name="T46" fmla="*/ 1110 w 2220"/>
                <a:gd name="T47" fmla="*/ 769 h 2860"/>
                <a:gd name="T48" fmla="*/ 1110 w 2220"/>
                <a:gd name="T49" fmla="*/ 2757 h 2860"/>
                <a:gd name="T50" fmla="*/ 199 w 2220"/>
                <a:gd name="T51" fmla="*/ 2186 h 2860"/>
                <a:gd name="T52" fmla="*/ 106 w 2220"/>
                <a:gd name="T53" fmla="*/ 1833 h 2860"/>
                <a:gd name="T54" fmla="*/ 214 w 2220"/>
                <a:gd name="T55" fmla="*/ 1309 h 2860"/>
                <a:gd name="T56" fmla="*/ 821 w 2220"/>
                <a:gd name="T57" fmla="*/ 103 h 2860"/>
                <a:gd name="T58" fmla="*/ 641 w 2220"/>
                <a:gd name="T59" fmla="*/ 768 h 2860"/>
                <a:gd name="T60" fmla="*/ 1110 w 2220"/>
                <a:gd name="T61" fmla="*/ 1253 h 2860"/>
                <a:gd name="T62" fmla="*/ 1632 w 2220"/>
                <a:gd name="T63" fmla="*/ 1764 h 2860"/>
                <a:gd name="T64" fmla="*/ 587 w 2220"/>
                <a:gd name="T65" fmla="*/ 1764 h 2860"/>
                <a:gd name="T66" fmla="*/ 608 w 2220"/>
                <a:gd name="T67" fmla="*/ 1065 h 2860"/>
                <a:gd name="T68" fmla="*/ 1092 w 2220"/>
                <a:gd name="T69" fmla="*/ 103 h 2860"/>
                <a:gd name="T70" fmla="*/ 554 w 2220"/>
                <a:gd name="T71" fmla="*/ 1479 h 2860"/>
                <a:gd name="T72" fmla="*/ 524 w 2220"/>
                <a:gd name="T73" fmla="*/ 1545 h 2860"/>
                <a:gd name="T74" fmla="*/ 517 w 2220"/>
                <a:gd name="T75" fmla="*/ 1563 h 2860"/>
                <a:gd name="T76" fmla="*/ 511 w 2220"/>
                <a:gd name="T77" fmla="*/ 1581 h 2860"/>
                <a:gd name="T78" fmla="*/ 500 w 2220"/>
                <a:gd name="T79" fmla="*/ 1622 h 2860"/>
                <a:gd name="T80" fmla="*/ 495 w 2220"/>
                <a:gd name="T81" fmla="*/ 1641 h 2860"/>
                <a:gd name="T82" fmla="*/ 492 w 2220"/>
                <a:gd name="T83" fmla="*/ 1660 h 2860"/>
                <a:gd name="T84" fmla="*/ 489 w 2220"/>
                <a:gd name="T85" fmla="*/ 1678 h 2860"/>
                <a:gd name="T86" fmla="*/ 486 w 2220"/>
                <a:gd name="T87" fmla="*/ 1706 h 2860"/>
                <a:gd name="T88" fmla="*/ 485 w 2220"/>
                <a:gd name="T89" fmla="*/ 1726 h 2860"/>
                <a:gd name="T90" fmla="*/ 484 w 2220"/>
                <a:gd name="T91" fmla="*/ 1745 h 2860"/>
                <a:gd name="T92" fmla="*/ 488 w 2220"/>
                <a:gd name="T93" fmla="*/ 1843 h 2860"/>
                <a:gd name="T94" fmla="*/ 1736 w 2220"/>
                <a:gd name="T95" fmla="*/ 1764 h 2860"/>
                <a:gd name="T96" fmla="*/ 794 w 2220"/>
                <a:gd name="T97" fmla="*/ 1233 h 2860"/>
                <a:gd name="T98" fmla="*/ 1110 w 2220"/>
                <a:gd name="T99" fmla="*/ 1011 h 2860"/>
                <a:gd name="T100" fmla="*/ 1110 w 2220"/>
                <a:gd name="T101" fmla="*/ 2515 h 2860"/>
                <a:gd name="T102" fmla="*/ 374 w 2220"/>
                <a:gd name="T103" fmla="*/ 1968 h 2860"/>
                <a:gd name="T104" fmla="*/ 346 w 2220"/>
                <a:gd name="T105" fmla="*/ 1764 h 2860"/>
                <a:gd name="T106" fmla="*/ 608 w 2220"/>
                <a:gd name="T107" fmla="*/ 1065 h 2860"/>
                <a:gd name="T108" fmla="*/ 1110 w 2220"/>
                <a:gd name="T109" fmla="*/ 665 h 2860"/>
                <a:gd name="T110" fmla="*/ 1415 w 2220"/>
                <a:gd name="T111" fmla="*/ 0 h 2860"/>
                <a:gd name="T112" fmla="*/ 127 w 2220"/>
                <a:gd name="T113" fmla="*/ 1250 h 2860"/>
                <a:gd name="T114" fmla="*/ 0 w 2220"/>
                <a:gd name="T115" fmla="*/ 1737 h 2860"/>
                <a:gd name="T116" fmla="*/ 24 w 2220"/>
                <a:gd name="T117" fmla="*/ 1995 h 2860"/>
                <a:gd name="T118" fmla="*/ 142 w 2220"/>
                <a:gd name="T119" fmla="*/ 2300 h 2860"/>
                <a:gd name="T120" fmla="*/ 1110 w 2220"/>
                <a:gd name="T121" fmla="*/ 2860 h 2860"/>
                <a:gd name="T122" fmla="*/ 1110 w 2220"/>
                <a:gd name="T123" fmla="*/ 665 h 2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20" h="2860">
                  <a:moveTo>
                    <a:pt x="559" y="932"/>
                  </a:moveTo>
                  <a:lnTo>
                    <a:pt x="559" y="932"/>
                  </a:lnTo>
                  <a:cubicBezTo>
                    <a:pt x="558" y="932"/>
                    <a:pt x="558" y="932"/>
                    <a:pt x="558" y="932"/>
                  </a:cubicBezTo>
                  <a:lnTo>
                    <a:pt x="434" y="1179"/>
                  </a:lnTo>
                  <a:lnTo>
                    <a:pt x="339" y="1368"/>
                  </a:lnTo>
                  <a:cubicBezTo>
                    <a:pt x="339" y="1368"/>
                    <a:pt x="334" y="1378"/>
                    <a:pt x="332" y="1382"/>
                  </a:cubicBezTo>
                  <a:cubicBezTo>
                    <a:pt x="330" y="1386"/>
                    <a:pt x="328" y="1390"/>
                    <a:pt x="326" y="1395"/>
                  </a:cubicBezTo>
                  <a:cubicBezTo>
                    <a:pt x="324" y="1397"/>
                    <a:pt x="323" y="1400"/>
                    <a:pt x="322" y="1402"/>
                  </a:cubicBezTo>
                  <a:cubicBezTo>
                    <a:pt x="321" y="1403"/>
                    <a:pt x="321" y="1405"/>
                    <a:pt x="320" y="1406"/>
                  </a:cubicBezTo>
                  <a:cubicBezTo>
                    <a:pt x="319" y="1409"/>
                    <a:pt x="318" y="1412"/>
                    <a:pt x="316" y="1414"/>
                  </a:cubicBezTo>
                  <a:cubicBezTo>
                    <a:pt x="314" y="1419"/>
                    <a:pt x="312" y="1424"/>
                    <a:pt x="310" y="1428"/>
                  </a:cubicBezTo>
                  <a:cubicBezTo>
                    <a:pt x="309" y="1431"/>
                    <a:pt x="308" y="1434"/>
                    <a:pt x="307" y="1437"/>
                  </a:cubicBezTo>
                  <a:cubicBezTo>
                    <a:pt x="305" y="1442"/>
                    <a:pt x="303" y="1446"/>
                    <a:pt x="301" y="1451"/>
                  </a:cubicBezTo>
                  <a:cubicBezTo>
                    <a:pt x="300" y="1454"/>
                    <a:pt x="299" y="1457"/>
                    <a:pt x="297" y="1460"/>
                  </a:cubicBezTo>
                  <a:cubicBezTo>
                    <a:pt x="296" y="1464"/>
                    <a:pt x="294" y="1469"/>
                    <a:pt x="292" y="1474"/>
                  </a:cubicBezTo>
                  <a:cubicBezTo>
                    <a:pt x="291" y="1477"/>
                    <a:pt x="290" y="1480"/>
                    <a:pt x="289" y="1483"/>
                  </a:cubicBezTo>
                  <a:cubicBezTo>
                    <a:pt x="287" y="1488"/>
                    <a:pt x="285" y="1493"/>
                    <a:pt x="284" y="1498"/>
                  </a:cubicBezTo>
                  <a:cubicBezTo>
                    <a:pt x="283" y="1500"/>
                    <a:pt x="282" y="1503"/>
                    <a:pt x="281" y="1506"/>
                  </a:cubicBezTo>
                  <a:cubicBezTo>
                    <a:pt x="279" y="1512"/>
                    <a:pt x="277" y="1518"/>
                    <a:pt x="276" y="1524"/>
                  </a:cubicBezTo>
                  <a:cubicBezTo>
                    <a:pt x="275" y="1526"/>
                    <a:pt x="275" y="1527"/>
                    <a:pt x="274" y="1529"/>
                  </a:cubicBezTo>
                  <a:cubicBezTo>
                    <a:pt x="272" y="1537"/>
                    <a:pt x="270" y="1545"/>
                    <a:pt x="268" y="1553"/>
                  </a:cubicBezTo>
                  <a:cubicBezTo>
                    <a:pt x="267" y="1554"/>
                    <a:pt x="267" y="1555"/>
                    <a:pt x="267" y="1557"/>
                  </a:cubicBezTo>
                  <a:cubicBezTo>
                    <a:pt x="265" y="1563"/>
                    <a:pt x="263" y="1570"/>
                    <a:pt x="262" y="1577"/>
                  </a:cubicBezTo>
                  <a:cubicBezTo>
                    <a:pt x="261" y="1579"/>
                    <a:pt x="261" y="1582"/>
                    <a:pt x="260" y="1585"/>
                  </a:cubicBezTo>
                  <a:cubicBezTo>
                    <a:pt x="259" y="1590"/>
                    <a:pt x="258" y="1596"/>
                    <a:pt x="257" y="1601"/>
                  </a:cubicBezTo>
                  <a:cubicBezTo>
                    <a:pt x="256" y="1604"/>
                    <a:pt x="256" y="1607"/>
                    <a:pt x="255" y="1610"/>
                  </a:cubicBezTo>
                  <a:cubicBezTo>
                    <a:pt x="254" y="1615"/>
                    <a:pt x="253" y="1620"/>
                    <a:pt x="252" y="1625"/>
                  </a:cubicBezTo>
                  <a:cubicBezTo>
                    <a:pt x="252" y="1629"/>
                    <a:pt x="251" y="1632"/>
                    <a:pt x="251" y="1635"/>
                  </a:cubicBezTo>
                  <a:cubicBezTo>
                    <a:pt x="250" y="1640"/>
                    <a:pt x="249" y="1645"/>
                    <a:pt x="249" y="1650"/>
                  </a:cubicBezTo>
                  <a:cubicBezTo>
                    <a:pt x="248" y="1654"/>
                    <a:pt x="248" y="1657"/>
                    <a:pt x="247" y="1660"/>
                  </a:cubicBezTo>
                  <a:cubicBezTo>
                    <a:pt x="247" y="1665"/>
                    <a:pt x="246" y="1670"/>
                    <a:pt x="246" y="1675"/>
                  </a:cubicBezTo>
                  <a:cubicBezTo>
                    <a:pt x="245" y="1679"/>
                    <a:pt x="245" y="1682"/>
                    <a:pt x="245" y="1685"/>
                  </a:cubicBezTo>
                  <a:cubicBezTo>
                    <a:pt x="244" y="1691"/>
                    <a:pt x="244" y="1699"/>
                    <a:pt x="244" y="1704"/>
                  </a:cubicBezTo>
                  <a:cubicBezTo>
                    <a:pt x="243" y="1707"/>
                    <a:pt x="243" y="1710"/>
                    <a:pt x="243" y="1713"/>
                  </a:cubicBezTo>
                  <a:cubicBezTo>
                    <a:pt x="243" y="1719"/>
                    <a:pt x="242" y="1725"/>
                    <a:pt x="242" y="1731"/>
                  </a:cubicBezTo>
                  <a:cubicBezTo>
                    <a:pt x="242" y="1733"/>
                    <a:pt x="242" y="1736"/>
                    <a:pt x="242" y="1739"/>
                  </a:cubicBezTo>
                  <a:cubicBezTo>
                    <a:pt x="242" y="1747"/>
                    <a:pt x="241" y="1756"/>
                    <a:pt x="241" y="1764"/>
                  </a:cubicBezTo>
                  <a:cubicBezTo>
                    <a:pt x="241" y="1774"/>
                    <a:pt x="242" y="1784"/>
                    <a:pt x="242" y="1794"/>
                  </a:cubicBezTo>
                  <a:lnTo>
                    <a:pt x="242" y="1793"/>
                  </a:lnTo>
                  <a:cubicBezTo>
                    <a:pt x="245" y="1873"/>
                    <a:pt x="259" y="1949"/>
                    <a:pt x="282" y="2021"/>
                  </a:cubicBezTo>
                  <a:lnTo>
                    <a:pt x="282" y="2022"/>
                  </a:lnTo>
                  <a:cubicBezTo>
                    <a:pt x="296" y="2066"/>
                    <a:pt x="314" y="2108"/>
                    <a:pt x="334" y="2149"/>
                  </a:cubicBezTo>
                  <a:cubicBezTo>
                    <a:pt x="478" y="2427"/>
                    <a:pt x="771" y="2619"/>
                    <a:pt x="1110" y="2619"/>
                  </a:cubicBezTo>
                  <a:cubicBezTo>
                    <a:pt x="1589" y="2619"/>
                    <a:pt x="1978" y="2235"/>
                    <a:pt x="1978" y="1764"/>
                  </a:cubicBezTo>
                  <a:cubicBezTo>
                    <a:pt x="1978" y="1293"/>
                    <a:pt x="1589" y="907"/>
                    <a:pt x="1110" y="907"/>
                  </a:cubicBezTo>
                  <a:cubicBezTo>
                    <a:pt x="1055" y="907"/>
                    <a:pt x="1002" y="912"/>
                    <a:pt x="951" y="922"/>
                  </a:cubicBezTo>
                  <a:lnTo>
                    <a:pt x="1026" y="773"/>
                  </a:lnTo>
                  <a:cubicBezTo>
                    <a:pt x="1053" y="770"/>
                    <a:pt x="1081" y="769"/>
                    <a:pt x="1110" y="769"/>
                  </a:cubicBezTo>
                  <a:cubicBezTo>
                    <a:pt x="1665" y="769"/>
                    <a:pt x="2116" y="1217"/>
                    <a:pt x="2116" y="1764"/>
                  </a:cubicBezTo>
                  <a:cubicBezTo>
                    <a:pt x="2116" y="2311"/>
                    <a:pt x="1665" y="2757"/>
                    <a:pt x="1110" y="2757"/>
                  </a:cubicBezTo>
                  <a:cubicBezTo>
                    <a:pt x="753" y="2757"/>
                    <a:pt x="439" y="2573"/>
                    <a:pt x="260" y="2296"/>
                  </a:cubicBezTo>
                  <a:cubicBezTo>
                    <a:pt x="238" y="2261"/>
                    <a:pt x="217" y="2224"/>
                    <a:pt x="199" y="2186"/>
                  </a:cubicBezTo>
                  <a:cubicBezTo>
                    <a:pt x="172" y="2130"/>
                    <a:pt x="150" y="2070"/>
                    <a:pt x="134" y="2008"/>
                  </a:cubicBezTo>
                  <a:cubicBezTo>
                    <a:pt x="120" y="1952"/>
                    <a:pt x="110" y="1893"/>
                    <a:pt x="106" y="1833"/>
                  </a:cubicBezTo>
                  <a:cubicBezTo>
                    <a:pt x="104" y="1810"/>
                    <a:pt x="103" y="1787"/>
                    <a:pt x="103" y="1764"/>
                  </a:cubicBezTo>
                  <a:cubicBezTo>
                    <a:pt x="103" y="1602"/>
                    <a:pt x="143" y="1445"/>
                    <a:pt x="214" y="1309"/>
                  </a:cubicBezTo>
                  <a:lnTo>
                    <a:pt x="417" y="905"/>
                  </a:lnTo>
                  <a:lnTo>
                    <a:pt x="821" y="103"/>
                  </a:lnTo>
                  <a:lnTo>
                    <a:pt x="975" y="103"/>
                  </a:lnTo>
                  <a:lnTo>
                    <a:pt x="641" y="768"/>
                  </a:lnTo>
                  <a:lnTo>
                    <a:pt x="558" y="932"/>
                  </a:lnTo>
                  <a:moveTo>
                    <a:pt x="1110" y="1253"/>
                  </a:moveTo>
                  <a:lnTo>
                    <a:pt x="1110" y="1253"/>
                  </a:lnTo>
                  <a:cubicBezTo>
                    <a:pt x="1398" y="1253"/>
                    <a:pt x="1632" y="1484"/>
                    <a:pt x="1632" y="1764"/>
                  </a:cubicBezTo>
                  <a:cubicBezTo>
                    <a:pt x="1632" y="2045"/>
                    <a:pt x="1398" y="2273"/>
                    <a:pt x="1110" y="2273"/>
                  </a:cubicBezTo>
                  <a:cubicBezTo>
                    <a:pt x="822" y="2273"/>
                    <a:pt x="587" y="2045"/>
                    <a:pt x="587" y="1764"/>
                  </a:cubicBezTo>
                  <a:cubicBezTo>
                    <a:pt x="587" y="1484"/>
                    <a:pt x="822" y="1253"/>
                    <a:pt x="1110" y="1253"/>
                  </a:cubicBezTo>
                  <a:close/>
                  <a:moveTo>
                    <a:pt x="608" y="1065"/>
                  </a:moveTo>
                  <a:lnTo>
                    <a:pt x="608" y="1065"/>
                  </a:lnTo>
                  <a:lnTo>
                    <a:pt x="1092" y="103"/>
                  </a:lnTo>
                  <a:lnTo>
                    <a:pt x="1246" y="103"/>
                  </a:lnTo>
                  <a:lnTo>
                    <a:pt x="554" y="1479"/>
                  </a:lnTo>
                  <a:cubicBezTo>
                    <a:pt x="553" y="1482"/>
                    <a:pt x="530" y="1530"/>
                    <a:pt x="526" y="1540"/>
                  </a:cubicBezTo>
                  <a:cubicBezTo>
                    <a:pt x="525" y="1542"/>
                    <a:pt x="524" y="1544"/>
                    <a:pt x="524" y="1545"/>
                  </a:cubicBezTo>
                  <a:cubicBezTo>
                    <a:pt x="522" y="1549"/>
                    <a:pt x="520" y="1553"/>
                    <a:pt x="519" y="1558"/>
                  </a:cubicBezTo>
                  <a:cubicBezTo>
                    <a:pt x="518" y="1560"/>
                    <a:pt x="518" y="1561"/>
                    <a:pt x="517" y="1563"/>
                  </a:cubicBezTo>
                  <a:cubicBezTo>
                    <a:pt x="515" y="1568"/>
                    <a:pt x="514" y="1572"/>
                    <a:pt x="513" y="1576"/>
                  </a:cubicBezTo>
                  <a:cubicBezTo>
                    <a:pt x="512" y="1578"/>
                    <a:pt x="512" y="1579"/>
                    <a:pt x="511" y="1581"/>
                  </a:cubicBezTo>
                  <a:cubicBezTo>
                    <a:pt x="507" y="1593"/>
                    <a:pt x="504" y="1605"/>
                    <a:pt x="501" y="1617"/>
                  </a:cubicBezTo>
                  <a:cubicBezTo>
                    <a:pt x="501" y="1619"/>
                    <a:pt x="500" y="1620"/>
                    <a:pt x="500" y="1622"/>
                  </a:cubicBezTo>
                  <a:cubicBezTo>
                    <a:pt x="499" y="1626"/>
                    <a:pt x="498" y="1631"/>
                    <a:pt x="497" y="1635"/>
                  </a:cubicBezTo>
                  <a:cubicBezTo>
                    <a:pt x="496" y="1637"/>
                    <a:pt x="496" y="1639"/>
                    <a:pt x="495" y="1641"/>
                  </a:cubicBezTo>
                  <a:cubicBezTo>
                    <a:pt x="495" y="1646"/>
                    <a:pt x="494" y="1650"/>
                    <a:pt x="493" y="1654"/>
                  </a:cubicBezTo>
                  <a:cubicBezTo>
                    <a:pt x="493" y="1656"/>
                    <a:pt x="492" y="1658"/>
                    <a:pt x="492" y="1660"/>
                  </a:cubicBezTo>
                  <a:cubicBezTo>
                    <a:pt x="491" y="1666"/>
                    <a:pt x="490" y="1672"/>
                    <a:pt x="489" y="1678"/>
                  </a:cubicBezTo>
                  <a:cubicBezTo>
                    <a:pt x="489" y="1678"/>
                    <a:pt x="489" y="1678"/>
                    <a:pt x="489" y="1678"/>
                  </a:cubicBezTo>
                  <a:cubicBezTo>
                    <a:pt x="488" y="1685"/>
                    <a:pt x="487" y="1694"/>
                    <a:pt x="487" y="1700"/>
                  </a:cubicBezTo>
                  <a:cubicBezTo>
                    <a:pt x="487" y="1702"/>
                    <a:pt x="486" y="1704"/>
                    <a:pt x="486" y="1706"/>
                  </a:cubicBezTo>
                  <a:cubicBezTo>
                    <a:pt x="486" y="1710"/>
                    <a:pt x="485" y="1715"/>
                    <a:pt x="485" y="1719"/>
                  </a:cubicBezTo>
                  <a:cubicBezTo>
                    <a:pt x="485" y="1721"/>
                    <a:pt x="485" y="1724"/>
                    <a:pt x="485" y="1726"/>
                  </a:cubicBezTo>
                  <a:cubicBezTo>
                    <a:pt x="484" y="1730"/>
                    <a:pt x="484" y="1735"/>
                    <a:pt x="484" y="1739"/>
                  </a:cubicBezTo>
                  <a:cubicBezTo>
                    <a:pt x="484" y="1741"/>
                    <a:pt x="484" y="1743"/>
                    <a:pt x="484" y="1745"/>
                  </a:cubicBezTo>
                  <a:cubicBezTo>
                    <a:pt x="483" y="1751"/>
                    <a:pt x="483" y="1758"/>
                    <a:pt x="483" y="1764"/>
                  </a:cubicBezTo>
                  <a:cubicBezTo>
                    <a:pt x="483" y="1791"/>
                    <a:pt x="485" y="1817"/>
                    <a:pt x="488" y="1843"/>
                  </a:cubicBezTo>
                  <a:cubicBezTo>
                    <a:pt x="528" y="2143"/>
                    <a:pt x="791" y="2377"/>
                    <a:pt x="1110" y="2377"/>
                  </a:cubicBezTo>
                  <a:cubicBezTo>
                    <a:pt x="1455" y="2377"/>
                    <a:pt x="1736" y="2102"/>
                    <a:pt x="1736" y="1764"/>
                  </a:cubicBezTo>
                  <a:cubicBezTo>
                    <a:pt x="1736" y="1427"/>
                    <a:pt x="1455" y="1149"/>
                    <a:pt x="1110" y="1149"/>
                  </a:cubicBezTo>
                  <a:cubicBezTo>
                    <a:pt x="995" y="1149"/>
                    <a:pt x="887" y="1180"/>
                    <a:pt x="794" y="1233"/>
                  </a:cubicBezTo>
                  <a:lnTo>
                    <a:pt x="890" y="1043"/>
                  </a:lnTo>
                  <a:cubicBezTo>
                    <a:pt x="959" y="1022"/>
                    <a:pt x="1033" y="1011"/>
                    <a:pt x="1110" y="1011"/>
                  </a:cubicBezTo>
                  <a:cubicBezTo>
                    <a:pt x="1531" y="1011"/>
                    <a:pt x="1874" y="1351"/>
                    <a:pt x="1874" y="1764"/>
                  </a:cubicBezTo>
                  <a:cubicBezTo>
                    <a:pt x="1874" y="2178"/>
                    <a:pt x="1531" y="2515"/>
                    <a:pt x="1110" y="2515"/>
                  </a:cubicBezTo>
                  <a:cubicBezTo>
                    <a:pt x="783" y="2515"/>
                    <a:pt x="504" y="2313"/>
                    <a:pt x="394" y="2029"/>
                  </a:cubicBezTo>
                  <a:cubicBezTo>
                    <a:pt x="387" y="2009"/>
                    <a:pt x="380" y="1989"/>
                    <a:pt x="374" y="1968"/>
                  </a:cubicBezTo>
                  <a:lnTo>
                    <a:pt x="374" y="1968"/>
                  </a:lnTo>
                  <a:cubicBezTo>
                    <a:pt x="356" y="1903"/>
                    <a:pt x="346" y="1835"/>
                    <a:pt x="346" y="1764"/>
                  </a:cubicBezTo>
                  <a:cubicBezTo>
                    <a:pt x="346" y="1653"/>
                    <a:pt x="371" y="1544"/>
                    <a:pt x="415" y="1449"/>
                  </a:cubicBezTo>
                  <a:lnTo>
                    <a:pt x="608" y="1065"/>
                  </a:lnTo>
                  <a:close/>
                  <a:moveTo>
                    <a:pt x="1110" y="665"/>
                  </a:moveTo>
                  <a:lnTo>
                    <a:pt x="1110" y="665"/>
                  </a:lnTo>
                  <a:cubicBezTo>
                    <a:pt x="1100" y="665"/>
                    <a:pt x="1090" y="665"/>
                    <a:pt x="1079" y="666"/>
                  </a:cubicBezTo>
                  <a:lnTo>
                    <a:pt x="1415" y="0"/>
                  </a:lnTo>
                  <a:lnTo>
                    <a:pt x="757" y="0"/>
                  </a:lnTo>
                  <a:lnTo>
                    <a:pt x="127" y="1250"/>
                  </a:lnTo>
                  <a:lnTo>
                    <a:pt x="126" y="1253"/>
                  </a:lnTo>
                  <a:cubicBezTo>
                    <a:pt x="49" y="1398"/>
                    <a:pt x="4" y="1564"/>
                    <a:pt x="0" y="1737"/>
                  </a:cubicBezTo>
                  <a:cubicBezTo>
                    <a:pt x="0" y="1746"/>
                    <a:pt x="0" y="1755"/>
                    <a:pt x="0" y="1764"/>
                  </a:cubicBezTo>
                  <a:cubicBezTo>
                    <a:pt x="0" y="1844"/>
                    <a:pt x="8" y="1921"/>
                    <a:pt x="24" y="1995"/>
                  </a:cubicBezTo>
                  <a:cubicBezTo>
                    <a:pt x="35" y="2045"/>
                    <a:pt x="50" y="2094"/>
                    <a:pt x="67" y="2141"/>
                  </a:cubicBezTo>
                  <a:cubicBezTo>
                    <a:pt x="88" y="2197"/>
                    <a:pt x="113" y="2250"/>
                    <a:pt x="142" y="2300"/>
                  </a:cubicBezTo>
                  <a:cubicBezTo>
                    <a:pt x="162" y="2335"/>
                    <a:pt x="183" y="2369"/>
                    <a:pt x="207" y="2402"/>
                  </a:cubicBezTo>
                  <a:cubicBezTo>
                    <a:pt x="409" y="2679"/>
                    <a:pt x="738" y="2860"/>
                    <a:pt x="1110" y="2860"/>
                  </a:cubicBezTo>
                  <a:cubicBezTo>
                    <a:pt x="1722" y="2860"/>
                    <a:pt x="2220" y="2369"/>
                    <a:pt x="2220" y="1764"/>
                  </a:cubicBezTo>
                  <a:cubicBezTo>
                    <a:pt x="2220" y="1160"/>
                    <a:pt x="1722" y="665"/>
                    <a:pt x="1110" y="665"/>
                  </a:cubicBezTo>
                  <a:close/>
                </a:path>
              </a:pathLst>
            </a:custGeom>
            <a:solidFill>
              <a:srgbClr val="00ADE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grpSp>
      <p:pic>
        <p:nvPicPr>
          <p:cNvPr id="14" name="Picture 13"/>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536000" y="2556000"/>
            <a:ext cx="1908000" cy="4428000"/>
          </a:xfrm>
          <a:prstGeom prst="rect">
            <a:avLst/>
          </a:prstGeom>
        </p:spPr>
      </p:pic>
      <p:sp>
        <p:nvSpPr>
          <p:cNvPr id="9" name="Title 1"/>
          <p:cNvSpPr>
            <a:spLocks noGrp="1"/>
          </p:cNvSpPr>
          <p:nvPr>
            <p:ph type="ctrTitle" hasCustomPrompt="1"/>
          </p:nvPr>
        </p:nvSpPr>
        <p:spPr>
          <a:xfrm>
            <a:off x="622800" y="950399"/>
            <a:ext cx="9471600" cy="381959"/>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edit master title slide</a:t>
            </a:r>
            <a:endParaRPr lang="en-US" dirty="0"/>
          </a:p>
        </p:txBody>
      </p:sp>
      <p:sp>
        <p:nvSpPr>
          <p:cNvPr id="10" name="Text Placeholder 5"/>
          <p:cNvSpPr>
            <a:spLocks noGrp="1"/>
          </p:cNvSpPr>
          <p:nvPr>
            <p:ph type="body" sz="quarter" idx="11"/>
          </p:nvPr>
        </p:nvSpPr>
        <p:spPr>
          <a:xfrm>
            <a:off x="626400" y="1498191"/>
            <a:ext cx="3528000" cy="1922400"/>
          </a:xfrm>
          <a:prstGeom prst="rect">
            <a:avLst/>
          </a:prstGeom>
        </p:spPr>
        <p:txBody>
          <a:bodyPr lIns="0"/>
          <a:lstStyle>
            <a:lvl1pPr marL="363538" indent="-363538">
              <a:buClr>
                <a:schemeClr val="tx1"/>
              </a:buClr>
              <a:buFont typeface="+mj-lt"/>
              <a:buAutoNum type="arabicPeriod"/>
              <a:defRPr sz="1600" cap="none" baseline="0">
                <a:latin typeface="Malgun Gothic" panose="020B0503020000020004" pitchFamily="34" charset="-127"/>
                <a:ea typeface="Malgun Gothic" panose="020B0503020000020004" pitchFamily="34" charset="-127"/>
              </a:defRPr>
            </a:lvl1pPr>
          </a:lstStyle>
          <a:p>
            <a:pPr lvl="0"/>
            <a:endParaRPr lang="en-AU" dirty="0"/>
          </a:p>
        </p:txBody>
      </p:sp>
    </p:spTree>
    <p:extLst>
      <p:ext uri="{BB962C8B-B14F-4D97-AF65-F5344CB8AC3E}">
        <p14:creationId xmlns:p14="http://schemas.microsoft.com/office/powerpoint/2010/main" val="16835905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17">
    <p:spTree>
      <p:nvGrpSpPr>
        <p:cNvPr id="1" name=""/>
        <p:cNvGrpSpPr/>
        <p:nvPr/>
      </p:nvGrpSpPr>
      <p:grpSpPr>
        <a:xfrm>
          <a:off x="0" y="0"/>
          <a:ext cx="0" cy="0"/>
          <a:chOff x="0" y="0"/>
          <a:chExt cx="0" cy="0"/>
        </a:xfrm>
      </p:grpSpPr>
      <p:pic>
        <p:nvPicPr>
          <p:cNvPr id="9" name="Picture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824000" y="2592000"/>
            <a:ext cx="1944000" cy="4428000"/>
          </a:xfrm>
          <a:prstGeom prst="rect">
            <a:avLst/>
          </a:prstGeom>
        </p:spPr>
      </p:pic>
      <p:pic>
        <p:nvPicPr>
          <p:cNvPr id="10" name="Picture 9"/>
          <p:cNvPicPr>
            <a:picLocks/>
          </p:cNvPicPr>
          <p:nvPr userDrawn="1"/>
        </p:nvPicPr>
        <p:blipFill>
          <a:blip r:embed="rId3"/>
          <a:stretch>
            <a:fillRect/>
          </a:stretch>
        </p:blipFill>
        <p:spPr>
          <a:xfrm>
            <a:off x="7218908" y="2628000"/>
            <a:ext cx="2844000" cy="4356000"/>
          </a:xfrm>
          <a:prstGeom prst="rect">
            <a:avLst/>
          </a:prstGeom>
        </p:spPr>
      </p:pic>
      <p:sp>
        <p:nvSpPr>
          <p:cNvPr id="7" name="Title 1"/>
          <p:cNvSpPr>
            <a:spLocks noGrp="1"/>
          </p:cNvSpPr>
          <p:nvPr>
            <p:ph type="ctrTitle" hasCustomPrompt="1"/>
          </p:nvPr>
        </p:nvSpPr>
        <p:spPr>
          <a:xfrm>
            <a:off x="622800" y="950399"/>
            <a:ext cx="9471600" cy="381959"/>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edit master title slide</a:t>
            </a:r>
            <a:endParaRPr lang="en-US" dirty="0"/>
          </a:p>
        </p:txBody>
      </p:sp>
      <p:sp>
        <p:nvSpPr>
          <p:cNvPr id="8" name="Text Placeholder 5"/>
          <p:cNvSpPr>
            <a:spLocks noGrp="1"/>
          </p:cNvSpPr>
          <p:nvPr>
            <p:ph type="body" sz="quarter" idx="11"/>
          </p:nvPr>
        </p:nvSpPr>
        <p:spPr>
          <a:xfrm>
            <a:off x="626400" y="1498191"/>
            <a:ext cx="3528000" cy="1922400"/>
          </a:xfrm>
          <a:prstGeom prst="rect">
            <a:avLst/>
          </a:prstGeom>
        </p:spPr>
        <p:txBody>
          <a:bodyPr lIns="0"/>
          <a:lstStyle>
            <a:lvl1pPr marL="363538" indent="-363538">
              <a:buClr>
                <a:schemeClr val="tx1"/>
              </a:buClr>
              <a:buFont typeface="+mj-lt"/>
              <a:buAutoNum type="arabicPeriod"/>
              <a:defRPr sz="1600" cap="none" baseline="0">
                <a:latin typeface="Malgun Gothic" panose="020B0503020000020004" pitchFamily="34" charset="-127"/>
                <a:ea typeface="Malgun Gothic" panose="020B0503020000020004" pitchFamily="34" charset="-127"/>
              </a:defRPr>
            </a:lvl1pPr>
          </a:lstStyle>
          <a:p>
            <a:pPr lvl="0"/>
            <a:endParaRPr lang="en-AU" dirty="0"/>
          </a:p>
        </p:txBody>
      </p:sp>
    </p:spTree>
    <p:extLst>
      <p:ext uri="{BB962C8B-B14F-4D97-AF65-F5344CB8AC3E}">
        <p14:creationId xmlns:p14="http://schemas.microsoft.com/office/powerpoint/2010/main" val="404367070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18">
    <p:spTree>
      <p:nvGrpSpPr>
        <p:cNvPr id="1" name=""/>
        <p:cNvGrpSpPr/>
        <p:nvPr/>
      </p:nvGrpSpPr>
      <p:grpSpPr>
        <a:xfrm>
          <a:off x="0" y="0"/>
          <a:ext cx="0" cy="0"/>
          <a:chOff x="0" y="0"/>
          <a:chExt cx="0" cy="0"/>
        </a:xfrm>
      </p:grpSpPr>
      <p:pic>
        <p:nvPicPr>
          <p:cNvPr id="12" name="Picture 11"/>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644000" y="2592000"/>
            <a:ext cx="1944000" cy="4428000"/>
          </a:xfrm>
          <a:prstGeom prst="rect">
            <a:avLst/>
          </a:prstGeom>
        </p:spPr>
      </p:pic>
      <p:grpSp>
        <p:nvGrpSpPr>
          <p:cNvPr id="13" name="Group 4"/>
          <p:cNvGrpSpPr>
            <a:grpSpLocks/>
          </p:cNvGrpSpPr>
          <p:nvPr userDrawn="1"/>
        </p:nvGrpSpPr>
        <p:grpSpPr bwMode="auto">
          <a:xfrm>
            <a:off x="6876000" y="2628000"/>
            <a:ext cx="3204000" cy="4374237"/>
            <a:chOff x="4302" y="1654"/>
            <a:chExt cx="2051" cy="2769"/>
          </a:xfrm>
        </p:grpSpPr>
        <p:sp>
          <p:nvSpPr>
            <p:cNvPr id="14" name="AutoShape 3"/>
            <p:cNvSpPr>
              <a:spLocks noChangeAspect="1" noChangeArrowheads="1" noTextEdit="1"/>
            </p:cNvSpPr>
            <p:nvPr/>
          </p:nvSpPr>
          <p:spPr bwMode="auto">
            <a:xfrm>
              <a:off x="4302" y="1654"/>
              <a:ext cx="2051" cy="27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5" name="Freeform 14"/>
            <p:cNvSpPr>
              <a:spLocks/>
            </p:cNvSpPr>
            <p:nvPr/>
          </p:nvSpPr>
          <p:spPr bwMode="auto">
            <a:xfrm>
              <a:off x="5212" y="2341"/>
              <a:ext cx="0" cy="1"/>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0"/>
                  </a:lnTo>
                  <a:cubicBezTo>
                    <a:pt x="0" y="0"/>
                    <a:pt x="0" y="0"/>
                    <a:pt x="0" y="1"/>
                  </a:cubicBezTo>
                  <a:cubicBezTo>
                    <a:pt x="0" y="1"/>
                    <a:pt x="0" y="0"/>
                    <a:pt x="0" y="0"/>
                  </a:cubicBezTo>
                  <a:close/>
                </a:path>
              </a:pathLst>
            </a:custGeom>
            <a:solidFill>
              <a:srgbClr val="00ADE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16" name="Freeform 15"/>
            <p:cNvSpPr>
              <a:spLocks noEditPoints="1"/>
            </p:cNvSpPr>
            <p:nvPr/>
          </p:nvSpPr>
          <p:spPr bwMode="auto">
            <a:xfrm>
              <a:off x="4302" y="1647"/>
              <a:ext cx="2062" cy="2785"/>
            </a:xfrm>
            <a:custGeom>
              <a:avLst/>
              <a:gdLst>
                <a:gd name="T0" fmla="*/ 1064 w 2131"/>
                <a:gd name="T1" fmla="*/ 585 h 2886"/>
                <a:gd name="T2" fmla="*/ 1116 w 2131"/>
                <a:gd name="T3" fmla="*/ 790 h 2886"/>
                <a:gd name="T4" fmla="*/ 1007 w 2131"/>
                <a:gd name="T5" fmla="*/ 787 h 2886"/>
                <a:gd name="T6" fmla="*/ 938 w 2131"/>
                <a:gd name="T7" fmla="*/ 697 h 2886"/>
                <a:gd name="T8" fmla="*/ 103 w 2131"/>
                <a:gd name="T9" fmla="*/ 1895 h 2886"/>
                <a:gd name="T10" fmla="*/ 646 w 2131"/>
                <a:gd name="T11" fmla="*/ 1254 h 2886"/>
                <a:gd name="T12" fmla="*/ 1065 w 2131"/>
                <a:gd name="T13" fmla="*/ 2644 h 2886"/>
                <a:gd name="T14" fmla="*/ 1724 w 2131"/>
                <a:gd name="T15" fmla="*/ 1446 h 2886"/>
                <a:gd name="T16" fmla="*/ 1380 w 2131"/>
                <a:gd name="T17" fmla="*/ 1197 h 2886"/>
                <a:gd name="T18" fmla="*/ 1065 w 2131"/>
                <a:gd name="T19" fmla="*/ 1073 h 2886"/>
                <a:gd name="T20" fmla="*/ 879 w 2131"/>
                <a:gd name="T21" fmla="*/ 993 h 2886"/>
                <a:gd name="T22" fmla="*/ 708 w 2131"/>
                <a:gd name="T23" fmla="*/ 783 h 2886"/>
                <a:gd name="T24" fmla="*/ 1432 w 2131"/>
                <a:gd name="T25" fmla="*/ 697 h 2886"/>
                <a:gd name="T26" fmla="*/ 1197 w 2131"/>
                <a:gd name="T27" fmla="*/ 865 h 2886"/>
                <a:gd name="T28" fmla="*/ 834 w 2131"/>
                <a:gd name="T29" fmla="*/ 697 h 2886"/>
                <a:gd name="T30" fmla="*/ 841 w 2131"/>
                <a:gd name="T31" fmla="*/ 747 h 2886"/>
                <a:gd name="T32" fmla="*/ 965 w 2131"/>
                <a:gd name="T33" fmla="*/ 882 h 2886"/>
                <a:gd name="T34" fmla="*/ 1196 w 2131"/>
                <a:gd name="T35" fmla="*/ 974 h 2886"/>
                <a:gd name="T36" fmla="*/ 1502 w 2131"/>
                <a:gd name="T37" fmla="*/ 1106 h 2886"/>
                <a:gd name="T38" fmla="*/ 1831 w 2131"/>
                <a:gd name="T39" fmla="*/ 1359 h 2886"/>
                <a:gd name="T40" fmla="*/ 1065 w 2131"/>
                <a:gd name="T41" fmla="*/ 2782 h 2886"/>
                <a:gd name="T42" fmla="*/ 1457 w 2131"/>
                <a:gd name="T43" fmla="*/ 1666 h 2886"/>
                <a:gd name="T44" fmla="*/ 587 w 2131"/>
                <a:gd name="T45" fmla="*/ 1895 h 2886"/>
                <a:gd name="T46" fmla="*/ 676 w 2131"/>
                <a:gd name="T47" fmla="*/ 1662 h 2886"/>
                <a:gd name="T48" fmla="*/ 1457 w 2131"/>
                <a:gd name="T49" fmla="*/ 1665 h 2886"/>
                <a:gd name="T50" fmla="*/ 1674 w 2131"/>
                <a:gd name="T51" fmla="*/ 697 h 2886"/>
                <a:gd name="T52" fmla="*/ 1536 w 2131"/>
                <a:gd name="T53" fmla="*/ 697 h 2886"/>
                <a:gd name="T54" fmla="*/ 607 w 2131"/>
                <a:gd name="T55" fmla="*/ 810 h 2886"/>
                <a:gd name="T56" fmla="*/ 762 w 2131"/>
                <a:gd name="T57" fmla="*/ 1040 h 2886"/>
                <a:gd name="T58" fmla="*/ 909 w 2131"/>
                <a:gd name="T59" fmla="*/ 1120 h 2886"/>
                <a:gd name="T60" fmla="*/ 1119 w 2131"/>
                <a:gd name="T61" fmla="*/ 1203 h 2886"/>
                <a:gd name="T62" fmla="*/ 1644 w 2131"/>
                <a:gd name="T63" fmla="*/ 1512 h 2886"/>
                <a:gd name="T64" fmla="*/ 1785 w 2131"/>
                <a:gd name="T65" fmla="*/ 1895 h 2886"/>
                <a:gd name="T66" fmla="*/ 485 w 2131"/>
                <a:gd name="T67" fmla="*/ 1513 h 2886"/>
                <a:gd name="T68" fmla="*/ 750 w 2131"/>
                <a:gd name="T69" fmla="*/ 1314 h 2886"/>
                <a:gd name="T70" fmla="*/ 764 w 2131"/>
                <a:gd name="T71" fmla="*/ 1321 h 2886"/>
                <a:gd name="T72" fmla="*/ 775 w 2131"/>
                <a:gd name="T73" fmla="*/ 1326 h 2886"/>
                <a:gd name="T74" fmla="*/ 778 w 2131"/>
                <a:gd name="T75" fmla="*/ 1327 h 2886"/>
                <a:gd name="T76" fmla="*/ 595 w 2131"/>
                <a:gd name="T77" fmla="*/ 1597 h 2886"/>
                <a:gd name="T78" fmla="*/ 483 w 2131"/>
                <a:gd name="T79" fmla="*/ 1895 h 2886"/>
                <a:gd name="T80" fmla="*/ 1537 w 2131"/>
                <a:gd name="T81" fmla="*/ 1600 h 2886"/>
                <a:gd name="T82" fmla="*/ 1212 w 2131"/>
                <a:gd name="T83" fmla="*/ 1386 h 2886"/>
                <a:gd name="T84" fmla="*/ 873 w 2131"/>
                <a:gd name="T85" fmla="*/ 1255 h 2886"/>
                <a:gd name="T86" fmla="*/ 815 w 2131"/>
                <a:gd name="T87" fmla="*/ 1230 h 2886"/>
                <a:gd name="T88" fmla="*/ 750 w 2131"/>
                <a:gd name="T89" fmla="*/ 1197 h 2886"/>
                <a:gd name="T90" fmla="*/ 474 w 2131"/>
                <a:gd name="T91" fmla="*/ 846 h 2886"/>
                <a:gd name="T92" fmla="*/ 1064 w 2131"/>
                <a:gd name="T93" fmla="*/ 103 h 2886"/>
                <a:gd name="T94" fmla="*/ 1911 w 2131"/>
                <a:gd name="T95" fmla="*/ 1293 h 2886"/>
                <a:gd name="T96" fmla="*/ 1064 w 2131"/>
                <a:gd name="T97" fmla="*/ 0 h 2886"/>
                <a:gd name="T98" fmla="*/ 374 w 2131"/>
                <a:gd name="T99" fmla="*/ 874 h 2886"/>
                <a:gd name="T100" fmla="*/ 0 w 2131"/>
                <a:gd name="T101" fmla="*/ 1895 h 2886"/>
                <a:gd name="T102" fmla="*/ 1808 w 2131"/>
                <a:gd name="T103" fmla="*/ 2606 h 2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1" h="2886">
                  <a:moveTo>
                    <a:pt x="938" y="697"/>
                  </a:moveTo>
                  <a:lnTo>
                    <a:pt x="938" y="697"/>
                  </a:lnTo>
                  <a:cubicBezTo>
                    <a:pt x="938" y="635"/>
                    <a:pt x="995" y="585"/>
                    <a:pt x="1064" y="585"/>
                  </a:cubicBezTo>
                  <a:cubicBezTo>
                    <a:pt x="1134" y="585"/>
                    <a:pt x="1190" y="635"/>
                    <a:pt x="1190" y="697"/>
                  </a:cubicBezTo>
                  <a:cubicBezTo>
                    <a:pt x="1190" y="753"/>
                    <a:pt x="1140" y="780"/>
                    <a:pt x="1118" y="789"/>
                  </a:cubicBezTo>
                  <a:lnTo>
                    <a:pt x="1116" y="790"/>
                  </a:lnTo>
                  <a:cubicBezTo>
                    <a:pt x="1100" y="797"/>
                    <a:pt x="1082" y="804"/>
                    <a:pt x="1064" y="812"/>
                  </a:cubicBezTo>
                  <a:cubicBezTo>
                    <a:pt x="1058" y="809"/>
                    <a:pt x="1051" y="806"/>
                    <a:pt x="1045" y="803"/>
                  </a:cubicBezTo>
                  <a:cubicBezTo>
                    <a:pt x="1032" y="798"/>
                    <a:pt x="1019" y="792"/>
                    <a:pt x="1007" y="787"/>
                  </a:cubicBezTo>
                  <a:cubicBezTo>
                    <a:pt x="972" y="772"/>
                    <a:pt x="948" y="747"/>
                    <a:pt x="941" y="720"/>
                  </a:cubicBezTo>
                  <a:lnTo>
                    <a:pt x="941" y="719"/>
                  </a:lnTo>
                  <a:cubicBezTo>
                    <a:pt x="939" y="712"/>
                    <a:pt x="938" y="704"/>
                    <a:pt x="938" y="697"/>
                  </a:cubicBezTo>
                  <a:close/>
                  <a:moveTo>
                    <a:pt x="1065" y="2782"/>
                  </a:moveTo>
                  <a:lnTo>
                    <a:pt x="1065" y="2782"/>
                  </a:lnTo>
                  <a:cubicBezTo>
                    <a:pt x="535" y="2782"/>
                    <a:pt x="103" y="2384"/>
                    <a:pt x="103" y="1895"/>
                  </a:cubicBezTo>
                  <a:cubicBezTo>
                    <a:pt x="103" y="1701"/>
                    <a:pt x="170" y="1516"/>
                    <a:pt x="297" y="1361"/>
                  </a:cubicBezTo>
                  <a:cubicBezTo>
                    <a:pt x="315" y="1340"/>
                    <a:pt x="388" y="1255"/>
                    <a:pt x="536" y="1160"/>
                  </a:cubicBezTo>
                  <a:cubicBezTo>
                    <a:pt x="569" y="1195"/>
                    <a:pt x="606" y="1226"/>
                    <a:pt x="646" y="1254"/>
                  </a:cubicBezTo>
                  <a:cubicBezTo>
                    <a:pt x="484" y="1350"/>
                    <a:pt x="413" y="1437"/>
                    <a:pt x="405" y="1448"/>
                  </a:cubicBezTo>
                  <a:cubicBezTo>
                    <a:pt x="298" y="1578"/>
                    <a:pt x="241" y="1733"/>
                    <a:pt x="241" y="1895"/>
                  </a:cubicBezTo>
                  <a:cubicBezTo>
                    <a:pt x="241" y="2308"/>
                    <a:pt x="611" y="2644"/>
                    <a:pt x="1065" y="2644"/>
                  </a:cubicBezTo>
                  <a:cubicBezTo>
                    <a:pt x="1519" y="2644"/>
                    <a:pt x="1889" y="2308"/>
                    <a:pt x="1889" y="1895"/>
                  </a:cubicBezTo>
                  <a:cubicBezTo>
                    <a:pt x="1889" y="1733"/>
                    <a:pt x="1832" y="1578"/>
                    <a:pt x="1726" y="1448"/>
                  </a:cubicBezTo>
                  <a:cubicBezTo>
                    <a:pt x="1725" y="1448"/>
                    <a:pt x="1725" y="1447"/>
                    <a:pt x="1724" y="1446"/>
                  </a:cubicBezTo>
                  <a:lnTo>
                    <a:pt x="1724" y="1446"/>
                  </a:lnTo>
                  <a:cubicBezTo>
                    <a:pt x="1713" y="1433"/>
                    <a:pt x="1640" y="1348"/>
                    <a:pt x="1483" y="1254"/>
                  </a:cubicBezTo>
                  <a:cubicBezTo>
                    <a:pt x="1452" y="1235"/>
                    <a:pt x="1418" y="1216"/>
                    <a:pt x="1380" y="1197"/>
                  </a:cubicBezTo>
                  <a:cubicBezTo>
                    <a:pt x="1329" y="1173"/>
                    <a:pt x="1273" y="1148"/>
                    <a:pt x="1210" y="1125"/>
                  </a:cubicBezTo>
                  <a:cubicBezTo>
                    <a:pt x="1191" y="1118"/>
                    <a:pt x="1172" y="1111"/>
                    <a:pt x="1152" y="1105"/>
                  </a:cubicBezTo>
                  <a:cubicBezTo>
                    <a:pt x="1122" y="1094"/>
                    <a:pt x="1092" y="1084"/>
                    <a:pt x="1065" y="1073"/>
                  </a:cubicBezTo>
                  <a:cubicBezTo>
                    <a:pt x="1023" y="1057"/>
                    <a:pt x="985" y="1040"/>
                    <a:pt x="950" y="1025"/>
                  </a:cubicBezTo>
                  <a:cubicBezTo>
                    <a:pt x="936" y="1019"/>
                    <a:pt x="923" y="1014"/>
                    <a:pt x="910" y="1008"/>
                  </a:cubicBezTo>
                  <a:cubicBezTo>
                    <a:pt x="900" y="1004"/>
                    <a:pt x="889" y="998"/>
                    <a:pt x="879" y="993"/>
                  </a:cubicBezTo>
                  <a:cubicBezTo>
                    <a:pt x="843" y="973"/>
                    <a:pt x="810" y="948"/>
                    <a:pt x="784" y="919"/>
                  </a:cubicBezTo>
                  <a:cubicBezTo>
                    <a:pt x="748" y="880"/>
                    <a:pt x="721" y="834"/>
                    <a:pt x="708" y="783"/>
                  </a:cubicBezTo>
                  <a:cubicBezTo>
                    <a:pt x="708" y="783"/>
                    <a:pt x="708" y="783"/>
                    <a:pt x="708" y="783"/>
                  </a:cubicBezTo>
                  <a:cubicBezTo>
                    <a:pt x="700" y="755"/>
                    <a:pt x="696" y="726"/>
                    <a:pt x="696" y="697"/>
                  </a:cubicBezTo>
                  <a:cubicBezTo>
                    <a:pt x="696" y="502"/>
                    <a:pt x="861" y="344"/>
                    <a:pt x="1064" y="344"/>
                  </a:cubicBezTo>
                  <a:cubicBezTo>
                    <a:pt x="1267" y="344"/>
                    <a:pt x="1432" y="502"/>
                    <a:pt x="1432" y="697"/>
                  </a:cubicBezTo>
                  <a:cubicBezTo>
                    <a:pt x="1432" y="780"/>
                    <a:pt x="1401" y="858"/>
                    <a:pt x="1346" y="918"/>
                  </a:cubicBezTo>
                  <a:cubicBezTo>
                    <a:pt x="1309" y="904"/>
                    <a:pt x="1270" y="889"/>
                    <a:pt x="1229" y="876"/>
                  </a:cubicBezTo>
                  <a:cubicBezTo>
                    <a:pt x="1218" y="872"/>
                    <a:pt x="1207" y="868"/>
                    <a:pt x="1197" y="865"/>
                  </a:cubicBezTo>
                  <a:cubicBezTo>
                    <a:pt x="1259" y="826"/>
                    <a:pt x="1294" y="766"/>
                    <a:pt x="1294" y="697"/>
                  </a:cubicBezTo>
                  <a:cubicBezTo>
                    <a:pt x="1294" y="578"/>
                    <a:pt x="1191" y="482"/>
                    <a:pt x="1064" y="482"/>
                  </a:cubicBezTo>
                  <a:cubicBezTo>
                    <a:pt x="937" y="482"/>
                    <a:pt x="834" y="578"/>
                    <a:pt x="834" y="697"/>
                  </a:cubicBezTo>
                  <a:cubicBezTo>
                    <a:pt x="834" y="714"/>
                    <a:pt x="836" y="731"/>
                    <a:pt x="841" y="746"/>
                  </a:cubicBezTo>
                  <a:lnTo>
                    <a:pt x="841" y="746"/>
                  </a:lnTo>
                  <a:cubicBezTo>
                    <a:pt x="841" y="747"/>
                    <a:pt x="841" y="747"/>
                    <a:pt x="841" y="747"/>
                  </a:cubicBezTo>
                  <a:lnTo>
                    <a:pt x="841" y="747"/>
                  </a:lnTo>
                  <a:cubicBezTo>
                    <a:pt x="854" y="794"/>
                    <a:pt x="886" y="836"/>
                    <a:pt x="932" y="865"/>
                  </a:cubicBezTo>
                  <a:cubicBezTo>
                    <a:pt x="943" y="871"/>
                    <a:pt x="953" y="877"/>
                    <a:pt x="965" y="882"/>
                  </a:cubicBezTo>
                  <a:cubicBezTo>
                    <a:pt x="978" y="887"/>
                    <a:pt x="991" y="893"/>
                    <a:pt x="1004" y="899"/>
                  </a:cubicBezTo>
                  <a:cubicBezTo>
                    <a:pt x="1023" y="907"/>
                    <a:pt x="1043" y="915"/>
                    <a:pt x="1064" y="924"/>
                  </a:cubicBezTo>
                  <a:cubicBezTo>
                    <a:pt x="1105" y="941"/>
                    <a:pt x="1149" y="958"/>
                    <a:pt x="1196" y="974"/>
                  </a:cubicBezTo>
                  <a:cubicBezTo>
                    <a:pt x="1214" y="980"/>
                    <a:pt x="1233" y="987"/>
                    <a:pt x="1250" y="993"/>
                  </a:cubicBezTo>
                  <a:cubicBezTo>
                    <a:pt x="1292" y="1008"/>
                    <a:pt x="1331" y="1024"/>
                    <a:pt x="1367" y="1040"/>
                  </a:cubicBezTo>
                  <a:cubicBezTo>
                    <a:pt x="1416" y="1061"/>
                    <a:pt x="1461" y="1084"/>
                    <a:pt x="1502" y="1106"/>
                  </a:cubicBezTo>
                  <a:cubicBezTo>
                    <a:pt x="1535" y="1124"/>
                    <a:pt x="1565" y="1142"/>
                    <a:pt x="1593" y="1160"/>
                  </a:cubicBezTo>
                  <a:cubicBezTo>
                    <a:pt x="1738" y="1253"/>
                    <a:pt x="1812" y="1336"/>
                    <a:pt x="1831" y="1359"/>
                  </a:cubicBezTo>
                  <a:lnTo>
                    <a:pt x="1831" y="1359"/>
                  </a:lnTo>
                  <a:cubicBezTo>
                    <a:pt x="1832" y="1360"/>
                    <a:pt x="1833" y="1362"/>
                    <a:pt x="1834" y="1363"/>
                  </a:cubicBezTo>
                  <a:cubicBezTo>
                    <a:pt x="1960" y="1518"/>
                    <a:pt x="2027" y="1701"/>
                    <a:pt x="2027" y="1895"/>
                  </a:cubicBezTo>
                  <a:cubicBezTo>
                    <a:pt x="2027" y="2384"/>
                    <a:pt x="1595" y="2782"/>
                    <a:pt x="1065" y="2782"/>
                  </a:cubicBezTo>
                  <a:close/>
                  <a:moveTo>
                    <a:pt x="1457" y="1665"/>
                  </a:moveTo>
                  <a:lnTo>
                    <a:pt x="1457" y="1665"/>
                  </a:lnTo>
                  <a:lnTo>
                    <a:pt x="1457" y="1666"/>
                  </a:lnTo>
                  <a:cubicBezTo>
                    <a:pt x="1496" y="1713"/>
                    <a:pt x="1543" y="1791"/>
                    <a:pt x="1543" y="1895"/>
                  </a:cubicBezTo>
                  <a:cubicBezTo>
                    <a:pt x="1543" y="2118"/>
                    <a:pt x="1328" y="2299"/>
                    <a:pt x="1065" y="2299"/>
                  </a:cubicBezTo>
                  <a:cubicBezTo>
                    <a:pt x="802" y="2299"/>
                    <a:pt x="587" y="2118"/>
                    <a:pt x="587" y="1895"/>
                  </a:cubicBezTo>
                  <a:cubicBezTo>
                    <a:pt x="587" y="1791"/>
                    <a:pt x="634" y="1713"/>
                    <a:pt x="672" y="1666"/>
                  </a:cubicBezTo>
                  <a:lnTo>
                    <a:pt x="671" y="1669"/>
                  </a:lnTo>
                  <a:lnTo>
                    <a:pt x="676" y="1662"/>
                  </a:lnTo>
                  <a:cubicBezTo>
                    <a:pt x="693" y="1643"/>
                    <a:pt x="808" y="1529"/>
                    <a:pt x="1065" y="1439"/>
                  </a:cubicBezTo>
                  <a:cubicBezTo>
                    <a:pt x="1344" y="1537"/>
                    <a:pt x="1456" y="1664"/>
                    <a:pt x="1457" y="1665"/>
                  </a:cubicBezTo>
                  <a:cubicBezTo>
                    <a:pt x="1457" y="1665"/>
                    <a:pt x="1457" y="1665"/>
                    <a:pt x="1457" y="1665"/>
                  </a:cubicBezTo>
                  <a:close/>
                  <a:moveTo>
                    <a:pt x="1064" y="103"/>
                  </a:moveTo>
                  <a:lnTo>
                    <a:pt x="1064" y="103"/>
                  </a:lnTo>
                  <a:cubicBezTo>
                    <a:pt x="1401" y="103"/>
                    <a:pt x="1674" y="369"/>
                    <a:pt x="1674" y="697"/>
                  </a:cubicBezTo>
                  <a:cubicBezTo>
                    <a:pt x="1674" y="818"/>
                    <a:pt x="1637" y="931"/>
                    <a:pt x="1571" y="1025"/>
                  </a:cubicBezTo>
                  <a:cubicBezTo>
                    <a:pt x="1533" y="1004"/>
                    <a:pt x="1491" y="982"/>
                    <a:pt x="1446" y="961"/>
                  </a:cubicBezTo>
                  <a:cubicBezTo>
                    <a:pt x="1504" y="887"/>
                    <a:pt x="1536" y="795"/>
                    <a:pt x="1536" y="697"/>
                  </a:cubicBezTo>
                  <a:cubicBezTo>
                    <a:pt x="1536" y="445"/>
                    <a:pt x="1325" y="240"/>
                    <a:pt x="1064" y="240"/>
                  </a:cubicBezTo>
                  <a:cubicBezTo>
                    <a:pt x="804" y="240"/>
                    <a:pt x="592" y="445"/>
                    <a:pt x="592" y="697"/>
                  </a:cubicBezTo>
                  <a:cubicBezTo>
                    <a:pt x="592" y="735"/>
                    <a:pt x="597" y="774"/>
                    <a:pt x="607" y="810"/>
                  </a:cubicBezTo>
                  <a:lnTo>
                    <a:pt x="607" y="810"/>
                  </a:lnTo>
                  <a:cubicBezTo>
                    <a:pt x="622" y="866"/>
                    <a:pt x="649" y="917"/>
                    <a:pt x="684" y="962"/>
                  </a:cubicBezTo>
                  <a:cubicBezTo>
                    <a:pt x="707" y="991"/>
                    <a:pt x="733" y="1017"/>
                    <a:pt x="762" y="1040"/>
                  </a:cubicBezTo>
                  <a:cubicBezTo>
                    <a:pt x="794" y="1065"/>
                    <a:pt x="829" y="1086"/>
                    <a:pt x="868" y="1103"/>
                  </a:cubicBezTo>
                  <a:lnTo>
                    <a:pt x="869" y="1103"/>
                  </a:lnTo>
                  <a:cubicBezTo>
                    <a:pt x="882" y="1109"/>
                    <a:pt x="895" y="1114"/>
                    <a:pt x="909" y="1120"/>
                  </a:cubicBezTo>
                  <a:cubicBezTo>
                    <a:pt x="912" y="1122"/>
                    <a:pt x="916" y="1123"/>
                    <a:pt x="919" y="1125"/>
                  </a:cubicBezTo>
                  <a:cubicBezTo>
                    <a:pt x="963" y="1144"/>
                    <a:pt x="1012" y="1164"/>
                    <a:pt x="1065" y="1184"/>
                  </a:cubicBezTo>
                  <a:cubicBezTo>
                    <a:pt x="1082" y="1190"/>
                    <a:pt x="1101" y="1197"/>
                    <a:pt x="1119" y="1203"/>
                  </a:cubicBezTo>
                  <a:cubicBezTo>
                    <a:pt x="1169" y="1219"/>
                    <a:pt x="1214" y="1237"/>
                    <a:pt x="1256" y="1255"/>
                  </a:cubicBezTo>
                  <a:cubicBezTo>
                    <a:pt x="1302" y="1274"/>
                    <a:pt x="1343" y="1294"/>
                    <a:pt x="1380" y="1314"/>
                  </a:cubicBezTo>
                  <a:cubicBezTo>
                    <a:pt x="1565" y="1415"/>
                    <a:pt x="1643" y="1511"/>
                    <a:pt x="1644" y="1512"/>
                  </a:cubicBezTo>
                  <a:lnTo>
                    <a:pt x="1644" y="1512"/>
                  </a:lnTo>
                  <a:lnTo>
                    <a:pt x="1644" y="1512"/>
                  </a:lnTo>
                  <a:cubicBezTo>
                    <a:pt x="1736" y="1624"/>
                    <a:pt x="1785" y="1756"/>
                    <a:pt x="1785" y="1895"/>
                  </a:cubicBezTo>
                  <a:cubicBezTo>
                    <a:pt x="1785" y="2251"/>
                    <a:pt x="1462" y="2541"/>
                    <a:pt x="1065" y="2541"/>
                  </a:cubicBezTo>
                  <a:cubicBezTo>
                    <a:pt x="668" y="2541"/>
                    <a:pt x="345" y="2251"/>
                    <a:pt x="345" y="1895"/>
                  </a:cubicBezTo>
                  <a:cubicBezTo>
                    <a:pt x="345" y="1757"/>
                    <a:pt x="394" y="1624"/>
                    <a:pt x="485" y="1513"/>
                  </a:cubicBezTo>
                  <a:lnTo>
                    <a:pt x="486" y="1512"/>
                  </a:lnTo>
                  <a:cubicBezTo>
                    <a:pt x="487" y="1512"/>
                    <a:pt x="523" y="1466"/>
                    <a:pt x="606" y="1405"/>
                  </a:cubicBezTo>
                  <a:cubicBezTo>
                    <a:pt x="641" y="1379"/>
                    <a:pt x="689" y="1347"/>
                    <a:pt x="750" y="1314"/>
                  </a:cubicBezTo>
                  <a:cubicBezTo>
                    <a:pt x="754" y="1316"/>
                    <a:pt x="758" y="1318"/>
                    <a:pt x="763" y="1320"/>
                  </a:cubicBezTo>
                  <a:lnTo>
                    <a:pt x="763" y="1320"/>
                  </a:lnTo>
                  <a:lnTo>
                    <a:pt x="764" y="1321"/>
                  </a:lnTo>
                  <a:cubicBezTo>
                    <a:pt x="766" y="1322"/>
                    <a:pt x="768" y="1323"/>
                    <a:pt x="770" y="1324"/>
                  </a:cubicBezTo>
                  <a:lnTo>
                    <a:pt x="770" y="1324"/>
                  </a:lnTo>
                  <a:lnTo>
                    <a:pt x="775" y="1326"/>
                  </a:lnTo>
                  <a:lnTo>
                    <a:pt x="775" y="1326"/>
                  </a:lnTo>
                  <a:cubicBezTo>
                    <a:pt x="776" y="1326"/>
                    <a:pt x="777" y="1327"/>
                    <a:pt x="778" y="1327"/>
                  </a:cubicBezTo>
                  <a:lnTo>
                    <a:pt x="778" y="1327"/>
                  </a:lnTo>
                  <a:cubicBezTo>
                    <a:pt x="789" y="1332"/>
                    <a:pt x="801" y="1337"/>
                    <a:pt x="813" y="1342"/>
                  </a:cubicBezTo>
                  <a:cubicBezTo>
                    <a:pt x="844" y="1355"/>
                    <a:pt x="879" y="1370"/>
                    <a:pt x="918" y="1386"/>
                  </a:cubicBezTo>
                  <a:cubicBezTo>
                    <a:pt x="701" y="1481"/>
                    <a:pt x="605" y="1585"/>
                    <a:pt x="595" y="1597"/>
                  </a:cubicBezTo>
                  <a:lnTo>
                    <a:pt x="592" y="1601"/>
                  </a:lnTo>
                  <a:lnTo>
                    <a:pt x="592" y="1600"/>
                  </a:lnTo>
                  <a:cubicBezTo>
                    <a:pt x="521" y="1687"/>
                    <a:pt x="483" y="1789"/>
                    <a:pt x="483" y="1895"/>
                  </a:cubicBezTo>
                  <a:cubicBezTo>
                    <a:pt x="483" y="2175"/>
                    <a:pt x="744" y="2403"/>
                    <a:pt x="1065" y="2403"/>
                  </a:cubicBezTo>
                  <a:cubicBezTo>
                    <a:pt x="1386" y="2403"/>
                    <a:pt x="1647" y="2175"/>
                    <a:pt x="1647" y="1895"/>
                  </a:cubicBezTo>
                  <a:cubicBezTo>
                    <a:pt x="1647" y="1789"/>
                    <a:pt x="1609" y="1686"/>
                    <a:pt x="1537" y="1600"/>
                  </a:cubicBezTo>
                  <a:lnTo>
                    <a:pt x="1535" y="1597"/>
                  </a:lnTo>
                  <a:lnTo>
                    <a:pt x="1535" y="1597"/>
                  </a:lnTo>
                  <a:cubicBezTo>
                    <a:pt x="1498" y="1553"/>
                    <a:pt x="1391" y="1464"/>
                    <a:pt x="1212" y="1386"/>
                  </a:cubicBezTo>
                  <a:cubicBezTo>
                    <a:pt x="1170" y="1367"/>
                    <a:pt x="1125" y="1350"/>
                    <a:pt x="1076" y="1333"/>
                  </a:cubicBezTo>
                  <a:cubicBezTo>
                    <a:pt x="1072" y="1332"/>
                    <a:pt x="1068" y="1331"/>
                    <a:pt x="1065" y="1330"/>
                  </a:cubicBezTo>
                  <a:cubicBezTo>
                    <a:pt x="992" y="1305"/>
                    <a:pt x="928" y="1278"/>
                    <a:pt x="873" y="1255"/>
                  </a:cubicBezTo>
                  <a:cubicBezTo>
                    <a:pt x="867" y="1252"/>
                    <a:pt x="860" y="1249"/>
                    <a:pt x="854" y="1247"/>
                  </a:cubicBezTo>
                  <a:cubicBezTo>
                    <a:pt x="841" y="1241"/>
                    <a:pt x="828" y="1235"/>
                    <a:pt x="815" y="1230"/>
                  </a:cubicBezTo>
                  <a:lnTo>
                    <a:pt x="815" y="1230"/>
                  </a:lnTo>
                  <a:lnTo>
                    <a:pt x="812" y="1229"/>
                  </a:lnTo>
                  <a:lnTo>
                    <a:pt x="812" y="1229"/>
                  </a:lnTo>
                  <a:cubicBezTo>
                    <a:pt x="791" y="1219"/>
                    <a:pt x="770" y="1209"/>
                    <a:pt x="750" y="1197"/>
                  </a:cubicBezTo>
                  <a:cubicBezTo>
                    <a:pt x="705" y="1171"/>
                    <a:pt x="664" y="1140"/>
                    <a:pt x="628" y="1105"/>
                  </a:cubicBezTo>
                  <a:cubicBezTo>
                    <a:pt x="603" y="1081"/>
                    <a:pt x="580" y="1054"/>
                    <a:pt x="560" y="1026"/>
                  </a:cubicBezTo>
                  <a:cubicBezTo>
                    <a:pt x="521" y="972"/>
                    <a:pt x="492" y="911"/>
                    <a:pt x="474" y="846"/>
                  </a:cubicBezTo>
                  <a:lnTo>
                    <a:pt x="474" y="846"/>
                  </a:lnTo>
                  <a:cubicBezTo>
                    <a:pt x="461" y="798"/>
                    <a:pt x="454" y="747"/>
                    <a:pt x="454" y="697"/>
                  </a:cubicBezTo>
                  <a:cubicBezTo>
                    <a:pt x="454" y="369"/>
                    <a:pt x="728" y="103"/>
                    <a:pt x="1064" y="103"/>
                  </a:cubicBezTo>
                  <a:close/>
                  <a:moveTo>
                    <a:pt x="1911" y="1293"/>
                  </a:moveTo>
                  <a:lnTo>
                    <a:pt x="1911" y="1293"/>
                  </a:lnTo>
                  <a:lnTo>
                    <a:pt x="1911" y="1293"/>
                  </a:lnTo>
                  <a:cubicBezTo>
                    <a:pt x="1884" y="1261"/>
                    <a:pt x="1806" y="1174"/>
                    <a:pt x="1659" y="1078"/>
                  </a:cubicBezTo>
                  <a:cubicBezTo>
                    <a:pt x="1737" y="966"/>
                    <a:pt x="1778" y="834"/>
                    <a:pt x="1778" y="697"/>
                  </a:cubicBezTo>
                  <a:cubicBezTo>
                    <a:pt x="1778" y="312"/>
                    <a:pt x="1458" y="0"/>
                    <a:pt x="1064" y="0"/>
                  </a:cubicBezTo>
                  <a:cubicBezTo>
                    <a:pt x="671" y="0"/>
                    <a:pt x="350" y="312"/>
                    <a:pt x="350" y="697"/>
                  </a:cubicBezTo>
                  <a:cubicBezTo>
                    <a:pt x="350" y="757"/>
                    <a:pt x="358" y="816"/>
                    <a:pt x="374" y="874"/>
                  </a:cubicBezTo>
                  <a:lnTo>
                    <a:pt x="374" y="874"/>
                  </a:lnTo>
                  <a:cubicBezTo>
                    <a:pt x="394" y="948"/>
                    <a:pt x="427" y="1017"/>
                    <a:pt x="470" y="1079"/>
                  </a:cubicBezTo>
                  <a:cubicBezTo>
                    <a:pt x="351" y="1157"/>
                    <a:pt x="265" y="1235"/>
                    <a:pt x="216" y="1297"/>
                  </a:cubicBezTo>
                  <a:cubicBezTo>
                    <a:pt x="74" y="1470"/>
                    <a:pt x="0" y="1677"/>
                    <a:pt x="0" y="1895"/>
                  </a:cubicBezTo>
                  <a:cubicBezTo>
                    <a:pt x="0" y="2165"/>
                    <a:pt x="114" y="2418"/>
                    <a:pt x="322" y="2606"/>
                  </a:cubicBezTo>
                  <a:cubicBezTo>
                    <a:pt x="522" y="2786"/>
                    <a:pt x="786" y="2886"/>
                    <a:pt x="1065" y="2886"/>
                  </a:cubicBezTo>
                  <a:cubicBezTo>
                    <a:pt x="1344" y="2886"/>
                    <a:pt x="1608" y="2786"/>
                    <a:pt x="1808" y="2606"/>
                  </a:cubicBezTo>
                  <a:cubicBezTo>
                    <a:pt x="2016" y="2418"/>
                    <a:pt x="2131" y="2165"/>
                    <a:pt x="2131" y="1895"/>
                  </a:cubicBezTo>
                  <a:cubicBezTo>
                    <a:pt x="2131" y="1675"/>
                    <a:pt x="2055" y="1467"/>
                    <a:pt x="1911" y="1293"/>
                  </a:cubicBezTo>
                  <a:close/>
                </a:path>
              </a:pathLst>
            </a:custGeom>
            <a:solidFill>
              <a:srgbClr val="00ADE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grpSp>
      <p:sp>
        <p:nvSpPr>
          <p:cNvPr id="10" name="Title 1"/>
          <p:cNvSpPr>
            <a:spLocks noGrp="1"/>
          </p:cNvSpPr>
          <p:nvPr>
            <p:ph type="ctrTitle" hasCustomPrompt="1"/>
          </p:nvPr>
        </p:nvSpPr>
        <p:spPr>
          <a:xfrm>
            <a:off x="622800" y="950399"/>
            <a:ext cx="9471600" cy="381959"/>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edit master title slide</a:t>
            </a:r>
            <a:endParaRPr lang="en-US" dirty="0"/>
          </a:p>
        </p:txBody>
      </p:sp>
      <p:sp>
        <p:nvSpPr>
          <p:cNvPr id="11" name="Text Placeholder 5"/>
          <p:cNvSpPr>
            <a:spLocks noGrp="1"/>
          </p:cNvSpPr>
          <p:nvPr>
            <p:ph type="body" sz="quarter" idx="11"/>
          </p:nvPr>
        </p:nvSpPr>
        <p:spPr>
          <a:xfrm>
            <a:off x="626400" y="1498191"/>
            <a:ext cx="3528000" cy="1922400"/>
          </a:xfrm>
          <a:prstGeom prst="rect">
            <a:avLst/>
          </a:prstGeom>
        </p:spPr>
        <p:txBody>
          <a:bodyPr lIns="0"/>
          <a:lstStyle>
            <a:lvl1pPr marL="363538" indent="-363538">
              <a:buClr>
                <a:schemeClr val="tx1"/>
              </a:buClr>
              <a:buFont typeface="+mj-lt"/>
              <a:buAutoNum type="arabicPeriod"/>
              <a:defRPr sz="1600" cap="none" baseline="0">
                <a:latin typeface="Malgun Gothic" panose="020B0503020000020004" pitchFamily="34" charset="-127"/>
                <a:ea typeface="Malgun Gothic" panose="020B0503020000020004" pitchFamily="34" charset="-127"/>
              </a:defRPr>
            </a:lvl1pPr>
          </a:lstStyle>
          <a:p>
            <a:pPr lvl="0"/>
            <a:endParaRPr lang="en-AU" dirty="0"/>
          </a:p>
        </p:txBody>
      </p:sp>
    </p:spTree>
    <p:extLst>
      <p:ext uri="{BB962C8B-B14F-4D97-AF65-F5344CB8AC3E}">
        <p14:creationId xmlns:p14="http://schemas.microsoft.com/office/powerpoint/2010/main" val="1552062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19">
    <p:spTree>
      <p:nvGrpSpPr>
        <p:cNvPr id="1" name=""/>
        <p:cNvGrpSpPr/>
        <p:nvPr/>
      </p:nvGrpSpPr>
      <p:grpSpPr>
        <a:xfrm>
          <a:off x="0" y="0"/>
          <a:ext cx="0" cy="0"/>
          <a:chOff x="0" y="0"/>
          <a:chExt cx="0" cy="0"/>
        </a:xfrm>
      </p:grpSpPr>
      <p:grpSp>
        <p:nvGrpSpPr>
          <p:cNvPr id="12" name="Group 11"/>
          <p:cNvGrpSpPr>
            <a:grpSpLocks noChangeAspect="1"/>
          </p:cNvGrpSpPr>
          <p:nvPr userDrawn="1"/>
        </p:nvGrpSpPr>
        <p:grpSpPr bwMode="auto">
          <a:xfrm>
            <a:off x="6743700" y="2651468"/>
            <a:ext cx="3344863" cy="4327525"/>
            <a:chOff x="4248" y="1697"/>
            <a:chExt cx="2107" cy="2726"/>
          </a:xfrm>
        </p:grpSpPr>
        <p:sp>
          <p:nvSpPr>
            <p:cNvPr id="13" name="AutoShape 3"/>
            <p:cNvSpPr>
              <a:spLocks noChangeAspect="1" noChangeArrowheads="1" noTextEdit="1"/>
            </p:cNvSpPr>
            <p:nvPr/>
          </p:nvSpPr>
          <p:spPr bwMode="auto">
            <a:xfrm>
              <a:off x="4248" y="1697"/>
              <a:ext cx="2107" cy="27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4" name="Freeform 5"/>
            <p:cNvSpPr>
              <a:spLocks noEditPoints="1"/>
            </p:cNvSpPr>
            <p:nvPr/>
          </p:nvSpPr>
          <p:spPr bwMode="auto">
            <a:xfrm>
              <a:off x="4248" y="1690"/>
              <a:ext cx="2119" cy="2742"/>
            </a:xfrm>
            <a:custGeom>
              <a:avLst/>
              <a:gdLst>
                <a:gd name="T0" fmla="*/ 1661 w 2220"/>
                <a:gd name="T1" fmla="*/ 1943 h 2886"/>
                <a:gd name="T2" fmla="*/ 1887 w 2220"/>
                <a:gd name="T3" fmla="*/ 1489 h 2886"/>
                <a:gd name="T4" fmla="*/ 1899 w 2220"/>
                <a:gd name="T5" fmla="*/ 1464 h 2886"/>
                <a:gd name="T6" fmla="*/ 1913 w 2220"/>
                <a:gd name="T7" fmla="*/ 1433 h 2886"/>
                <a:gd name="T8" fmla="*/ 1928 w 2220"/>
                <a:gd name="T9" fmla="*/ 1396 h 2886"/>
                <a:gd name="T10" fmla="*/ 1938 w 2220"/>
                <a:gd name="T11" fmla="*/ 1364 h 2886"/>
                <a:gd name="T12" fmla="*/ 1952 w 2220"/>
                <a:gd name="T13" fmla="*/ 1316 h 2886"/>
                <a:gd name="T14" fmla="*/ 1960 w 2220"/>
                <a:gd name="T15" fmla="*/ 1284 h 2886"/>
                <a:gd name="T16" fmla="*/ 1967 w 2220"/>
                <a:gd name="T17" fmla="*/ 1243 h 2886"/>
                <a:gd name="T18" fmla="*/ 1972 w 2220"/>
                <a:gd name="T19" fmla="*/ 1208 h 2886"/>
                <a:gd name="T20" fmla="*/ 1976 w 2220"/>
                <a:gd name="T21" fmla="*/ 1167 h 2886"/>
                <a:gd name="T22" fmla="*/ 1978 w 2220"/>
                <a:gd name="T23" fmla="*/ 1131 h 2886"/>
                <a:gd name="T24" fmla="*/ 1977 w 2220"/>
                <a:gd name="T25" fmla="*/ 1076 h 2886"/>
                <a:gd name="T26" fmla="*/ 1885 w 2220"/>
                <a:gd name="T27" fmla="*/ 718 h 2886"/>
                <a:gd name="T28" fmla="*/ 1110 w 2220"/>
                <a:gd name="T29" fmla="*/ 1968 h 2886"/>
                <a:gd name="T30" fmla="*/ 1110 w 2220"/>
                <a:gd name="T31" fmla="*/ 2107 h 2886"/>
                <a:gd name="T32" fmla="*/ 1959 w 2220"/>
                <a:gd name="T33" fmla="*/ 569 h 2886"/>
                <a:gd name="T34" fmla="*/ 2114 w 2220"/>
                <a:gd name="T35" fmla="*/ 1036 h 2886"/>
                <a:gd name="T36" fmla="*/ 1803 w 2220"/>
                <a:gd name="T37" fmla="*/ 1970 h 2886"/>
                <a:gd name="T38" fmla="*/ 1579 w 2220"/>
                <a:gd name="T39" fmla="*/ 2108 h 2886"/>
                <a:gd name="T40" fmla="*/ 1110 w 2220"/>
                <a:gd name="T41" fmla="*/ 1619 h 2886"/>
                <a:gd name="T42" fmla="*/ 1632 w 2220"/>
                <a:gd name="T43" fmla="*/ 1106 h 2886"/>
                <a:gd name="T44" fmla="*/ 1612 w 2220"/>
                <a:gd name="T45" fmla="*/ 1809 h 2886"/>
                <a:gd name="T46" fmla="*/ 1127 w 2220"/>
                <a:gd name="T47" fmla="*/ 2781 h 2886"/>
                <a:gd name="T48" fmla="*/ 1320 w 2220"/>
                <a:gd name="T49" fmla="*/ 2085 h 2886"/>
                <a:gd name="T50" fmla="*/ 1666 w 2220"/>
                <a:gd name="T51" fmla="*/ 1390 h 2886"/>
                <a:gd name="T52" fmla="*/ 1680 w 2220"/>
                <a:gd name="T53" fmla="*/ 1362 h 2886"/>
                <a:gd name="T54" fmla="*/ 1681 w 2220"/>
                <a:gd name="T55" fmla="*/ 1360 h 2886"/>
                <a:gd name="T56" fmla="*/ 1696 w 2220"/>
                <a:gd name="T57" fmla="*/ 1324 h 2886"/>
                <a:gd name="T58" fmla="*/ 1707 w 2220"/>
                <a:gd name="T59" fmla="*/ 1293 h 2886"/>
                <a:gd name="T60" fmla="*/ 1720 w 2220"/>
                <a:gd name="T61" fmla="*/ 1246 h 2886"/>
                <a:gd name="T62" fmla="*/ 1727 w 2220"/>
                <a:gd name="T63" fmla="*/ 1214 h 2886"/>
                <a:gd name="T64" fmla="*/ 1731 w 2220"/>
                <a:gd name="T65" fmla="*/ 1189 h 2886"/>
                <a:gd name="T66" fmla="*/ 1735 w 2220"/>
                <a:gd name="T67" fmla="*/ 1151 h 2886"/>
                <a:gd name="T68" fmla="*/ 1736 w 2220"/>
                <a:gd name="T69" fmla="*/ 1125 h 2886"/>
                <a:gd name="T70" fmla="*/ 1110 w 2220"/>
                <a:gd name="T71" fmla="*/ 487 h 2886"/>
                <a:gd name="T72" fmla="*/ 1426 w 2220"/>
                <a:gd name="T73" fmla="*/ 1639 h 2886"/>
                <a:gd name="T74" fmla="*/ 345 w 2220"/>
                <a:gd name="T75" fmla="*/ 1106 h 2886"/>
                <a:gd name="T76" fmla="*/ 1846 w 2220"/>
                <a:gd name="T77" fmla="*/ 900 h 2886"/>
                <a:gd name="T78" fmla="*/ 1804 w 2220"/>
                <a:gd name="T79" fmla="*/ 1421 h 2886"/>
                <a:gd name="T80" fmla="*/ 1110 w 2220"/>
                <a:gd name="T81" fmla="*/ 2212 h 2886"/>
                <a:gd name="T82" fmla="*/ 1462 w 2220"/>
                <a:gd name="T83" fmla="*/ 2886 h 2886"/>
                <a:gd name="T84" fmla="*/ 2220 w 2220"/>
                <a:gd name="T85" fmla="*/ 1133 h 2886"/>
                <a:gd name="T86" fmla="*/ 2152 w 2220"/>
                <a:gd name="T87" fmla="*/ 725 h 2886"/>
                <a:gd name="T88" fmla="*/ 1110 w 2220"/>
                <a:gd name="T89" fmla="*/ 0 h 2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20" h="2886">
                  <a:moveTo>
                    <a:pt x="1661" y="1943"/>
                  </a:moveTo>
                  <a:lnTo>
                    <a:pt x="1661" y="1943"/>
                  </a:lnTo>
                  <a:cubicBezTo>
                    <a:pt x="1661" y="1943"/>
                    <a:pt x="1661" y="1943"/>
                    <a:pt x="1661" y="1943"/>
                  </a:cubicBezTo>
                  <a:lnTo>
                    <a:pt x="1786" y="1693"/>
                  </a:lnTo>
                  <a:cubicBezTo>
                    <a:pt x="1786" y="1693"/>
                    <a:pt x="1882" y="1500"/>
                    <a:pt x="1882" y="1500"/>
                  </a:cubicBezTo>
                  <a:cubicBezTo>
                    <a:pt x="1884" y="1496"/>
                    <a:pt x="1886" y="1493"/>
                    <a:pt x="1887" y="1489"/>
                  </a:cubicBezTo>
                  <a:cubicBezTo>
                    <a:pt x="1890" y="1485"/>
                    <a:pt x="1892" y="1480"/>
                    <a:pt x="1894" y="1476"/>
                  </a:cubicBezTo>
                  <a:cubicBezTo>
                    <a:pt x="1895" y="1473"/>
                    <a:pt x="1897" y="1471"/>
                    <a:pt x="1898" y="1468"/>
                  </a:cubicBezTo>
                  <a:cubicBezTo>
                    <a:pt x="1898" y="1467"/>
                    <a:pt x="1899" y="1466"/>
                    <a:pt x="1899" y="1464"/>
                  </a:cubicBezTo>
                  <a:cubicBezTo>
                    <a:pt x="1901" y="1462"/>
                    <a:pt x="1902" y="1459"/>
                    <a:pt x="1903" y="1456"/>
                  </a:cubicBezTo>
                  <a:cubicBezTo>
                    <a:pt x="1905" y="1451"/>
                    <a:pt x="1907" y="1447"/>
                    <a:pt x="1909" y="1442"/>
                  </a:cubicBezTo>
                  <a:cubicBezTo>
                    <a:pt x="1911" y="1439"/>
                    <a:pt x="1912" y="1436"/>
                    <a:pt x="1913" y="1433"/>
                  </a:cubicBezTo>
                  <a:cubicBezTo>
                    <a:pt x="1915" y="1429"/>
                    <a:pt x="1917" y="1424"/>
                    <a:pt x="1919" y="1419"/>
                  </a:cubicBezTo>
                  <a:cubicBezTo>
                    <a:pt x="1920" y="1416"/>
                    <a:pt x="1921" y="1413"/>
                    <a:pt x="1922" y="1410"/>
                  </a:cubicBezTo>
                  <a:cubicBezTo>
                    <a:pt x="1924" y="1406"/>
                    <a:pt x="1926" y="1401"/>
                    <a:pt x="1928" y="1396"/>
                  </a:cubicBezTo>
                  <a:cubicBezTo>
                    <a:pt x="1929" y="1393"/>
                    <a:pt x="1930" y="1390"/>
                    <a:pt x="1931" y="1387"/>
                  </a:cubicBezTo>
                  <a:cubicBezTo>
                    <a:pt x="1932" y="1382"/>
                    <a:pt x="1934" y="1377"/>
                    <a:pt x="1936" y="1372"/>
                  </a:cubicBezTo>
                  <a:cubicBezTo>
                    <a:pt x="1937" y="1369"/>
                    <a:pt x="1938" y="1366"/>
                    <a:pt x="1938" y="1364"/>
                  </a:cubicBezTo>
                  <a:cubicBezTo>
                    <a:pt x="1940" y="1358"/>
                    <a:pt x="1942" y="1352"/>
                    <a:pt x="1944" y="1345"/>
                  </a:cubicBezTo>
                  <a:cubicBezTo>
                    <a:pt x="1945" y="1344"/>
                    <a:pt x="1945" y="1342"/>
                    <a:pt x="1946" y="1340"/>
                  </a:cubicBezTo>
                  <a:cubicBezTo>
                    <a:pt x="1948" y="1332"/>
                    <a:pt x="1950" y="1324"/>
                    <a:pt x="1952" y="1316"/>
                  </a:cubicBezTo>
                  <a:cubicBezTo>
                    <a:pt x="1952" y="1315"/>
                    <a:pt x="1953" y="1314"/>
                    <a:pt x="1953" y="1312"/>
                  </a:cubicBezTo>
                  <a:cubicBezTo>
                    <a:pt x="1955" y="1306"/>
                    <a:pt x="1956" y="1299"/>
                    <a:pt x="1958" y="1292"/>
                  </a:cubicBezTo>
                  <a:cubicBezTo>
                    <a:pt x="1958" y="1289"/>
                    <a:pt x="1959" y="1287"/>
                    <a:pt x="1960" y="1284"/>
                  </a:cubicBezTo>
                  <a:cubicBezTo>
                    <a:pt x="1961" y="1278"/>
                    <a:pt x="1962" y="1273"/>
                    <a:pt x="1963" y="1268"/>
                  </a:cubicBezTo>
                  <a:cubicBezTo>
                    <a:pt x="1963" y="1264"/>
                    <a:pt x="1964" y="1261"/>
                    <a:pt x="1965" y="1258"/>
                  </a:cubicBezTo>
                  <a:cubicBezTo>
                    <a:pt x="1965" y="1253"/>
                    <a:pt x="1966" y="1248"/>
                    <a:pt x="1967" y="1243"/>
                  </a:cubicBezTo>
                  <a:cubicBezTo>
                    <a:pt x="1968" y="1240"/>
                    <a:pt x="1968" y="1236"/>
                    <a:pt x="1969" y="1233"/>
                  </a:cubicBezTo>
                  <a:cubicBezTo>
                    <a:pt x="1969" y="1228"/>
                    <a:pt x="1970" y="1223"/>
                    <a:pt x="1971" y="1218"/>
                  </a:cubicBezTo>
                  <a:cubicBezTo>
                    <a:pt x="1971" y="1215"/>
                    <a:pt x="1972" y="1211"/>
                    <a:pt x="1972" y="1208"/>
                  </a:cubicBezTo>
                  <a:cubicBezTo>
                    <a:pt x="1973" y="1203"/>
                    <a:pt x="1973" y="1198"/>
                    <a:pt x="1974" y="1193"/>
                  </a:cubicBezTo>
                  <a:cubicBezTo>
                    <a:pt x="1974" y="1189"/>
                    <a:pt x="1974" y="1186"/>
                    <a:pt x="1975" y="1182"/>
                  </a:cubicBezTo>
                  <a:cubicBezTo>
                    <a:pt x="1975" y="1177"/>
                    <a:pt x="1976" y="1172"/>
                    <a:pt x="1976" y="1167"/>
                  </a:cubicBezTo>
                  <a:cubicBezTo>
                    <a:pt x="1976" y="1163"/>
                    <a:pt x="1977" y="1160"/>
                    <a:pt x="1977" y="1157"/>
                  </a:cubicBezTo>
                  <a:cubicBezTo>
                    <a:pt x="1977" y="1151"/>
                    <a:pt x="1977" y="1145"/>
                    <a:pt x="1978" y="1140"/>
                  </a:cubicBezTo>
                  <a:cubicBezTo>
                    <a:pt x="1978" y="1137"/>
                    <a:pt x="1978" y="1134"/>
                    <a:pt x="1978" y="1131"/>
                  </a:cubicBezTo>
                  <a:cubicBezTo>
                    <a:pt x="1978" y="1123"/>
                    <a:pt x="1978" y="1114"/>
                    <a:pt x="1978" y="1106"/>
                  </a:cubicBezTo>
                  <a:cubicBezTo>
                    <a:pt x="1978" y="1096"/>
                    <a:pt x="1978" y="1086"/>
                    <a:pt x="1978" y="1076"/>
                  </a:cubicBezTo>
                  <a:lnTo>
                    <a:pt x="1977" y="1076"/>
                  </a:lnTo>
                  <a:cubicBezTo>
                    <a:pt x="1975" y="996"/>
                    <a:pt x="1961" y="919"/>
                    <a:pt x="1938" y="846"/>
                  </a:cubicBezTo>
                  <a:lnTo>
                    <a:pt x="1938" y="846"/>
                  </a:lnTo>
                  <a:cubicBezTo>
                    <a:pt x="1924" y="801"/>
                    <a:pt x="1906" y="759"/>
                    <a:pt x="1885" y="718"/>
                  </a:cubicBezTo>
                  <a:cubicBezTo>
                    <a:pt x="1742" y="437"/>
                    <a:pt x="1448" y="243"/>
                    <a:pt x="1110" y="243"/>
                  </a:cubicBezTo>
                  <a:cubicBezTo>
                    <a:pt x="631" y="243"/>
                    <a:pt x="241" y="630"/>
                    <a:pt x="241" y="1106"/>
                  </a:cubicBezTo>
                  <a:cubicBezTo>
                    <a:pt x="241" y="1581"/>
                    <a:pt x="631" y="1968"/>
                    <a:pt x="1110" y="1968"/>
                  </a:cubicBezTo>
                  <a:cubicBezTo>
                    <a:pt x="1164" y="1968"/>
                    <a:pt x="1217" y="1963"/>
                    <a:pt x="1269" y="1953"/>
                  </a:cubicBezTo>
                  <a:lnTo>
                    <a:pt x="1194" y="2104"/>
                  </a:lnTo>
                  <a:cubicBezTo>
                    <a:pt x="1166" y="2106"/>
                    <a:pt x="1138" y="2107"/>
                    <a:pt x="1110" y="2107"/>
                  </a:cubicBezTo>
                  <a:cubicBezTo>
                    <a:pt x="555" y="2107"/>
                    <a:pt x="103" y="1658"/>
                    <a:pt x="103" y="1106"/>
                  </a:cubicBezTo>
                  <a:cubicBezTo>
                    <a:pt x="103" y="553"/>
                    <a:pt x="555" y="104"/>
                    <a:pt x="1110" y="104"/>
                  </a:cubicBezTo>
                  <a:cubicBezTo>
                    <a:pt x="1467" y="104"/>
                    <a:pt x="1781" y="290"/>
                    <a:pt x="1959" y="569"/>
                  </a:cubicBezTo>
                  <a:cubicBezTo>
                    <a:pt x="1982" y="605"/>
                    <a:pt x="2002" y="642"/>
                    <a:pt x="2021" y="680"/>
                  </a:cubicBezTo>
                  <a:cubicBezTo>
                    <a:pt x="2048" y="737"/>
                    <a:pt x="2070" y="797"/>
                    <a:pt x="2085" y="860"/>
                  </a:cubicBezTo>
                  <a:cubicBezTo>
                    <a:pt x="2100" y="917"/>
                    <a:pt x="2110" y="976"/>
                    <a:pt x="2114" y="1036"/>
                  </a:cubicBezTo>
                  <a:cubicBezTo>
                    <a:pt x="2115" y="1059"/>
                    <a:pt x="2116" y="1082"/>
                    <a:pt x="2116" y="1106"/>
                  </a:cubicBezTo>
                  <a:cubicBezTo>
                    <a:pt x="2116" y="1270"/>
                    <a:pt x="2076" y="1425"/>
                    <a:pt x="2005" y="1562"/>
                  </a:cubicBezTo>
                  <a:lnTo>
                    <a:pt x="1803" y="1970"/>
                  </a:lnTo>
                  <a:lnTo>
                    <a:pt x="1398" y="2781"/>
                  </a:lnTo>
                  <a:lnTo>
                    <a:pt x="1244" y="2781"/>
                  </a:lnTo>
                  <a:lnTo>
                    <a:pt x="1579" y="2108"/>
                  </a:lnTo>
                  <a:lnTo>
                    <a:pt x="1661" y="1943"/>
                  </a:lnTo>
                  <a:close/>
                  <a:moveTo>
                    <a:pt x="1110" y="1619"/>
                  </a:moveTo>
                  <a:lnTo>
                    <a:pt x="1110" y="1619"/>
                  </a:lnTo>
                  <a:cubicBezTo>
                    <a:pt x="822" y="1619"/>
                    <a:pt x="587" y="1389"/>
                    <a:pt x="587" y="1106"/>
                  </a:cubicBezTo>
                  <a:cubicBezTo>
                    <a:pt x="587" y="823"/>
                    <a:pt x="822" y="592"/>
                    <a:pt x="1110" y="592"/>
                  </a:cubicBezTo>
                  <a:cubicBezTo>
                    <a:pt x="1398" y="592"/>
                    <a:pt x="1632" y="823"/>
                    <a:pt x="1632" y="1106"/>
                  </a:cubicBezTo>
                  <a:cubicBezTo>
                    <a:pt x="1632" y="1389"/>
                    <a:pt x="1398" y="1619"/>
                    <a:pt x="1110" y="1619"/>
                  </a:cubicBezTo>
                  <a:close/>
                  <a:moveTo>
                    <a:pt x="1612" y="1809"/>
                  </a:moveTo>
                  <a:lnTo>
                    <a:pt x="1612" y="1809"/>
                  </a:lnTo>
                  <a:lnTo>
                    <a:pt x="1503" y="2028"/>
                  </a:lnTo>
                  <a:lnTo>
                    <a:pt x="1435" y="2164"/>
                  </a:lnTo>
                  <a:lnTo>
                    <a:pt x="1127" y="2781"/>
                  </a:lnTo>
                  <a:lnTo>
                    <a:pt x="973" y="2781"/>
                  </a:lnTo>
                  <a:lnTo>
                    <a:pt x="1262" y="2202"/>
                  </a:lnTo>
                  <a:lnTo>
                    <a:pt x="1320" y="2085"/>
                  </a:lnTo>
                  <a:lnTo>
                    <a:pt x="1403" y="1917"/>
                  </a:lnTo>
                  <a:lnTo>
                    <a:pt x="1477" y="1770"/>
                  </a:lnTo>
                  <a:lnTo>
                    <a:pt x="1666" y="1390"/>
                  </a:lnTo>
                  <a:cubicBezTo>
                    <a:pt x="1667" y="1388"/>
                    <a:pt x="1668" y="1385"/>
                    <a:pt x="1670" y="1383"/>
                  </a:cubicBezTo>
                  <a:cubicBezTo>
                    <a:pt x="1670" y="1382"/>
                    <a:pt x="1671" y="1381"/>
                    <a:pt x="1671" y="1380"/>
                  </a:cubicBezTo>
                  <a:cubicBezTo>
                    <a:pt x="1674" y="1374"/>
                    <a:pt x="1677" y="1368"/>
                    <a:pt x="1680" y="1362"/>
                  </a:cubicBezTo>
                  <a:cubicBezTo>
                    <a:pt x="1680" y="1362"/>
                    <a:pt x="1680" y="1361"/>
                    <a:pt x="1681" y="1361"/>
                  </a:cubicBezTo>
                  <a:lnTo>
                    <a:pt x="1680" y="1362"/>
                  </a:lnTo>
                  <a:cubicBezTo>
                    <a:pt x="1680" y="1361"/>
                    <a:pt x="1680" y="1361"/>
                    <a:pt x="1681" y="1360"/>
                  </a:cubicBezTo>
                  <a:lnTo>
                    <a:pt x="1681" y="1361"/>
                  </a:lnTo>
                  <a:cubicBezTo>
                    <a:pt x="1685" y="1350"/>
                    <a:pt x="1690" y="1340"/>
                    <a:pt x="1694" y="1329"/>
                  </a:cubicBezTo>
                  <a:cubicBezTo>
                    <a:pt x="1695" y="1327"/>
                    <a:pt x="1695" y="1326"/>
                    <a:pt x="1696" y="1324"/>
                  </a:cubicBezTo>
                  <a:cubicBezTo>
                    <a:pt x="1698" y="1320"/>
                    <a:pt x="1699" y="1316"/>
                    <a:pt x="1701" y="1311"/>
                  </a:cubicBezTo>
                  <a:cubicBezTo>
                    <a:pt x="1701" y="1309"/>
                    <a:pt x="1702" y="1307"/>
                    <a:pt x="1703" y="1306"/>
                  </a:cubicBezTo>
                  <a:cubicBezTo>
                    <a:pt x="1704" y="1301"/>
                    <a:pt x="1706" y="1297"/>
                    <a:pt x="1707" y="1293"/>
                  </a:cubicBezTo>
                  <a:cubicBezTo>
                    <a:pt x="1708" y="1291"/>
                    <a:pt x="1708" y="1289"/>
                    <a:pt x="1709" y="1288"/>
                  </a:cubicBezTo>
                  <a:cubicBezTo>
                    <a:pt x="1712" y="1276"/>
                    <a:pt x="1716" y="1264"/>
                    <a:pt x="1719" y="1252"/>
                  </a:cubicBezTo>
                  <a:cubicBezTo>
                    <a:pt x="1719" y="1250"/>
                    <a:pt x="1720" y="1248"/>
                    <a:pt x="1720" y="1246"/>
                  </a:cubicBezTo>
                  <a:cubicBezTo>
                    <a:pt x="1721" y="1242"/>
                    <a:pt x="1722" y="1238"/>
                    <a:pt x="1723" y="1233"/>
                  </a:cubicBezTo>
                  <a:cubicBezTo>
                    <a:pt x="1723" y="1231"/>
                    <a:pt x="1724" y="1229"/>
                    <a:pt x="1724" y="1227"/>
                  </a:cubicBezTo>
                  <a:cubicBezTo>
                    <a:pt x="1725" y="1223"/>
                    <a:pt x="1726" y="1218"/>
                    <a:pt x="1727" y="1214"/>
                  </a:cubicBezTo>
                  <a:cubicBezTo>
                    <a:pt x="1727" y="1212"/>
                    <a:pt x="1727" y="1210"/>
                    <a:pt x="1728" y="1208"/>
                  </a:cubicBezTo>
                  <a:cubicBezTo>
                    <a:pt x="1729" y="1202"/>
                    <a:pt x="1730" y="1196"/>
                    <a:pt x="1731" y="1189"/>
                  </a:cubicBezTo>
                  <a:cubicBezTo>
                    <a:pt x="1731" y="1189"/>
                    <a:pt x="1731" y="1189"/>
                    <a:pt x="1731" y="1189"/>
                  </a:cubicBezTo>
                  <a:cubicBezTo>
                    <a:pt x="1731" y="1183"/>
                    <a:pt x="1732" y="1177"/>
                    <a:pt x="1733" y="1170"/>
                  </a:cubicBezTo>
                  <a:cubicBezTo>
                    <a:pt x="1733" y="1169"/>
                    <a:pt x="1733" y="1167"/>
                    <a:pt x="1733" y="1165"/>
                  </a:cubicBezTo>
                  <a:cubicBezTo>
                    <a:pt x="1734" y="1160"/>
                    <a:pt x="1734" y="1156"/>
                    <a:pt x="1735" y="1151"/>
                  </a:cubicBezTo>
                  <a:cubicBezTo>
                    <a:pt x="1735" y="1149"/>
                    <a:pt x="1735" y="1147"/>
                    <a:pt x="1735" y="1145"/>
                  </a:cubicBezTo>
                  <a:cubicBezTo>
                    <a:pt x="1735" y="1140"/>
                    <a:pt x="1736" y="1136"/>
                    <a:pt x="1736" y="1131"/>
                  </a:cubicBezTo>
                  <a:cubicBezTo>
                    <a:pt x="1736" y="1129"/>
                    <a:pt x="1736" y="1127"/>
                    <a:pt x="1736" y="1125"/>
                  </a:cubicBezTo>
                  <a:cubicBezTo>
                    <a:pt x="1736" y="1119"/>
                    <a:pt x="1736" y="1112"/>
                    <a:pt x="1736" y="1106"/>
                  </a:cubicBezTo>
                  <a:cubicBezTo>
                    <a:pt x="1736" y="1079"/>
                    <a:pt x="1735" y="1052"/>
                    <a:pt x="1731" y="1027"/>
                  </a:cubicBezTo>
                  <a:cubicBezTo>
                    <a:pt x="1692" y="723"/>
                    <a:pt x="1428" y="487"/>
                    <a:pt x="1110" y="487"/>
                  </a:cubicBezTo>
                  <a:cubicBezTo>
                    <a:pt x="764" y="487"/>
                    <a:pt x="483" y="765"/>
                    <a:pt x="483" y="1106"/>
                  </a:cubicBezTo>
                  <a:cubicBezTo>
                    <a:pt x="483" y="1447"/>
                    <a:pt x="764" y="1724"/>
                    <a:pt x="1110" y="1724"/>
                  </a:cubicBezTo>
                  <a:cubicBezTo>
                    <a:pt x="1225" y="1724"/>
                    <a:pt x="1333" y="1693"/>
                    <a:pt x="1426" y="1639"/>
                  </a:cubicBezTo>
                  <a:lnTo>
                    <a:pt x="1330" y="1831"/>
                  </a:lnTo>
                  <a:cubicBezTo>
                    <a:pt x="1260" y="1852"/>
                    <a:pt x="1186" y="1863"/>
                    <a:pt x="1110" y="1863"/>
                  </a:cubicBezTo>
                  <a:cubicBezTo>
                    <a:pt x="688" y="1863"/>
                    <a:pt x="345" y="1523"/>
                    <a:pt x="345" y="1106"/>
                  </a:cubicBezTo>
                  <a:cubicBezTo>
                    <a:pt x="345" y="688"/>
                    <a:pt x="688" y="348"/>
                    <a:pt x="1110" y="348"/>
                  </a:cubicBezTo>
                  <a:cubicBezTo>
                    <a:pt x="1436" y="348"/>
                    <a:pt x="1716" y="552"/>
                    <a:pt x="1825" y="838"/>
                  </a:cubicBezTo>
                  <a:cubicBezTo>
                    <a:pt x="1833" y="859"/>
                    <a:pt x="1840" y="879"/>
                    <a:pt x="1846" y="900"/>
                  </a:cubicBezTo>
                  <a:lnTo>
                    <a:pt x="1845" y="900"/>
                  </a:lnTo>
                  <a:cubicBezTo>
                    <a:pt x="1864" y="966"/>
                    <a:pt x="1874" y="1034"/>
                    <a:pt x="1874" y="1106"/>
                  </a:cubicBezTo>
                  <a:cubicBezTo>
                    <a:pt x="1874" y="1218"/>
                    <a:pt x="1849" y="1325"/>
                    <a:pt x="1804" y="1421"/>
                  </a:cubicBezTo>
                  <a:lnTo>
                    <a:pt x="1612" y="1809"/>
                  </a:lnTo>
                  <a:close/>
                  <a:moveTo>
                    <a:pt x="1110" y="2212"/>
                  </a:moveTo>
                  <a:lnTo>
                    <a:pt x="1110" y="2212"/>
                  </a:lnTo>
                  <a:cubicBezTo>
                    <a:pt x="1120" y="2212"/>
                    <a:pt x="1130" y="2212"/>
                    <a:pt x="1140" y="2212"/>
                  </a:cubicBezTo>
                  <a:lnTo>
                    <a:pt x="804" y="2886"/>
                  </a:lnTo>
                  <a:lnTo>
                    <a:pt x="1462" y="2886"/>
                  </a:lnTo>
                  <a:lnTo>
                    <a:pt x="2092" y="1622"/>
                  </a:lnTo>
                  <a:lnTo>
                    <a:pt x="2093" y="1619"/>
                  </a:lnTo>
                  <a:cubicBezTo>
                    <a:pt x="2170" y="1473"/>
                    <a:pt x="2215" y="1308"/>
                    <a:pt x="2220" y="1133"/>
                  </a:cubicBezTo>
                  <a:cubicBezTo>
                    <a:pt x="2220" y="1124"/>
                    <a:pt x="2220" y="1115"/>
                    <a:pt x="2220" y="1106"/>
                  </a:cubicBezTo>
                  <a:cubicBezTo>
                    <a:pt x="2220" y="1026"/>
                    <a:pt x="2212" y="948"/>
                    <a:pt x="2195" y="873"/>
                  </a:cubicBezTo>
                  <a:cubicBezTo>
                    <a:pt x="2184" y="822"/>
                    <a:pt x="2170" y="773"/>
                    <a:pt x="2152" y="725"/>
                  </a:cubicBezTo>
                  <a:cubicBezTo>
                    <a:pt x="2132" y="669"/>
                    <a:pt x="2107" y="616"/>
                    <a:pt x="2078" y="565"/>
                  </a:cubicBezTo>
                  <a:cubicBezTo>
                    <a:pt x="2058" y="529"/>
                    <a:pt x="2036" y="495"/>
                    <a:pt x="2013" y="462"/>
                  </a:cubicBezTo>
                  <a:cubicBezTo>
                    <a:pt x="1811" y="182"/>
                    <a:pt x="1481" y="0"/>
                    <a:pt x="1110" y="0"/>
                  </a:cubicBezTo>
                  <a:cubicBezTo>
                    <a:pt x="498" y="0"/>
                    <a:pt x="0" y="495"/>
                    <a:pt x="0" y="1106"/>
                  </a:cubicBezTo>
                  <a:cubicBezTo>
                    <a:pt x="0" y="1716"/>
                    <a:pt x="498" y="2212"/>
                    <a:pt x="1110" y="2212"/>
                  </a:cubicBezTo>
                  <a:close/>
                </a:path>
              </a:pathLst>
            </a:custGeom>
            <a:solidFill>
              <a:srgbClr val="00ADE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grpSp>
      <p:pic>
        <p:nvPicPr>
          <p:cNvPr id="15" name="Picture 14"/>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644000" y="2592000"/>
            <a:ext cx="1944000" cy="4428000"/>
          </a:xfrm>
          <a:prstGeom prst="rect">
            <a:avLst/>
          </a:prstGeom>
        </p:spPr>
      </p:pic>
      <p:sp>
        <p:nvSpPr>
          <p:cNvPr id="9" name="Title 1"/>
          <p:cNvSpPr>
            <a:spLocks noGrp="1"/>
          </p:cNvSpPr>
          <p:nvPr>
            <p:ph type="ctrTitle" hasCustomPrompt="1"/>
          </p:nvPr>
        </p:nvSpPr>
        <p:spPr>
          <a:xfrm>
            <a:off x="622800" y="950399"/>
            <a:ext cx="9471600" cy="381959"/>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edit master title slide</a:t>
            </a:r>
            <a:endParaRPr lang="en-US" dirty="0"/>
          </a:p>
        </p:txBody>
      </p:sp>
      <p:sp>
        <p:nvSpPr>
          <p:cNvPr id="11" name="Text Placeholder 5"/>
          <p:cNvSpPr>
            <a:spLocks noGrp="1"/>
          </p:cNvSpPr>
          <p:nvPr>
            <p:ph type="body" sz="quarter" idx="11"/>
          </p:nvPr>
        </p:nvSpPr>
        <p:spPr>
          <a:xfrm>
            <a:off x="626400" y="1498191"/>
            <a:ext cx="3528000" cy="1922400"/>
          </a:xfrm>
          <a:prstGeom prst="rect">
            <a:avLst/>
          </a:prstGeom>
        </p:spPr>
        <p:txBody>
          <a:bodyPr lIns="0"/>
          <a:lstStyle>
            <a:lvl1pPr marL="363538" indent="-363538">
              <a:buClr>
                <a:schemeClr val="tx1"/>
              </a:buClr>
              <a:buFont typeface="+mj-lt"/>
              <a:buAutoNum type="arabicPeriod"/>
              <a:defRPr sz="1600" cap="none" baseline="0">
                <a:latin typeface="Malgun Gothic" panose="020B0503020000020004" pitchFamily="34" charset="-127"/>
                <a:ea typeface="Malgun Gothic" panose="020B0503020000020004" pitchFamily="34" charset="-127"/>
              </a:defRPr>
            </a:lvl1pPr>
          </a:lstStyle>
          <a:p>
            <a:pPr lvl="0"/>
            <a:endParaRPr lang="en-AU" dirty="0"/>
          </a:p>
        </p:txBody>
      </p:sp>
    </p:spTree>
    <p:extLst>
      <p:ext uri="{BB962C8B-B14F-4D97-AF65-F5344CB8AC3E}">
        <p14:creationId xmlns:p14="http://schemas.microsoft.com/office/powerpoint/2010/main" val="179266060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20">
    <p:spTree>
      <p:nvGrpSpPr>
        <p:cNvPr id="1" name=""/>
        <p:cNvGrpSpPr/>
        <p:nvPr/>
      </p:nvGrpSpPr>
      <p:grpSpPr>
        <a:xfrm>
          <a:off x="0" y="0"/>
          <a:ext cx="0" cy="0"/>
          <a:chOff x="0" y="0"/>
          <a:chExt cx="0" cy="0"/>
        </a:xfrm>
      </p:grpSpPr>
      <p:grpSp>
        <p:nvGrpSpPr>
          <p:cNvPr id="21" name="Group 4"/>
          <p:cNvGrpSpPr>
            <a:grpSpLocks noChangeAspect="1"/>
          </p:cNvGrpSpPr>
          <p:nvPr userDrawn="1"/>
        </p:nvGrpSpPr>
        <p:grpSpPr bwMode="auto">
          <a:xfrm>
            <a:off x="6362700" y="2518618"/>
            <a:ext cx="3725863" cy="4471988"/>
            <a:chOff x="4008" y="1610"/>
            <a:chExt cx="2347" cy="2817"/>
          </a:xfrm>
        </p:grpSpPr>
        <p:sp>
          <p:nvSpPr>
            <p:cNvPr id="22" name="AutoShape 3"/>
            <p:cNvSpPr>
              <a:spLocks noChangeAspect="1" noChangeArrowheads="1" noTextEdit="1"/>
            </p:cNvSpPr>
            <p:nvPr/>
          </p:nvSpPr>
          <p:spPr bwMode="auto">
            <a:xfrm>
              <a:off x="4008" y="1610"/>
              <a:ext cx="2347" cy="28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23" name="Freeform 5"/>
            <p:cNvSpPr>
              <a:spLocks noEditPoints="1"/>
            </p:cNvSpPr>
            <p:nvPr/>
          </p:nvSpPr>
          <p:spPr bwMode="auto">
            <a:xfrm>
              <a:off x="4008" y="1603"/>
              <a:ext cx="2356" cy="2834"/>
            </a:xfrm>
            <a:custGeom>
              <a:avLst/>
              <a:gdLst>
                <a:gd name="T0" fmla="*/ 1988 w 2399"/>
                <a:gd name="T1" fmla="*/ 2373 h 2886"/>
                <a:gd name="T2" fmla="*/ 1988 w 2399"/>
                <a:gd name="T3" fmla="*/ 2373 h 2886"/>
                <a:gd name="T4" fmla="*/ 1199 w 2399"/>
                <a:gd name="T5" fmla="*/ 2781 h 2886"/>
                <a:gd name="T6" fmla="*/ 410 w 2399"/>
                <a:gd name="T7" fmla="*/ 2373 h 2886"/>
                <a:gd name="T8" fmla="*/ 103 w 2399"/>
                <a:gd name="T9" fmla="*/ 1442 h 2886"/>
                <a:gd name="T10" fmla="*/ 410 w 2399"/>
                <a:gd name="T11" fmla="*/ 512 h 2886"/>
                <a:gd name="T12" fmla="*/ 1199 w 2399"/>
                <a:gd name="T13" fmla="*/ 104 h 2886"/>
                <a:gd name="T14" fmla="*/ 1988 w 2399"/>
                <a:gd name="T15" fmla="*/ 512 h 2886"/>
                <a:gd name="T16" fmla="*/ 2295 w 2399"/>
                <a:gd name="T17" fmla="*/ 1442 h 2886"/>
                <a:gd name="T18" fmla="*/ 1988 w 2399"/>
                <a:gd name="T19" fmla="*/ 2373 h 2886"/>
                <a:gd name="T20" fmla="*/ 2070 w 2399"/>
                <a:gd name="T21" fmla="*/ 447 h 2886"/>
                <a:gd name="T22" fmla="*/ 2070 w 2399"/>
                <a:gd name="T23" fmla="*/ 447 h 2886"/>
                <a:gd name="T24" fmla="*/ 1690 w 2399"/>
                <a:gd name="T25" fmla="*/ 124 h 2886"/>
                <a:gd name="T26" fmla="*/ 1199 w 2399"/>
                <a:gd name="T27" fmla="*/ 0 h 2886"/>
                <a:gd name="T28" fmla="*/ 708 w 2399"/>
                <a:gd name="T29" fmla="*/ 124 h 2886"/>
                <a:gd name="T30" fmla="*/ 329 w 2399"/>
                <a:gd name="T31" fmla="*/ 447 h 2886"/>
                <a:gd name="T32" fmla="*/ 0 w 2399"/>
                <a:gd name="T33" fmla="*/ 1442 h 2886"/>
                <a:gd name="T34" fmla="*/ 329 w 2399"/>
                <a:gd name="T35" fmla="*/ 2438 h 2886"/>
                <a:gd name="T36" fmla="*/ 708 w 2399"/>
                <a:gd name="T37" fmla="*/ 2761 h 2886"/>
                <a:gd name="T38" fmla="*/ 1199 w 2399"/>
                <a:gd name="T39" fmla="*/ 2886 h 2886"/>
                <a:gd name="T40" fmla="*/ 1690 w 2399"/>
                <a:gd name="T41" fmla="*/ 2761 h 2886"/>
                <a:gd name="T42" fmla="*/ 2070 w 2399"/>
                <a:gd name="T43" fmla="*/ 2438 h 2886"/>
                <a:gd name="T44" fmla="*/ 2399 w 2399"/>
                <a:gd name="T45" fmla="*/ 1442 h 2886"/>
                <a:gd name="T46" fmla="*/ 2070 w 2399"/>
                <a:gd name="T47" fmla="*/ 447 h 2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99" h="2886">
                  <a:moveTo>
                    <a:pt x="1988" y="2373"/>
                  </a:moveTo>
                  <a:lnTo>
                    <a:pt x="1988" y="2373"/>
                  </a:lnTo>
                  <a:cubicBezTo>
                    <a:pt x="1780" y="2636"/>
                    <a:pt x="1500" y="2781"/>
                    <a:pt x="1199" y="2781"/>
                  </a:cubicBezTo>
                  <a:cubicBezTo>
                    <a:pt x="898" y="2781"/>
                    <a:pt x="618" y="2636"/>
                    <a:pt x="410" y="2373"/>
                  </a:cubicBezTo>
                  <a:cubicBezTo>
                    <a:pt x="212" y="2122"/>
                    <a:pt x="103" y="1792"/>
                    <a:pt x="103" y="1442"/>
                  </a:cubicBezTo>
                  <a:cubicBezTo>
                    <a:pt x="103" y="1093"/>
                    <a:pt x="212" y="762"/>
                    <a:pt x="410" y="512"/>
                  </a:cubicBezTo>
                  <a:cubicBezTo>
                    <a:pt x="618" y="249"/>
                    <a:pt x="898" y="104"/>
                    <a:pt x="1199" y="104"/>
                  </a:cubicBezTo>
                  <a:cubicBezTo>
                    <a:pt x="1500" y="104"/>
                    <a:pt x="1780" y="249"/>
                    <a:pt x="1988" y="512"/>
                  </a:cubicBezTo>
                  <a:cubicBezTo>
                    <a:pt x="2186" y="762"/>
                    <a:pt x="2295" y="1093"/>
                    <a:pt x="2295" y="1442"/>
                  </a:cubicBezTo>
                  <a:cubicBezTo>
                    <a:pt x="2295" y="1792"/>
                    <a:pt x="2186" y="2122"/>
                    <a:pt x="1988" y="2373"/>
                  </a:cubicBezTo>
                  <a:close/>
                  <a:moveTo>
                    <a:pt x="2070" y="447"/>
                  </a:moveTo>
                  <a:lnTo>
                    <a:pt x="2070" y="447"/>
                  </a:lnTo>
                  <a:cubicBezTo>
                    <a:pt x="1961" y="310"/>
                    <a:pt x="1833" y="201"/>
                    <a:pt x="1690" y="124"/>
                  </a:cubicBezTo>
                  <a:cubicBezTo>
                    <a:pt x="1535" y="41"/>
                    <a:pt x="1370" y="0"/>
                    <a:pt x="1199" y="0"/>
                  </a:cubicBezTo>
                  <a:cubicBezTo>
                    <a:pt x="1028" y="0"/>
                    <a:pt x="863" y="41"/>
                    <a:pt x="708" y="124"/>
                  </a:cubicBezTo>
                  <a:cubicBezTo>
                    <a:pt x="565" y="201"/>
                    <a:pt x="437" y="310"/>
                    <a:pt x="329" y="447"/>
                  </a:cubicBezTo>
                  <a:cubicBezTo>
                    <a:pt x="116" y="716"/>
                    <a:pt x="0" y="1069"/>
                    <a:pt x="0" y="1442"/>
                  </a:cubicBezTo>
                  <a:cubicBezTo>
                    <a:pt x="0" y="1815"/>
                    <a:pt x="116" y="2169"/>
                    <a:pt x="329" y="2438"/>
                  </a:cubicBezTo>
                  <a:cubicBezTo>
                    <a:pt x="437" y="2575"/>
                    <a:pt x="565" y="2684"/>
                    <a:pt x="708" y="2761"/>
                  </a:cubicBezTo>
                  <a:cubicBezTo>
                    <a:pt x="863" y="2843"/>
                    <a:pt x="1028" y="2886"/>
                    <a:pt x="1199" y="2886"/>
                  </a:cubicBezTo>
                  <a:cubicBezTo>
                    <a:pt x="1370" y="2886"/>
                    <a:pt x="1535" y="2843"/>
                    <a:pt x="1690" y="2761"/>
                  </a:cubicBezTo>
                  <a:cubicBezTo>
                    <a:pt x="1833" y="2684"/>
                    <a:pt x="1961" y="2575"/>
                    <a:pt x="2070" y="2438"/>
                  </a:cubicBezTo>
                  <a:cubicBezTo>
                    <a:pt x="2282" y="2169"/>
                    <a:pt x="2399" y="1815"/>
                    <a:pt x="2399" y="1442"/>
                  </a:cubicBezTo>
                  <a:cubicBezTo>
                    <a:pt x="2399" y="1069"/>
                    <a:pt x="2282" y="716"/>
                    <a:pt x="2070" y="447"/>
                  </a:cubicBezTo>
                  <a:close/>
                </a:path>
              </a:pathLst>
            </a:custGeom>
            <a:solidFill>
              <a:srgbClr val="00ADE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24" name="Freeform 6"/>
            <p:cNvSpPr>
              <a:spLocks noEditPoints="1"/>
            </p:cNvSpPr>
            <p:nvPr/>
          </p:nvSpPr>
          <p:spPr bwMode="auto">
            <a:xfrm>
              <a:off x="4482" y="2080"/>
              <a:ext cx="1407" cy="1879"/>
            </a:xfrm>
            <a:custGeom>
              <a:avLst/>
              <a:gdLst>
                <a:gd name="T0" fmla="*/ 1126 w 1432"/>
                <a:gd name="T1" fmla="*/ 1584 h 1913"/>
                <a:gd name="T2" fmla="*/ 1126 w 1432"/>
                <a:gd name="T3" fmla="*/ 1584 h 1913"/>
                <a:gd name="T4" fmla="*/ 716 w 1432"/>
                <a:gd name="T5" fmla="*/ 1808 h 1913"/>
                <a:gd name="T6" fmla="*/ 306 w 1432"/>
                <a:gd name="T7" fmla="*/ 1584 h 1913"/>
                <a:gd name="T8" fmla="*/ 104 w 1432"/>
                <a:gd name="T9" fmla="*/ 956 h 1913"/>
                <a:gd name="T10" fmla="*/ 306 w 1432"/>
                <a:gd name="T11" fmla="*/ 329 h 1913"/>
                <a:gd name="T12" fmla="*/ 716 w 1432"/>
                <a:gd name="T13" fmla="*/ 105 h 1913"/>
                <a:gd name="T14" fmla="*/ 1126 w 1432"/>
                <a:gd name="T15" fmla="*/ 329 h 1913"/>
                <a:gd name="T16" fmla="*/ 1328 w 1432"/>
                <a:gd name="T17" fmla="*/ 956 h 1913"/>
                <a:gd name="T18" fmla="*/ 1126 w 1432"/>
                <a:gd name="T19" fmla="*/ 1584 h 1913"/>
                <a:gd name="T20" fmla="*/ 1208 w 1432"/>
                <a:gd name="T21" fmla="*/ 264 h 1913"/>
                <a:gd name="T22" fmla="*/ 1208 w 1432"/>
                <a:gd name="T23" fmla="*/ 264 h 1913"/>
                <a:gd name="T24" fmla="*/ 716 w 1432"/>
                <a:gd name="T25" fmla="*/ 0 h 1913"/>
                <a:gd name="T26" fmla="*/ 224 w 1432"/>
                <a:gd name="T27" fmla="*/ 264 h 1913"/>
                <a:gd name="T28" fmla="*/ 0 w 1432"/>
                <a:gd name="T29" fmla="*/ 956 h 1913"/>
                <a:gd name="T30" fmla="*/ 224 w 1432"/>
                <a:gd name="T31" fmla="*/ 1649 h 1913"/>
                <a:gd name="T32" fmla="*/ 716 w 1432"/>
                <a:gd name="T33" fmla="*/ 1913 h 1913"/>
                <a:gd name="T34" fmla="*/ 1208 w 1432"/>
                <a:gd name="T35" fmla="*/ 1649 h 1913"/>
                <a:gd name="T36" fmla="*/ 1432 w 1432"/>
                <a:gd name="T37" fmla="*/ 956 h 1913"/>
                <a:gd name="T38" fmla="*/ 1208 w 1432"/>
                <a:gd name="T39" fmla="*/ 264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2" h="1913">
                  <a:moveTo>
                    <a:pt x="1126" y="1584"/>
                  </a:moveTo>
                  <a:lnTo>
                    <a:pt x="1126" y="1584"/>
                  </a:lnTo>
                  <a:cubicBezTo>
                    <a:pt x="1012" y="1728"/>
                    <a:pt x="867" y="1808"/>
                    <a:pt x="716" y="1808"/>
                  </a:cubicBezTo>
                  <a:cubicBezTo>
                    <a:pt x="566" y="1808"/>
                    <a:pt x="420" y="1728"/>
                    <a:pt x="306" y="1584"/>
                  </a:cubicBezTo>
                  <a:cubicBezTo>
                    <a:pt x="176" y="1419"/>
                    <a:pt x="104" y="1196"/>
                    <a:pt x="104" y="956"/>
                  </a:cubicBezTo>
                  <a:cubicBezTo>
                    <a:pt x="104" y="716"/>
                    <a:pt x="176" y="493"/>
                    <a:pt x="306" y="329"/>
                  </a:cubicBezTo>
                  <a:cubicBezTo>
                    <a:pt x="420" y="184"/>
                    <a:pt x="566" y="105"/>
                    <a:pt x="716" y="105"/>
                  </a:cubicBezTo>
                  <a:cubicBezTo>
                    <a:pt x="867" y="105"/>
                    <a:pt x="1012" y="184"/>
                    <a:pt x="1126" y="329"/>
                  </a:cubicBezTo>
                  <a:cubicBezTo>
                    <a:pt x="1256" y="493"/>
                    <a:pt x="1328" y="716"/>
                    <a:pt x="1328" y="956"/>
                  </a:cubicBezTo>
                  <a:cubicBezTo>
                    <a:pt x="1328" y="1196"/>
                    <a:pt x="1256" y="1419"/>
                    <a:pt x="1126" y="1584"/>
                  </a:cubicBezTo>
                  <a:close/>
                  <a:moveTo>
                    <a:pt x="1208" y="264"/>
                  </a:moveTo>
                  <a:lnTo>
                    <a:pt x="1208" y="264"/>
                  </a:lnTo>
                  <a:cubicBezTo>
                    <a:pt x="1074" y="94"/>
                    <a:pt x="899" y="0"/>
                    <a:pt x="716" y="0"/>
                  </a:cubicBezTo>
                  <a:cubicBezTo>
                    <a:pt x="533" y="0"/>
                    <a:pt x="359" y="94"/>
                    <a:pt x="224" y="264"/>
                  </a:cubicBezTo>
                  <a:cubicBezTo>
                    <a:pt x="80" y="447"/>
                    <a:pt x="0" y="693"/>
                    <a:pt x="0" y="956"/>
                  </a:cubicBezTo>
                  <a:cubicBezTo>
                    <a:pt x="0" y="1220"/>
                    <a:pt x="80" y="1466"/>
                    <a:pt x="224" y="1649"/>
                  </a:cubicBezTo>
                  <a:cubicBezTo>
                    <a:pt x="359" y="1819"/>
                    <a:pt x="533" y="1913"/>
                    <a:pt x="716" y="1913"/>
                  </a:cubicBezTo>
                  <a:cubicBezTo>
                    <a:pt x="899" y="1913"/>
                    <a:pt x="1074" y="1819"/>
                    <a:pt x="1208" y="1649"/>
                  </a:cubicBezTo>
                  <a:cubicBezTo>
                    <a:pt x="1352" y="1466"/>
                    <a:pt x="1432" y="1220"/>
                    <a:pt x="1432" y="956"/>
                  </a:cubicBezTo>
                  <a:cubicBezTo>
                    <a:pt x="1432" y="693"/>
                    <a:pt x="1352" y="447"/>
                    <a:pt x="1208" y="264"/>
                  </a:cubicBezTo>
                  <a:close/>
                </a:path>
              </a:pathLst>
            </a:custGeom>
            <a:solidFill>
              <a:srgbClr val="00ADE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25" name="Freeform 7"/>
            <p:cNvSpPr>
              <a:spLocks noEditPoints="1"/>
            </p:cNvSpPr>
            <p:nvPr/>
          </p:nvSpPr>
          <p:spPr bwMode="auto">
            <a:xfrm>
              <a:off x="4245" y="1841"/>
              <a:ext cx="1881" cy="2356"/>
            </a:xfrm>
            <a:custGeom>
              <a:avLst/>
              <a:gdLst>
                <a:gd name="T0" fmla="*/ 958 w 1916"/>
                <a:gd name="T1" fmla="*/ 2295 h 2400"/>
                <a:gd name="T2" fmla="*/ 958 w 1916"/>
                <a:gd name="T3" fmla="*/ 2295 h 2400"/>
                <a:gd name="T4" fmla="*/ 104 w 1916"/>
                <a:gd name="T5" fmla="*/ 1200 h 2400"/>
                <a:gd name="T6" fmla="*/ 958 w 1916"/>
                <a:gd name="T7" fmla="*/ 105 h 2400"/>
                <a:gd name="T8" fmla="*/ 1812 w 1916"/>
                <a:gd name="T9" fmla="*/ 1200 h 2400"/>
                <a:gd name="T10" fmla="*/ 958 w 1916"/>
                <a:gd name="T11" fmla="*/ 2295 h 2400"/>
                <a:gd name="T12" fmla="*/ 1639 w 1916"/>
                <a:gd name="T13" fmla="*/ 356 h 2400"/>
                <a:gd name="T14" fmla="*/ 1639 w 1916"/>
                <a:gd name="T15" fmla="*/ 356 h 2400"/>
                <a:gd name="T16" fmla="*/ 958 w 1916"/>
                <a:gd name="T17" fmla="*/ 0 h 2400"/>
                <a:gd name="T18" fmla="*/ 277 w 1916"/>
                <a:gd name="T19" fmla="*/ 356 h 2400"/>
                <a:gd name="T20" fmla="*/ 0 w 1916"/>
                <a:gd name="T21" fmla="*/ 1200 h 2400"/>
                <a:gd name="T22" fmla="*/ 277 w 1916"/>
                <a:gd name="T23" fmla="*/ 2044 h 2400"/>
                <a:gd name="T24" fmla="*/ 958 w 1916"/>
                <a:gd name="T25" fmla="*/ 2400 h 2400"/>
                <a:gd name="T26" fmla="*/ 1639 w 1916"/>
                <a:gd name="T27" fmla="*/ 2044 h 2400"/>
                <a:gd name="T28" fmla="*/ 1916 w 1916"/>
                <a:gd name="T29" fmla="*/ 1200 h 2400"/>
                <a:gd name="T30" fmla="*/ 1639 w 1916"/>
                <a:gd name="T31" fmla="*/ 356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6" h="2400">
                  <a:moveTo>
                    <a:pt x="958" y="2295"/>
                  </a:moveTo>
                  <a:lnTo>
                    <a:pt x="958" y="2295"/>
                  </a:lnTo>
                  <a:cubicBezTo>
                    <a:pt x="487" y="2295"/>
                    <a:pt x="104" y="1804"/>
                    <a:pt x="104" y="1200"/>
                  </a:cubicBezTo>
                  <a:cubicBezTo>
                    <a:pt x="104" y="596"/>
                    <a:pt x="487" y="105"/>
                    <a:pt x="958" y="105"/>
                  </a:cubicBezTo>
                  <a:cubicBezTo>
                    <a:pt x="1429" y="105"/>
                    <a:pt x="1812" y="596"/>
                    <a:pt x="1812" y="1200"/>
                  </a:cubicBezTo>
                  <a:cubicBezTo>
                    <a:pt x="1812" y="1804"/>
                    <a:pt x="1429" y="2295"/>
                    <a:pt x="958" y="2295"/>
                  </a:cubicBezTo>
                  <a:close/>
                  <a:moveTo>
                    <a:pt x="1639" y="356"/>
                  </a:moveTo>
                  <a:lnTo>
                    <a:pt x="1639" y="356"/>
                  </a:lnTo>
                  <a:cubicBezTo>
                    <a:pt x="1458" y="127"/>
                    <a:pt x="1216" y="0"/>
                    <a:pt x="958" y="0"/>
                  </a:cubicBezTo>
                  <a:cubicBezTo>
                    <a:pt x="700" y="0"/>
                    <a:pt x="458" y="127"/>
                    <a:pt x="277" y="356"/>
                  </a:cubicBezTo>
                  <a:cubicBezTo>
                    <a:pt x="99" y="582"/>
                    <a:pt x="0" y="882"/>
                    <a:pt x="0" y="1200"/>
                  </a:cubicBezTo>
                  <a:cubicBezTo>
                    <a:pt x="0" y="1519"/>
                    <a:pt x="99" y="1818"/>
                    <a:pt x="277" y="2044"/>
                  </a:cubicBezTo>
                  <a:cubicBezTo>
                    <a:pt x="458" y="2274"/>
                    <a:pt x="700" y="2400"/>
                    <a:pt x="958" y="2400"/>
                  </a:cubicBezTo>
                  <a:cubicBezTo>
                    <a:pt x="1216" y="2400"/>
                    <a:pt x="1458" y="2274"/>
                    <a:pt x="1639" y="2044"/>
                  </a:cubicBezTo>
                  <a:cubicBezTo>
                    <a:pt x="1818" y="1818"/>
                    <a:pt x="1916" y="1519"/>
                    <a:pt x="1916" y="1200"/>
                  </a:cubicBezTo>
                  <a:cubicBezTo>
                    <a:pt x="1916" y="882"/>
                    <a:pt x="1818" y="582"/>
                    <a:pt x="1639" y="356"/>
                  </a:cubicBezTo>
                  <a:close/>
                </a:path>
              </a:pathLst>
            </a:custGeom>
            <a:solidFill>
              <a:srgbClr val="00ADE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grpSp>
      <p:grpSp>
        <p:nvGrpSpPr>
          <p:cNvPr id="26" name="Group 10"/>
          <p:cNvGrpSpPr>
            <a:grpSpLocks noChangeAspect="1"/>
          </p:cNvGrpSpPr>
          <p:nvPr userDrawn="1"/>
        </p:nvGrpSpPr>
        <p:grpSpPr bwMode="auto">
          <a:xfrm>
            <a:off x="2784475" y="2593231"/>
            <a:ext cx="3392488" cy="4391025"/>
            <a:chOff x="1754" y="1657"/>
            <a:chExt cx="2137" cy="2766"/>
          </a:xfrm>
        </p:grpSpPr>
        <p:sp>
          <p:nvSpPr>
            <p:cNvPr id="27" name="AutoShape 9"/>
            <p:cNvSpPr>
              <a:spLocks noChangeAspect="1" noChangeArrowheads="1" noTextEdit="1"/>
            </p:cNvSpPr>
            <p:nvPr/>
          </p:nvSpPr>
          <p:spPr bwMode="auto">
            <a:xfrm>
              <a:off x="1754" y="1657"/>
              <a:ext cx="2137" cy="27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28" name="Freeform 27"/>
            <p:cNvSpPr>
              <a:spLocks/>
            </p:cNvSpPr>
            <p:nvPr/>
          </p:nvSpPr>
          <p:spPr bwMode="auto">
            <a:xfrm>
              <a:off x="1754" y="3852"/>
              <a:ext cx="2114" cy="575"/>
            </a:xfrm>
            <a:custGeom>
              <a:avLst/>
              <a:gdLst>
                <a:gd name="T0" fmla="*/ 2113 w 2114"/>
                <a:gd name="T1" fmla="*/ 0 h 575"/>
                <a:gd name="T2" fmla="*/ 2113 w 2114"/>
                <a:gd name="T3" fmla="*/ 0 h 575"/>
                <a:gd name="T4" fmla="*/ 1976 w 2114"/>
                <a:gd name="T5" fmla="*/ 0 h 575"/>
                <a:gd name="T6" fmla="*/ 1798 w 2114"/>
                <a:gd name="T7" fmla="*/ 0 h 575"/>
                <a:gd name="T8" fmla="*/ 1660 w 2114"/>
                <a:gd name="T9" fmla="*/ 0 h 575"/>
                <a:gd name="T10" fmla="*/ 1489 w 2114"/>
                <a:gd name="T11" fmla="*/ 0 h 575"/>
                <a:gd name="T12" fmla="*/ 1351 w 2114"/>
                <a:gd name="T13" fmla="*/ 0 h 575"/>
                <a:gd name="T14" fmla="*/ 1255 w 2114"/>
                <a:gd name="T15" fmla="*/ 0 h 575"/>
                <a:gd name="T16" fmla="*/ 1161 w 2114"/>
                <a:gd name="T17" fmla="*/ 102 h 575"/>
                <a:gd name="T18" fmla="*/ 2012 w 2114"/>
                <a:gd name="T19" fmla="*/ 102 h 575"/>
                <a:gd name="T20" fmla="*/ 2012 w 2114"/>
                <a:gd name="T21" fmla="*/ 236 h 575"/>
                <a:gd name="T22" fmla="*/ 1037 w 2114"/>
                <a:gd name="T23" fmla="*/ 236 h 575"/>
                <a:gd name="T24" fmla="*/ 943 w 2114"/>
                <a:gd name="T25" fmla="*/ 338 h 575"/>
                <a:gd name="T26" fmla="*/ 2012 w 2114"/>
                <a:gd name="T27" fmla="*/ 338 h 575"/>
                <a:gd name="T28" fmla="*/ 2012 w 2114"/>
                <a:gd name="T29" fmla="*/ 473 h 575"/>
                <a:gd name="T30" fmla="*/ 110 w 2114"/>
                <a:gd name="T31" fmla="*/ 473 h 575"/>
                <a:gd name="T32" fmla="*/ 0 w 2114"/>
                <a:gd name="T33" fmla="*/ 575 h 575"/>
                <a:gd name="T34" fmla="*/ 2114 w 2114"/>
                <a:gd name="T35" fmla="*/ 575 h 575"/>
                <a:gd name="T36" fmla="*/ 2114 w 2114"/>
                <a:gd name="T37" fmla="*/ 1 h 575"/>
                <a:gd name="T38" fmla="*/ 2114 w 2114"/>
                <a:gd name="T39" fmla="*/ 1 h 575"/>
                <a:gd name="T40" fmla="*/ 2114 w 2114"/>
                <a:gd name="T41" fmla="*/ 0 h 575"/>
                <a:gd name="T42" fmla="*/ 2113 w 2114"/>
                <a:gd name="T43"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4" h="575">
                  <a:moveTo>
                    <a:pt x="2113" y="0"/>
                  </a:moveTo>
                  <a:lnTo>
                    <a:pt x="2113" y="0"/>
                  </a:lnTo>
                  <a:lnTo>
                    <a:pt x="1976" y="0"/>
                  </a:lnTo>
                  <a:lnTo>
                    <a:pt x="1798" y="0"/>
                  </a:lnTo>
                  <a:lnTo>
                    <a:pt x="1660" y="0"/>
                  </a:lnTo>
                  <a:lnTo>
                    <a:pt x="1489" y="0"/>
                  </a:lnTo>
                  <a:lnTo>
                    <a:pt x="1351" y="0"/>
                  </a:lnTo>
                  <a:lnTo>
                    <a:pt x="1255" y="0"/>
                  </a:lnTo>
                  <a:lnTo>
                    <a:pt x="1161" y="102"/>
                  </a:lnTo>
                  <a:lnTo>
                    <a:pt x="2012" y="102"/>
                  </a:lnTo>
                  <a:lnTo>
                    <a:pt x="2012" y="236"/>
                  </a:lnTo>
                  <a:lnTo>
                    <a:pt x="1037" y="236"/>
                  </a:lnTo>
                  <a:lnTo>
                    <a:pt x="943" y="338"/>
                  </a:lnTo>
                  <a:lnTo>
                    <a:pt x="2012" y="338"/>
                  </a:lnTo>
                  <a:lnTo>
                    <a:pt x="2012" y="473"/>
                  </a:lnTo>
                  <a:lnTo>
                    <a:pt x="110" y="473"/>
                  </a:lnTo>
                  <a:lnTo>
                    <a:pt x="0" y="575"/>
                  </a:lnTo>
                  <a:lnTo>
                    <a:pt x="2114" y="575"/>
                  </a:lnTo>
                  <a:lnTo>
                    <a:pt x="2114" y="1"/>
                  </a:lnTo>
                  <a:lnTo>
                    <a:pt x="2114" y="1"/>
                  </a:lnTo>
                  <a:lnTo>
                    <a:pt x="2114" y="0"/>
                  </a:lnTo>
                  <a:lnTo>
                    <a:pt x="2113" y="0"/>
                  </a:lnTo>
                  <a:close/>
                </a:path>
              </a:pathLst>
            </a:custGeom>
            <a:solidFill>
              <a:srgbClr val="00ADEE"/>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29" name="Freeform 28"/>
            <p:cNvSpPr>
              <a:spLocks/>
            </p:cNvSpPr>
            <p:nvPr/>
          </p:nvSpPr>
          <p:spPr bwMode="auto">
            <a:xfrm>
              <a:off x="1754" y="3856"/>
              <a:ext cx="547" cy="571"/>
            </a:xfrm>
            <a:custGeom>
              <a:avLst/>
              <a:gdLst>
                <a:gd name="T0" fmla="*/ 0 w 547"/>
                <a:gd name="T1" fmla="*/ 571 h 571"/>
                <a:gd name="T2" fmla="*/ 0 w 547"/>
                <a:gd name="T3" fmla="*/ 571 h 571"/>
                <a:gd name="T4" fmla="*/ 140 w 547"/>
                <a:gd name="T5" fmla="*/ 571 h 571"/>
                <a:gd name="T6" fmla="*/ 457 w 547"/>
                <a:gd name="T7" fmla="*/ 240 h 571"/>
                <a:gd name="T8" fmla="*/ 547 w 547"/>
                <a:gd name="T9" fmla="*/ 0 h 571"/>
                <a:gd name="T10" fmla="*/ 0 w 547"/>
                <a:gd name="T11" fmla="*/ 571 h 571"/>
              </a:gdLst>
              <a:ahLst/>
              <a:cxnLst>
                <a:cxn ang="0">
                  <a:pos x="T0" y="T1"/>
                </a:cxn>
                <a:cxn ang="0">
                  <a:pos x="T2" y="T3"/>
                </a:cxn>
                <a:cxn ang="0">
                  <a:pos x="T4" y="T5"/>
                </a:cxn>
                <a:cxn ang="0">
                  <a:pos x="T6" y="T7"/>
                </a:cxn>
                <a:cxn ang="0">
                  <a:pos x="T8" y="T9"/>
                </a:cxn>
                <a:cxn ang="0">
                  <a:pos x="T10" y="T11"/>
                </a:cxn>
              </a:cxnLst>
              <a:rect l="0" t="0" r="r" b="b"/>
              <a:pathLst>
                <a:path w="547" h="571">
                  <a:moveTo>
                    <a:pt x="0" y="571"/>
                  </a:moveTo>
                  <a:lnTo>
                    <a:pt x="0" y="571"/>
                  </a:lnTo>
                  <a:lnTo>
                    <a:pt x="140" y="571"/>
                  </a:lnTo>
                  <a:lnTo>
                    <a:pt x="457" y="240"/>
                  </a:lnTo>
                  <a:lnTo>
                    <a:pt x="547" y="0"/>
                  </a:lnTo>
                  <a:lnTo>
                    <a:pt x="0" y="571"/>
                  </a:lnTo>
                  <a:close/>
                </a:path>
              </a:pathLst>
            </a:custGeom>
            <a:solidFill>
              <a:srgbClr val="00ADEE"/>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30" name="Freeform 29"/>
            <p:cNvSpPr>
              <a:spLocks/>
            </p:cNvSpPr>
            <p:nvPr/>
          </p:nvSpPr>
          <p:spPr bwMode="auto">
            <a:xfrm>
              <a:off x="1943" y="1652"/>
              <a:ext cx="1953" cy="2771"/>
            </a:xfrm>
            <a:custGeom>
              <a:avLst/>
              <a:gdLst>
                <a:gd name="T0" fmla="*/ 4376 w 8750"/>
                <a:gd name="T1" fmla="*/ 0 h 12424"/>
                <a:gd name="T2" fmla="*/ 4376 w 8750"/>
                <a:gd name="T3" fmla="*/ 0 h 12424"/>
                <a:gd name="T4" fmla="*/ 0 w 8750"/>
                <a:gd name="T5" fmla="*/ 4375 h 12424"/>
                <a:gd name="T6" fmla="*/ 0 w 8750"/>
                <a:gd name="T7" fmla="*/ 4393 h 12424"/>
                <a:gd name="T8" fmla="*/ 0 w 8750"/>
                <a:gd name="T9" fmla="*/ 4395 h 12424"/>
                <a:gd name="T10" fmla="*/ 2567 w 8750"/>
                <a:gd name="T11" fmla="*/ 4395 h 12424"/>
                <a:gd name="T12" fmla="*/ 2567 w 8750"/>
                <a:gd name="T13" fmla="*/ 4326 h 12424"/>
                <a:gd name="T14" fmla="*/ 4376 w 8750"/>
                <a:gd name="T15" fmla="*/ 2564 h 12424"/>
                <a:gd name="T16" fmla="*/ 6185 w 8750"/>
                <a:gd name="T17" fmla="*/ 4375 h 12424"/>
                <a:gd name="T18" fmla="*/ 5606 w 8750"/>
                <a:gd name="T19" fmla="*/ 5703 h 12424"/>
                <a:gd name="T20" fmla="*/ 165 w 8750"/>
                <a:gd name="T21" fmla="*/ 11381 h 12424"/>
                <a:gd name="T22" fmla="*/ 655 w 8750"/>
                <a:gd name="T23" fmla="*/ 11526 h 12424"/>
                <a:gd name="T24" fmla="*/ 5940 w 8750"/>
                <a:gd name="T25" fmla="*/ 6011 h 12424"/>
                <a:gd name="T26" fmla="*/ 6638 w 8750"/>
                <a:gd name="T27" fmla="*/ 4375 h 12424"/>
                <a:gd name="T28" fmla="*/ 4376 w 8750"/>
                <a:gd name="T29" fmla="*/ 2111 h 12424"/>
                <a:gd name="T30" fmla="*/ 2156 w 8750"/>
                <a:gd name="T31" fmla="*/ 3936 h 12424"/>
                <a:gd name="T32" fmla="*/ 1544 w 8750"/>
                <a:gd name="T33" fmla="*/ 3936 h 12424"/>
                <a:gd name="T34" fmla="*/ 4376 w 8750"/>
                <a:gd name="T35" fmla="*/ 1509 h 12424"/>
                <a:gd name="T36" fmla="*/ 7242 w 8750"/>
                <a:gd name="T37" fmla="*/ 4375 h 12424"/>
                <a:gd name="T38" fmla="*/ 6380 w 8750"/>
                <a:gd name="T39" fmla="*/ 6421 h 12424"/>
                <a:gd name="T40" fmla="*/ 1305 w 8750"/>
                <a:gd name="T41" fmla="*/ 11717 h 12424"/>
                <a:gd name="T42" fmla="*/ 1164 w 8750"/>
                <a:gd name="T43" fmla="*/ 11864 h 12424"/>
                <a:gd name="T44" fmla="*/ 927 w 8750"/>
                <a:gd name="T45" fmla="*/ 12111 h 12424"/>
                <a:gd name="T46" fmla="*/ 1255 w 8750"/>
                <a:gd name="T47" fmla="*/ 12424 h 12424"/>
                <a:gd name="T48" fmla="*/ 1670 w 8750"/>
                <a:gd name="T49" fmla="*/ 11991 h 12424"/>
                <a:gd name="T50" fmla="*/ 1794 w 8750"/>
                <a:gd name="T51" fmla="*/ 11862 h 12424"/>
                <a:gd name="T52" fmla="*/ 6710 w 8750"/>
                <a:gd name="T53" fmla="*/ 6733 h 12424"/>
                <a:gd name="T54" fmla="*/ 6715 w 8750"/>
                <a:gd name="T55" fmla="*/ 6728 h 12424"/>
                <a:gd name="T56" fmla="*/ 7695 w 8750"/>
                <a:gd name="T57" fmla="*/ 4375 h 12424"/>
                <a:gd name="T58" fmla="*/ 4376 w 8750"/>
                <a:gd name="T59" fmla="*/ 1054 h 12424"/>
                <a:gd name="T60" fmla="*/ 1085 w 8750"/>
                <a:gd name="T61" fmla="*/ 3936 h 12424"/>
                <a:gd name="T62" fmla="*/ 478 w 8750"/>
                <a:gd name="T63" fmla="*/ 3936 h 12424"/>
                <a:gd name="T64" fmla="*/ 4376 w 8750"/>
                <a:gd name="T65" fmla="*/ 452 h 12424"/>
                <a:gd name="T66" fmla="*/ 8297 w 8750"/>
                <a:gd name="T67" fmla="*/ 4375 h 12424"/>
                <a:gd name="T68" fmla="*/ 7162 w 8750"/>
                <a:gd name="T69" fmla="*/ 7132 h 12424"/>
                <a:gd name="T70" fmla="*/ 7145 w 8750"/>
                <a:gd name="T71" fmla="*/ 7150 h 12424"/>
                <a:gd name="T72" fmla="*/ 2444 w 8750"/>
                <a:gd name="T73" fmla="*/ 12054 h 12424"/>
                <a:gd name="T74" fmla="*/ 2934 w 8750"/>
                <a:gd name="T75" fmla="*/ 12199 h 12424"/>
                <a:gd name="T76" fmla="*/ 7473 w 8750"/>
                <a:gd name="T77" fmla="*/ 7463 h 12424"/>
                <a:gd name="T78" fmla="*/ 7498 w 8750"/>
                <a:gd name="T79" fmla="*/ 7437 h 12424"/>
                <a:gd name="T80" fmla="*/ 8750 w 8750"/>
                <a:gd name="T81" fmla="*/ 4375 h 12424"/>
                <a:gd name="T82" fmla="*/ 4376 w 8750"/>
                <a:gd name="T83" fmla="*/ 0 h 12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50" h="12424">
                  <a:moveTo>
                    <a:pt x="4376" y="0"/>
                  </a:moveTo>
                  <a:lnTo>
                    <a:pt x="4376" y="0"/>
                  </a:lnTo>
                  <a:cubicBezTo>
                    <a:pt x="1964" y="0"/>
                    <a:pt x="0" y="1961"/>
                    <a:pt x="0" y="4375"/>
                  </a:cubicBezTo>
                  <a:cubicBezTo>
                    <a:pt x="0" y="4380"/>
                    <a:pt x="0" y="4386"/>
                    <a:pt x="0" y="4393"/>
                  </a:cubicBezTo>
                  <a:lnTo>
                    <a:pt x="0" y="4395"/>
                  </a:lnTo>
                  <a:lnTo>
                    <a:pt x="2567" y="4395"/>
                  </a:lnTo>
                  <a:lnTo>
                    <a:pt x="2567" y="4326"/>
                  </a:lnTo>
                  <a:cubicBezTo>
                    <a:pt x="2592" y="3351"/>
                    <a:pt x="3394" y="2564"/>
                    <a:pt x="4376" y="2564"/>
                  </a:cubicBezTo>
                  <a:cubicBezTo>
                    <a:pt x="5373" y="2564"/>
                    <a:pt x="6185" y="3376"/>
                    <a:pt x="6185" y="4375"/>
                  </a:cubicBezTo>
                  <a:cubicBezTo>
                    <a:pt x="6185" y="4963"/>
                    <a:pt x="5828" y="5455"/>
                    <a:pt x="5606" y="5703"/>
                  </a:cubicBezTo>
                  <a:lnTo>
                    <a:pt x="165" y="11381"/>
                  </a:lnTo>
                  <a:lnTo>
                    <a:pt x="655" y="11526"/>
                  </a:lnTo>
                  <a:lnTo>
                    <a:pt x="5940" y="6011"/>
                  </a:lnTo>
                  <a:cubicBezTo>
                    <a:pt x="6205" y="5716"/>
                    <a:pt x="6638" y="5118"/>
                    <a:pt x="6638" y="4375"/>
                  </a:cubicBezTo>
                  <a:cubicBezTo>
                    <a:pt x="6638" y="3126"/>
                    <a:pt x="5623" y="2111"/>
                    <a:pt x="4376" y="2111"/>
                  </a:cubicBezTo>
                  <a:cubicBezTo>
                    <a:pt x="3277" y="2111"/>
                    <a:pt x="2359" y="2898"/>
                    <a:pt x="2156" y="3936"/>
                  </a:cubicBezTo>
                  <a:lnTo>
                    <a:pt x="1544" y="3936"/>
                  </a:lnTo>
                  <a:cubicBezTo>
                    <a:pt x="1754" y="2564"/>
                    <a:pt x="2944" y="1509"/>
                    <a:pt x="4376" y="1509"/>
                  </a:cubicBezTo>
                  <a:cubicBezTo>
                    <a:pt x="5956" y="1509"/>
                    <a:pt x="7242" y="2794"/>
                    <a:pt x="7242" y="4375"/>
                  </a:cubicBezTo>
                  <a:cubicBezTo>
                    <a:pt x="7242" y="5325"/>
                    <a:pt x="6703" y="6065"/>
                    <a:pt x="6380" y="6421"/>
                  </a:cubicBezTo>
                  <a:lnTo>
                    <a:pt x="1305" y="11717"/>
                  </a:lnTo>
                  <a:lnTo>
                    <a:pt x="1164" y="11864"/>
                  </a:lnTo>
                  <a:lnTo>
                    <a:pt x="927" y="12111"/>
                  </a:lnTo>
                  <a:lnTo>
                    <a:pt x="1255" y="12424"/>
                  </a:lnTo>
                  <a:lnTo>
                    <a:pt x="1670" y="11991"/>
                  </a:lnTo>
                  <a:lnTo>
                    <a:pt x="1794" y="11862"/>
                  </a:lnTo>
                  <a:lnTo>
                    <a:pt x="6710" y="6733"/>
                  </a:lnTo>
                  <a:lnTo>
                    <a:pt x="6715" y="6728"/>
                  </a:lnTo>
                  <a:cubicBezTo>
                    <a:pt x="7347" y="6030"/>
                    <a:pt x="7695" y="5193"/>
                    <a:pt x="7695" y="4375"/>
                  </a:cubicBezTo>
                  <a:cubicBezTo>
                    <a:pt x="7695" y="2544"/>
                    <a:pt x="6207" y="1054"/>
                    <a:pt x="4376" y="1054"/>
                  </a:cubicBezTo>
                  <a:cubicBezTo>
                    <a:pt x="2694" y="1054"/>
                    <a:pt x="1300" y="2313"/>
                    <a:pt x="1085" y="3936"/>
                  </a:cubicBezTo>
                  <a:lnTo>
                    <a:pt x="478" y="3936"/>
                  </a:lnTo>
                  <a:cubicBezTo>
                    <a:pt x="697" y="1979"/>
                    <a:pt x="2361" y="452"/>
                    <a:pt x="4376" y="452"/>
                  </a:cubicBezTo>
                  <a:cubicBezTo>
                    <a:pt x="6538" y="452"/>
                    <a:pt x="8297" y="2211"/>
                    <a:pt x="8297" y="4375"/>
                  </a:cubicBezTo>
                  <a:cubicBezTo>
                    <a:pt x="8297" y="5343"/>
                    <a:pt x="7894" y="6321"/>
                    <a:pt x="7162" y="7132"/>
                  </a:cubicBezTo>
                  <a:lnTo>
                    <a:pt x="7145" y="7150"/>
                  </a:lnTo>
                  <a:lnTo>
                    <a:pt x="2444" y="12054"/>
                  </a:lnTo>
                  <a:lnTo>
                    <a:pt x="2934" y="12199"/>
                  </a:lnTo>
                  <a:lnTo>
                    <a:pt x="7473" y="7463"/>
                  </a:lnTo>
                  <a:lnTo>
                    <a:pt x="7498" y="7437"/>
                  </a:lnTo>
                  <a:cubicBezTo>
                    <a:pt x="8307" y="6543"/>
                    <a:pt x="8750" y="5455"/>
                    <a:pt x="8750" y="4375"/>
                  </a:cubicBezTo>
                  <a:cubicBezTo>
                    <a:pt x="8750" y="1961"/>
                    <a:pt x="6788" y="0"/>
                    <a:pt x="4376" y="0"/>
                  </a:cubicBezTo>
                  <a:close/>
                </a:path>
              </a:pathLst>
            </a:custGeom>
            <a:solidFill>
              <a:srgbClr val="00ADE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grpSp>
      <p:sp>
        <p:nvSpPr>
          <p:cNvPr id="15" name="Title 1"/>
          <p:cNvSpPr>
            <a:spLocks noGrp="1"/>
          </p:cNvSpPr>
          <p:nvPr>
            <p:ph type="ctrTitle" hasCustomPrompt="1"/>
          </p:nvPr>
        </p:nvSpPr>
        <p:spPr>
          <a:xfrm>
            <a:off x="622800" y="950399"/>
            <a:ext cx="9471600" cy="381959"/>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edit master title slide</a:t>
            </a:r>
            <a:endParaRPr lang="en-US" dirty="0"/>
          </a:p>
        </p:txBody>
      </p:sp>
      <p:sp>
        <p:nvSpPr>
          <p:cNvPr id="17" name="Text Placeholder 5"/>
          <p:cNvSpPr>
            <a:spLocks noGrp="1"/>
          </p:cNvSpPr>
          <p:nvPr>
            <p:ph type="body" sz="quarter" idx="11"/>
          </p:nvPr>
        </p:nvSpPr>
        <p:spPr>
          <a:xfrm>
            <a:off x="626400" y="1498191"/>
            <a:ext cx="3528000" cy="1922400"/>
          </a:xfrm>
          <a:prstGeom prst="rect">
            <a:avLst/>
          </a:prstGeom>
        </p:spPr>
        <p:txBody>
          <a:bodyPr lIns="0"/>
          <a:lstStyle>
            <a:lvl1pPr marL="363538" indent="-363538">
              <a:buClr>
                <a:schemeClr val="tx1"/>
              </a:buClr>
              <a:buFont typeface="+mj-lt"/>
              <a:buAutoNum type="arabicPeriod"/>
              <a:defRPr sz="1600" cap="none" baseline="0">
                <a:latin typeface="Malgun Gothic" panose="020B0503020000020004" pitchFamily="34" charset="-127"/>
                <a:ea typeface="Malgun Gothic" panose="020B0503020000020004" pitchFamily="34" charset="-127"/>
              </a:defRPr>
            </a:lvl1pPr>
          </a:lstStyle>
          <a:p>
            <a:pPr lvl="0"/>
            <a:endParaRPr lang="en-AU" dirty="0"/>
          </a:p>
        </p:txBody>
      </p:sp>
    </p:spTree>
    <p:extLst>
      <p:ext uri="{BB962C8B-B14F-4D97-AF65-F5344CB8AC3E}">
        <p14:creationId xmlns:p14="http://schemas.microsoft.com/office/powerpoint/2010/main" val="17793398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x Contacts">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04336" y="824400"/>
            <a:ext cx="10080000" cy="496800"/>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Contacts</a:t>
            </a:r>
            <a:endParaRPr lang="en-US" dirty="0"/>
          </a:p>
        </p:txBody>
      </p:sp>
      <p:sp>
        <p:nvSpPr>
          <p:cNvPr id="16" name="Slide Number Placeholder 5"/>
          <p:cNvSpPr>
            <a:spLocks noGrp="1"/>
          </p:cNvSpPr>
          <p:nvPr>
            <p:ph type="sldNum" sz="quarter" idx="4"/>
          </p:nvPr>
        </p:nvSpPr>
        <p:spPr>
          <a:xfrm>
            <a:off x="10090800" y="7245479"/>
            <a:ext cx="297632" cy="136873"/>
          </a:xfrm>
          <a:prstGeom prst="rect">
            <a:avLst/>
          </a:prstGeom>
        </p:spPr>
        <p:txBody>
          <a:bodyPr lIns="0" tIns="0" rIns="0" bIns="0" anchor="t" anchorCtr="0"/>
          <a:lstStyle>
            <a:lvl1pPr>
              <a:defRPr sz="800">
                <a:solidFill>
                  <a:schemeClr val="tx1"/>
                </a:solidFill>
                <a:latin typeface="Malgun Gothic"/>
                <a:cs typeface="Malgun Gothic"/>
              </a:defRPr>
            </a:lvl1pPr>
          </a:lstStyle>
          <a:p>
            <a:fld id="{E1D6F247-3AD3-E042-9E97-526F5FCB804A}" type="slidenum">
              <a:rPr lang="en-US" smtClean="0"/>
              <a:pPr/>
              <a:t>‹#›</a:t>
            </a:fld>
            <a:endParaRPr lang="en-US" dirty="0"/>
          </a:p>
        </p:txBody>
      </p:sp>
      <p:sp>
        <p:nvSpPr>
          <p:cNvPr id="17" name="Picture Placeholder 2"/>
          <p:cNvSpPr>
            <a:spLocks noGrp="1"/>
          </p:cNvSpPr>
          <p:nvPr>
            <p:ph type="pic" sz="quarter" idx="12" hasCustomPrompt="1"/>
          </p:nvPr>
        </p:nvSpPr>
        <p:spPr>
          <a:xfrm>
            <a:off x="306140" y="3636000"/>
            <a:ext cx="1079500" cy="1081088"/>
          </a:xfrm>
          <a:prstGeom prst="rect">
            <a:avLst/>
          </a:prstGeom>
        </p:spPr>
        <p:txBody>
          <a:bodyPr lIns="0" tIns="0" rIns="0" bIns="0"/>
          <a:lstStyle>
            <a:lvl1pPr marL="0" indent="0">
              <a:buNone/>
              <a:defRPr sz="900" baseline="0">
                <a:latin typeface="Malgun Gothic" panose="020B0503020000020004" pitchFamily="34" charset="-127"/>
                <a:ea typeface="Malgun Gothic" panose="020B0503020000020004" pitchFamily="34" charset="-127"/>
              </a:defRPr>
            </a:lvl1pPr>
          </a:lstStyle>
          <a:p>
            <a:r>
              <a:rPr lang="en-AU" dirty="0" smtClean="0"/>
              <a:t>Click to insert picture (3cm x 3cm)</a:t>
            </a:r>
            <a:endParaRPr lang="en-AU" dirty="0"/>
          </a:p>
        </p:txBody>
      </p:sp>
      <p:sp>
        <p:nvSpPr>
          <p:cNvPr id="20" name="Picture Placeholder 2"/>
          <p:cNvSpPr>
            <a:spLocks noGrp="1"/>
          </p:cNvSpPr>
          <p:nvPr>
            <p:ph type="pic" sz="quarter" idx="15" hasCustomPrompt="1"/>
          </p:nvPr>
        </p:nvSpPr>
        <p:spPr>
          <a:xfrm>
            <a:off x="306140" y="1908000"/>
            <a:ext cx="1079500" cy="1081088"/>
          </a:xfrm>
          <a:prstGeom prst="rect">
            <a:avLst/>
          </a:prstGeom>
        </p:spPr>
        <p:txBody>
          <a:bodyPr lIns="0" tIns="0" rIns="0" bIns="0"/>
          <a:lstStyle>
            <a:lvl1pPr marL="0" indent="0">
              <a:buNone/>
              <a:defRPr sz="900" baseline="0">
                <a:latin typeface="Malgun Gothic" panose="020B0503020000020004" pitchFamily="34" charset="-127"/>
                <a:ea typeface="Malgun Gothic" panose="020B0503020000020004" pitchFamily="34" charset="-127"/>
              </a:defRPr>
            </a:lvl1pPr>
          </a:lstStyle>
          <a:p>
            <a:r>
              <a:rPr lang="en-AU" dirty="0" smtClean="0"/>
              <a:t>Click to insert picture (3cm x 3cm)</a:t>
            </a:r>
            <a:endParaRPr lang="en-AU" dirty="0"/>
          </a:p>
        </p:txBody>
      </p:sp>
      <p:sp>
        <p:nvSpPr>
          <p:cNvPr id="22" name="Picture Placeholder 2"/>
          <p:cNvSpPr>
            <a:spLocks noGrp="1"/>
          </p:cNvSpPr>
          <p:nvPr>
            <p:ph type="pic" sz="quarter" idx="17" hasCustomPrompt="1"/>
          </p:nvPr>
        </p:nvSpPr>
        <p:spPr>
          <a:xfrm>
            <a:off x="5418180" y="1908000"/>
            <a:ext cx="1079500" cy="1081088"/>
          </a:xfrm>
          <a:prstGeom prst="rect">
            <a:avLst/>
          </a:prstGeom>
        </p:spPr>
        <p:txBody>
          <a:bodyPr lIns="0" tIns="0" rIns="0" bIns="0"/>
          <a:lstStyle>
            <a:lvl1pPr marL="0" indent="0">
              <a:buNone/>
              <a:defRPr sz="900" baseline="0">
                <a:latin typeface="Malgun Gothic" panose="020B0503020000020004" pitchFamily="34" charset="-127"/>
                <a:ea typeface="Malgun Gothic" panose="020B0503020000020004" pitchFamily="34" charset="-127"/>
              </a:defRPr>
            </a:lvl1pPr>
          </a:lstStyle>
          <a:p>
            <a:r>
              <a:rPr lang="en-AU" dirty="0" smtClean="0"/>
              <a:t>Click to insert picture (3cm x 3cm)</a:t>
            </a:r>
            <a:endParaRPr lang="en-AU" dirty="0"/>
          </a:p>
        </p:txBody>
      </p:sp>
      <p:sp>
        <p:nvSpPr>
          <p:cNvPr id="24" name="Picture Placeholder 2"/>
          <p:cNvSpPr>
            <a:spLocks noGrp="1"/>
          </p:cNvSpPr>
          <p:nvPr>
            <p:ph type="pic" sz="quarter" idx="19" hasCustomPrompt="1"/>
          </p:nvPr>
        </p:nvSpPr>
        <p:spPr>
          <a:xfrm>
            <a:off x="5417487" y="3636000"/>
            <a:ext cx="1079500" cy="1081088"/>
          </a:xfrm>
          <a:prstGeom prst="rect">
            <a:avLst/>
          </a:prstGeom>
        </p:spPr>
        <p:txBody>
          <a:bodyPr lIns="0" tIns="0" rIns="0" bIns="0"/>
          <a:lstStyle>
            <a:lvl1pPr marL="0" indent="0">
              <a:buNone/>
              <a:defRPr sz="900" baseline="0">
                <a:latin typeface="Malgun Gothic" panose="020B0503020000020004" pitchFamily="34" charset="-127"/>
                <a:ea typeface="Malgun Gothic" panose="020B0503020000020004" pitchFamily="34" charset="-127"/>
              </a:defRPr>
            </a:lvl1pPr>
          </a:lstStyle>
          <a:p>
            <a:r>
              <a:rPr lang="en-AU" dirty="0" smtClean="0"/>
              <a:t>Click to insert picture (3cm x 3cm)</a:t>
            </a:r>
            <a:endParaRPr lang="en-AU" dirty="0"/>
          </a:p>
        </p:txBody>
      </p:sp>
      <p:sp>
        <p:nvSpPr>
          <p:cNvPr id="29" name="Text Placeholder 28"/>
          <p:cNvSpPr>
            <a:spLocks noGrp="1"/>
          </p:cNvSpPr>
          <p:nvPr>
            <p:ph type="body" sz="quarter" idx="22"/>
          </p:nvPr>
        </p:nvSpPr>
        <p:spPr>
          <a:xfrm>
            <a:off x="1602284" y="1908000"/>
            <a:ext cx="2862000" cy="1411200"/>
          </a:xfrm>
          <a:prstGeom prst="rect">
            <a:avLst/>
          </a:prstGeom>
        </p:spPr>
        <p:txBody>
          <a:bodyPr lIns="0" tIns="0" rIns="0" bIns="0"/>
          <a:lstStyle>
            <a:lvl1pPr marL="0" indent="0">
              <a:buNone/>
              <a:defRPr sz="1000">
                <a:latin typeface="Malgun Gothic" panose="020B0503020000020004" pitchFamily="34" charset="-127"/>
                <a:ea typeface="Malgun Gothic" panose="020B0503020000020004" pitchFamily="34" charset="-127"/>
              </a:defRPr>
            </a:lvl1pPr>
          </a:lstStyle>
          <a:p>
            <a:pPr lvl="0"/>
            <a:endParaRPr lang="en-AU" dirty="0"/>
          </a:p>
        </p:txBody>
      </p:sp>
      <p:sp>
        <p:nvSpPr>
          <p:cNvPr id="30" name="Text Placeholder 28"/>
          <p:cNvSpPr>
            <a:spLocks noGrp="1"/>
          </p:cNvSpPr>
          <p:nvPr>
            <p:ph type="body" sz="quarter" idx="23"/>
          </p:nvPr>
        </p:nvSpPr>
        <p:spPr>
          <a:xfrm>
            <a:off x="6707131" y="1908000"/>
            <a:ext cx="2862000" cy="1411200"/>
          </a:xfrm>
          <a:prstGeom prst="rect">
            <a:avLst/>
          </a:prstGeom>
        </p:spPr>
        <p:txBody>
          <a:bodyPr lIns="0" tIns="0" rIns="0" bIns="0"/>
          <a:lstStyle>
            <a:lvl1pPr marL="0" indent="0">
              <a:buNone/>
              <a:defRPr sz="1000">
                <a:latin typeface="Malgun Gothic" panose="020B0503020000020004" pitchFamily="34" charset="-127"/>
                <a:ea typeface="Malgun Gothic" panose="020B0503020000020004" pitchFamily="34" charset="-127"/>
              </a:defRPr>
            </a:lvl1pPr>
          </a:lstStyle>
          <a:p>
            <a:pPr lvl="0"/>
            <a:endParaRPr lang="en-AU" dirty="0"/>
          </a:p>
        </p:txBody>
      </p:sp>
      <p:sp>
        <p:nvSpPr>
          <p:cNvPr id="31" name="Text Placeholder 28"/>
          <p:cNvSpPr>
            <a:spLocks noGrp="1"/>
          </p:cNvSpPr>
          <p:nvPr>
            <p:ph type="body" sz="quarter" idx="24"/>
          </p:nvPr>
        </p:nvSpPr>
        <p:spPr>
          <a:xfrm>
            <a:off x="1602284" y="3636000"/>
            <a:ext cx="2862000" cy="1411200"/>
          </a:xfrm>
          <a:prstGeom prst="rect">
            <a:avLst/>
          </a:prstGeom>
        </p:spPr>
        <p:txBody>
          <a:bodyPr lIns="0" tIns="0" rIns="0" bIns="0"/>
          <a:lstStyle>
            <a:lvl1pPr marL="0" indent="0">
              <a:buNone/>
              <a:defRPr sz="1000">
                <a:latin typeface="Malgun Gothic" panose="020B0503020000020004" pitchFamily="34" charset="-127"/>
                <a:ea typeface="Malgun Gothic" panose="020B0503020000020004" pitchFamily="34" charset="-127"/>
              </a:defRPr>
            </a:lvl1pPr>
          </a:lstStyle>
          <a:p>
            <a:pPr lvl="0"/>
            <a:endParaRPr lang="en-AU" dirty="0"/>
          </a:p>
        </p:txBody>
      </p:sp>
      <p:sp>
        <p:nvSpPr>
          <p:cNvPr id="32" name="Text Placeholder 28"/>
          <p:cNvSpPr>
            <a:spLocks noGrp="1"/>
          </p:cNvSpPr>
          <p:nvPr>
            <p:ph type="body" sz="quarter" idx="25"/>
          </p:nvPr>
        </p:nvSpPr>
        <p:spPr>
          <a:xfrm>
            <a:off x="6707131" y="3636000"/>
            <a:ext cx="2862000" cy="1411200"/>
          </a:xfrm>
          <a:prstGeom prst="rect">
            <a:avLst/>
          </a:prstGeom>
        </p:spPr>
        <p:txBody>
          <a:bodyPr lIns="0" tIns="0" rIns="0" bIns="0"/>
          <a:lstStyle>
            <a:lvl1pPr marL="0" indent="0">
              <a:buNone/>
              <a:defRPr sz="1000">
                <a:latin typeface="Malgun Gothic" panose="020B0503020000020004" pitchFamily="34" charset="-127"/>
                <a:ea typeface="Malgun Gothic" panose="020B0503020000020004" pitchFamily="34" charset="-127"/>
              </a:defRPr>
            </a:lvl1pPr>
          </a:lstStyle>
          <a:p>
            <a:pPr lvl="0"/>
            <a:endParaRPr lang="en-AU" dirty="0"/>
          </a:p>
        </p:txBody>
      </p:sp>
      <p:sp>
        <p:nvSpPr>
          <p:cNvPr id="13" name="Picture Placeholder 2"/>
          <p:cNvSpPr>
            <a:spLocks noGrp="1"/>
          </p:cNvSpPr>
          <p:nvPr>
            <p:ph type="pic" sz="quarter" idx="26" hasCustomPrompt="1"/>
          </p:nvPr>
        </p:nvSpPr>
        <p:spPr>
          <a:xfrm>
            <a:off x="306000" y="5320800"/>
            <a:ext cx="1079500" cy="1081088"/>
          </a:xfrm>
          <a:prstGeom prst="rect">
            <a:avLst/>
          </a:prstGeom>
        </p:spPr>
        <p:txBody>
          <a:bodyPr lIns="0" tIns="0" rIns="0" bIns="0"/>
          <a:lstStyle>
            <a:lvl1pPr marL="0" indent="0">
              <a:buNone/>
              <a:defRPr sz="900" baseline="0">
                <a:latin typeface="Malgun Gothic" panose="020B0503020000020004" pitchFamily="34" charset="-127"/>
                <a:ea typeface="Malgun Gothic" panose="020B0503020000020004" pitchFamily="34" charset="-127"/>
              </a:defRPr>
            </a:lvl1pPr>
          </a:lstStyle>
          <a:p>
            <a:r>
              <a:rPr lang="en-AU" dirty="0" smtClean="0"/>
              <a:t>Click to insert picture (3cm x 3cm)</a:t>
            </a:r>
            <a:endParaRPr lang="en-AU" dirty="0"/>
          </a:p>
        </p:txBody>
      </p:sp>
      <p:sp>
        <p:nvSpPr>
          <p:cNvPr id="14" name="Picture Placeholder 2"/>
          <p:cNvSpPr>
            <a:spLocks noGrp="1"/>
          </p:cNvSpPr>
          <p:nvPr>
            <p:ph type="pic" sz="quarter" idx="27" hasCustomPrompt="1"/>
          </p:nvPr>
        </p:nvSpPr>
        <p:spPr>
          <a:xfrm>
            <a:off x="5410287" y="5320800"/>
            <a:ext cx="1079500" cy="1081088"/>
          </a:xfrm>
          <a:prstGeom prst="rect">
            <a:avLst/>
          </a:prstGeom>
        </p:spPr>
        <p:txBody>
          <a:bodyPr lIns="0" tIns="0" rIns="0" bIns="0"/>
          <a:lstStyle>
            <a:lvl1pPr marL="0" indent="0">
              <a:buNone/>
              <a:defRPr sz="900" baseline="0">
                <a:latin typeface="Malgun Gothic" panose="020B0503020000020004" pitchFamily="34" charset="-127"/>
                <a:ea typeface="Malgun Gothic" panose="020B0503020000020004" pitchFamily="34" charset="-127"/>
              </a:defRPr>
            </a:lvl1pPr>
          </a:lstStyle>
          <a:p>
            <a:r>
              <a:rPr lang="en-AU" dirty="0" smtClean="0"/>
              <a:t>Click to insert picture (3cm x 3cm)</a:t>
            </a:r>
            <a:endParaRPr lang="en-AU" dirty="0"/>
          </a:p>
        </p:txBody>
      </p:sp>
      <p:sp>
        <p:nvSpPr>
          <p:cNvPr id="15" name="Text Placeholder 28"/>
          <p:cNvSpPr>
            <a:spLocks noGrp="1"/>
          </p:cNvSpPr>
          <p:nvPr>
            <p:ph type="body" sz="quarter" idx="28"/>
          </p:nvPr>
        </p:nvSpPr>
        <p:spPr>
          <a:xfrm>
            <a:off x="1602000" y="5320800"/>
            <a:ext cx="2862000" cy="1411200"/>
          </a:xfrm>
          <a:prstGeom prst="rect">
            <a:avLst/>
          </a:prstGeom>
        </p:spPr>
        <p:txBody>
          <a:bodyPr lIns="0" tIns="0" rIns="0" bIns="0"/>
          <a:lstStyle>
            <a:lvl1pPr marL="0" indent="0">
              <a:buNone/>
              <a:defRPr sz="1000">
                <a:latin typeface="Malgun Gothic" panose="020B0503020000020004" pitchFamily="34" charset="-127"/>
                <a:ea typeface="Malgun Gothic" panose="020B0503020000020004" pitchFamily="34" charset="-127"/>
              </a:defRPr>
            </a:lvl1pPr>
          </a:lstStyle>
          <a:p>
            <a:pPr lvl="0"/>
            <a:endParaRPr lang="en-AU" dirty="0"/>
          </a:p>
        </p:txBody>
      </p:sp>
      <p:sp>
        <p:nvSpPr>
          <p:cNvPr id="18" name="Text Placeholder 28"/>
          <p:cNvSpPr>
            <a:spLocks noGrp="1"/>
          </p:cNvSpPr>
          <p:nvPr>
            <p:ph type="body" sz="quarter" idx="29"/>
          </p:nvPr>
        </p:nvSpPr>
        <p:spPr>
          <a:xfrm>
            <a:off x="6706287" y="5320800"/>
            <a:ext cx="2862000" cy="1411200"/>
          </a:xfrm>
          <a:prstGeom prst="rect">
            <a:avLst/>
          </a:prstGeom>
        </p:spPr>
        <p:txBody>
          <a:bodyPr lIns="0" tIns="0" rIns="0" bIns="0"/>
          <a:lstStyle>
            <a:lvl1pPr marL="0" indent="0">
              <a:buNone/>
              <a:defRPr sz="1000">
                <a:latin typeface="Malgun Gothic" panose="020B0503020000020004" pitchFamily="34" charset="-127"/>
                <a:ea typeface="Malgun Gothic" panose="020B0503020000020004" pitchFamily="34" charset="-127"/>
              </a:defRPr>
            </a:lvl1pPr>
          </a:lstStyle>
          <a:p>
            <a:pPr lvl="0"/>
            <a:endParaRPr lang="en-AU" dirty="0"/>
          </a:p>
        </p:txBody>
      </p:sp>
      <p:pic>
        <p:nvPicPr>
          <p:cNvPr id="19" name="Picture 18"/>
          <p:cNvPicPr>
            <a:picLocks noChangeAspect="1"/>
          </p:cNvPicPr>
          <p:nvPr userDrawn="1"/>
        </p:nvPicPr>
        <p:blipFill>
          <a:blip r:embed="rId2"/>
          <a:stretch>
            <a:fillRect/>
          </a:stretch>
        </p:blipFill>
        <p:spPr>
          <a:xfrm>
            <a:off x="8604894" y="7197168"/>
            <a:ext cx="1043430" cy="318373"/>
          </a:xfrm>
          <a:prstGeom prst="rect">
            <a:avLst/>
          </a:prstGeom>
        </p:spPr>
      </p:pic>
    </p:spTree>
    <p:extLst>
      <p:ext uri="{BB962C8B-B14F-4D97-AF65-F5344CB8AC3E}">
        <p14:creationId xmlns:p14="http://schemas.microsoft.com/office/powerpoint/2010/main" val="338736347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amp;A Divider">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22800" y="950399"/>
            <a:ext cx="9471600" cy="381959"/>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edit master title slide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2945" y="2518616"/>
            <a:ext cx="3220433" cy="4428704"/>
          </a:xfrm>
          <a:prstGeom prst="rect">
            <a:avLst/>
          </a:prstGeom>
        </p:spPr>
      </p:pic>
    </p:spTree>
    <p:extLst>
      <p:ext uri="{BB962C8B-B14F-4D97-AF65-F5344CB8AC3E}">
        <p14:creationId xmlns:p14="http://schemas.microsoft.com/office/powerpoint/2010/main" val="31767104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x Cont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04336" y="824400"/>
            <a:ext cx="10080000" cy="496800"/>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cap="none" baseline="0" smtClean="0"/>
              <a:t>Click to add heading</a:t>
            </a:r>
            <a:endParaRPr lang="en-US" dirty="0"/>
          </a:p>
        </p:txBody>
      </p:sp>
      <p:sp>
        <p:nvSpPr>
          <p:cNvPr id="16" name="Slide Number Placeholder 5"/>
          <p:cNvSpPr>
            <a:spLocks noGrp="1"/>
          </p:cNvSpPr>
          <p:nvPr>
            <p:ph type="sldNum" sz="quarter" idx="4"/>
          </p:nvPr>
        </p:nvSpPr>
        <p:spPr>
          <a:xfrm>
            <a:off x="10090800" y="7245479"/>
            <a:ext cx="297632" cy="136873"/>
          </a:xfrm>
          <a:prstGeom prst="rect">
            <a:avLst/>
          </a:prstGeom>
        </p:spPr>
        <p:txBody>
          <a:bodyPr lIns="0" tIns="0" rIns="0" bIns="0" anchor="t" anchorCtr="0"/>
          <a:lstStyle>
            <a:lvl1pPr>
              <a:defRPr sz="800">
                <a:solidFill>
                  <a:schemeClr val="tx1"/>
                </a:solidFill>
                <a:latin typeface="Malgun Gothic"/>
                <a:cs typeface="Malgun Gothic"/>
              </a:defRPr>
            </a:lvl1pPr>
          </a:lstStyle>
          <a:p>
            <a:fld id="{E1D6F247-3AD3-E042-9E97-526F5FCB804A}" type="slidenum">
              <a:rPr lang="en-US" smtClean="0"/>
              <a:pPr/>
              <a:t>‹#›</a:t>
            </a:fld>
            <a:endParaRPr lang="en-US" dirty="0"/>
          </a:p>
        </p:txBody>
      </p:sp>
      <p:sp>
        <p:nvSpPr>
          <p:cNvPr id="3" name="Text Placeholder 2"/>
          <p:cNvSpPr>
            <a:spLocks noGrp="1"/>
          </p:cNvSpPr>
          <p:nvPr>
            <p:ph type="body" sz="quarter" idx="10"/>
          </p:nvPr>
        </p:nvSpPr>
        <p:spPr>
          <a:xfrm>
            <a:off x="306388" y="1490661"/>
            <a:ext cx="10080000" cy="5458322"/>
          </a:xfrm>
          <a:prstGeom prst="rect">
            <a:avLst/>
          </a:prstGeom>
        </p:spPr>
        <p:txBody>
          <a:bodyPr lIns="0"/>
          <a:lstStyle>
            <a:lvl1pPr marL="374400" indent="-374400">
              <a:spcBef>
                <a:spcPts val="600"/>
              </a:spcBef>
              <a:buFont typeface="Wingdings" panose="05000000000000000000" pitchFamily="2" charset="2"/>
              <a:buChar char="§"/>
              <a:defRPr sz="1600">
                <a:latin typeface="Malgun Gothic" panose="020B0503020000020004" pitchFamily="34" charset="-127"/>
                <a:ea typeface="Malgun Gothic" panose="020B0503020000020004" pitchFamily="34" charset="-127"/>
              </a:defRPr>
            </a:lvl1pPr>
            <a:lvl2pPr marL="810000" indent="-374400">
              <a:spcBef>
                <a:spcPts val="600"/>
              </a:spcBef>
              <a:buFont typeface="Symbol" panose="05050102010706020507" pitchFamily="18" charset="2"/>
              <a:buChar char="-"/>
              <a:defRPr sz="1600">
                <a:latin typeface="Malgun Gothic" panose="020B0503020000020004" pitchFamily="34" charset="-127"/>
                <a:ea typeface="Malgun Gothic" panose="020B0503020000020004" pitchFamily="34" charset="-127"/>
              </a:defRPr>
            </a:lvl2pPr>
            <a:lvl3pPr marL="1170000" indent="-374400">
              <a:spcBef>
                <a:spcPts val="600"/>
              </a:spcBef>
              <a:buFont typeface="Malgun Gothic" panose="020B0503020000020004" pitchFamily="34" charset="-127"/>
              <a:buChar char="＞"/>
              <a:defRPr sz="1600">
                <a:latin typeface="Malgun Gothic" panose="020B0503020000020004" pitchFamily="34" charset="-127"/>
                <a:ea typeface="Malgun Gothic" panose="020B0503020000020004" pitchFamily="34" charset="-127"/>
              </a:defRPr>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6" name="Picture 5"/>
          <p:cNvPicPr>
            <a:picLocks noChangeAspect="1"/>
          </p:cNvPicPr>
          <p:nvPr userDrawn="1"/>
        </p:nvPicPr>
        <p:blipFill>
          <a:blip r:embed="rId2"/>
          <a:stretch>
            <a:fillRect/>
          </a:stretch>
        </p:blipFill>
        <p:spPr>
          <a:xfrm>
            <a:off x="8604894" y="7197168"/>
            <a:ext cx="1043430" cy="318373"/>
          </a:xfrm>
          <a:prstGeom prst="rect">
            <a:avLst/>
          </a:prstGeom>
        </p:spPr>
      </p:pic>
    </p:spTree>
    <p:extLst>
      <p:ext uri="{BB962C8B-B14F-4D97-AF65-F5344CB8AC3E}">
        <p14:creationId xmlns:p14="http://schemas.microsoft.com/office/powerpoint/2010/main" val="42814758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x Text &amp; 1 x Large Pictur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04336" y="824400"/>
            <a:ext cx="10080000" cy="496800"/>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add heading</a:t>
            </a:r>
            <a:endParaRPr lang="en-US" dirty="0"/>
          </a:p>
        </p:txBody>
      </p:sp>
      <p:sp>
        <p:nvSpPr>
          <p:cNvPr id="16" name="Slide Number Placeholder 5"/>
          <p:cNvSpPr>
            <a:spLocks noGrp="1"/>
          </p:cNvSpPr>
          <p:nvPr>
            <p:ph type="sldNum" sz="quarter" idx="4"/>
          </p:nvPr>
        </p:nvSpPr>
        <p:spPr>
          <a:xfrm>
            <a:off x="10090800" y="7245479"/>
            <a:ext cx="297632" cy="136873"/>
          </a:xfrm>
          <a:prstGeom prst="rect">
            <a:avLst/>
          </a:prstGeom>
        </p:spPr>
        <p:txBody>
          <a:bodyPr lIns="0" tIns="0" rIns="0" bIns="0" anchor="t" anchorCtr="0"/>
          <a:lstStyle>
            <a:lvl1pPr>
              <a:defRPr sz="800">
                <a:solidFill>
                  <a:schemeClr val="tx1"/>
                </a:solidFill>
                <a:latin typeface="Malgun Gothic"/>
                <a:cs typeface="Malgun Gothic"/>
              </a:defRPr>
            </a:lvl1pPr>
          </a:lstStyle>
          <a:p>
            <a:fld id="{E1D6F247-3AD3-E042-9E97-526F5FCB804A}" type="slidenum">
              <a:rPr lang="en-US" smtClean="0"/>
              <a:pPr/>
              <a:t>‹#›</a:t>
            </a:fld>
            <a:endParaRPr lang="en-US" dirty="0"/>
          </a:p>
        </p:txBody>
      </p:sp>
      <p:sp>
        <p:nvSpPr>
          <p:cNvPr id="3" name="Picture Placeholder 2"/>
          <p:cNvSpPr>
            <a:spLocks noGrp="1"/>
          </p:cNvSpPr>
          <p:nvPr>
            <p:ph type="pic" sz="quarter" idx="16" hasCustomPrompt="1"/>
          </p:nvPr>
        </p:nvSpPr>
        <p:spPr>
          <a:xfrm>
            <a:off x="6102000" y="1476375"/>
            <a:ext cx="4284000" cy="5472607"/>
          </a:xfrm>
          <a:prstGeom prst="rect">
            <a:avLst/>
          </a:prstGeom>
        </p:spPr>
        <p:txBody>
          <a:bodyPr/>
          <a:lstStyle>
            <a:lvl1pPr marL="0" indent="0">
              <a:buNone/>
              <a:defRPr sz="1600">
                <a:solidFill>
                  <a:srgbClr val="FF0000"/>
                </a:solidFill>
                <a:latin typeface="Malgun Gothic" panose="020B0503020000020004" pitchFamily="34" charset="-127"/>
                <a:ea typeface="Malgun Gothic" panose="020B0503020000020004" pitchFamily="34" charset="-127"/>
              </a:defRPr>
            </a:lvl1pPr>
          </a:lstStyle>
          <a:p>
            <a:r>
              <a:rPr lang="en-AU" dirty="0" smtClean="0"/>
              <a:t>Click to insert picture</a:t>
            </a:r>
            <a:endParaRPr lang="en-AU" dirty="0"/>
          </a:p>
        </p:txBody>
      </p:sp>
      <p:sp>
        <p:nvSpPr>
          <p:cNvPr id="8" name="Text Placeholder 2"/>
          <p:cNvSpPr>
            <a:spLocks noGrp="1"/>
          </p:cNvSpPr>
          <p:nvPr>
            <p:ph type="body" sz="quarter" idx="10"/>
          </p:nvPr>
        </p:nvSpPr>
        <p:spPr>
          <a:xfrm>
            <a:off x="306388" y="1476000"/>
            <a:ext cx="5256000" cy="5472983"/>
          </a:xfrm>
          <a:prstGeom prst="rect">
            <a:avLst/>
          </a:prstGeom>
        </p:spPr>
        <p:txBody>
          <a:bodyPr lIns="0"/>
          <a:lstStyle>
            <a:lvl1pPr marL="374400" indent="-374400">
              <a:spcBef>
                <a:spcPts val="600"/>
              </a:spcBef>
              <a:buFont typeface="Wingdings" panose="05000000000000000000" pitchFamily="2" charset="2"/>
              <a:buChar char="§"/>
              <a:defRPr sz="1600">
                <a:latin typeface="Malgun Gothic" panose="020B0503020000020004" pitchFamily="34" charset="-127"/>
                <a:ea typeface="Malgun Gothic" panose="020B0503020000020004" pitchFamily="34" charset="-127"/>
              </a:defRPr>
            </a:lvl1pPr>
            <a:lvl2pPr marL="810000" indent="-374400">
              <a:spcBef>
                <a:spcPts val="600"/>
              </a:spcBef>
              <a:buFont typeface="Symbol" panose="05050102010706020507" pitchFamily="18" charset="2"/>
              <a:buChar char="-"/>
              <a:defRPr sz="1600">
                <a:latin typeface="Malgun Gothic" panose="020B0503020000020004" pitchFamily="34" charset="-127"/>
                <a:ea typeface="Malgun Gothic" panose="020B0503020000020004" pitchFamily="34" charset="-127"/>
              </a:defRPr>
            </a:lvl2pPr>
            <a:lvl3pPr marL="1170000" indent="-374400">
              <a:spcBef>
                <a:spcPts val="600"/>
              </a:spcBef>
              <a:buFont typeface="Malgun Gothic" panose="020B0503020000020004" pitchFamily="34" charset="-127"/>
              <a:buChar char="＞"/>
              <a:defRPr sz="1600">
                <a:latin typeface="Malgun Gothic" panose="020B0503020000020004" pitchFamily="34" charset="-127"/>
                <a:ea typeface="Malgun Gothic" panose="020B0503020000020004" pitchFamily="34" charset="-127"/>
              </a:defRPr>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6" name="Picture 5"/>
          <p:cNvPicPr>
            <a:picLocks noChangeAspect="1"/>
          </p:cNvPicPr>
          <p:nvPr userDrawn="1"/>
        </p:nvPicPr>
        <p:blipFill>
          <a:blip r:embed="rId2"/>
          <a:stretch>
            <a:fillRect/>
          </a:stretch>
        </p:blipFill>
        <p:spPr>
          <a:xfrm>
            <a:off x="8604894" y="7197168"/>
            <a:ext cx="1043430" cy="318373"/>
          </a:xfrm>
          <a:prstGeom prst="rect">
            <a:avLst/>
          </a:prstGeom>
        </p:spPr>
      </p:pic>
    </p:spTree>
    <p:extLst>
      <p:ext uri="{BB962C8B-B14F-4D97-AF65-F5344CB8AC3E}">
        <p14:creationId xmlns:p14="http://schemas.microsoft.com/office/powerpoint/2010/main" val="3522345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x Text &amp; 1 x Small Pictur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04336" y="824400"/>
            <a:ext cx="10080000" cy="496800"/>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add heading</a:t>
            </a:r>
            <a:endParaRPr lang="en-US" dirty="0"/>
          </a:p>
        </p:txBody>
      </p:sp>
      <p:sp>
        <p:nvSpPr>
          <p:cNvPr id="16" name="Slide Number Placeholder 5"/>
          <p:cNvSpPr>
            <a:spLocks noGrp="1"/>
          </p:cNvSpPr>
          <p:nvPr>
            <p:ph type="sldNum" sz="quarter" idx="4"/>
          </p:nvPr>
        </p:nvSpPr>
        <p:spPr>
          <a:xfrm>
            <a:off x="10090800" y="7245479"/>
            <a:ext cx="297632" cy="136873"/>
          </a:xfrm>
          <a:prstGeom prst="rect">
            <a:avLst/>
          </a:prstGeom>
        </p:spPr>
        <p:txBody>
          <a:bodyPr lIns="0" tIns="0" rIns="0" bIns="0" anchor="t" anchorCtr="0"/>
          <a:lstStyle>
            <a:lvl1pPr>
              <a:defRPr sz="800">
                <a:solidFill>
                  <a:schemeClr val="tx1"/>
                </a:solidFill>
                <a:latin typeface="Malgun Gothic"/>
                <a:cs typeface="Malgun Gothic"/>
              </a:defRPr>
            </a:lvl1pPr>
          </a:lstStyle>
          <a:p>
            <a:fld id="{E1D6F247-3AD3-E042-9E97-526F5FCB804A}" type="slidenum">
              <a:rPr lang="en-US" smtClean="0"/>
              <a:pPr/>
              <a:t>‹#›</a:t>
            </a:fld>
            <a:endParaRPr lang="en-US" dirty="0"/>
          </a:p>
        </p:txBody>
      </p:sp>
      <p:sp>
        <p:nvSpPr>
          <p:cNvPr id="3" name="Picture Placeholder 2"/>
          <p:cNvSpPr>
            <a:spLocks noGrp="1"/>
          </p:cNvSpPr>
          <p:nvPr>
            <p:ph type="pic" sz="quarter" idx="16" hasCustomPrompt="1"/>
          </p:nvPr>
        </p:nvSpPr>
        <p:spPr>
          <a:xfrm>
            <a:off x="7909200" y="1476000"/>
            <a:ext cx="2476800" cy="5472000"/>
          </a:xfrm>
          <a:prstGeom prst="rect">
            <a:avLst/>
          </a:prstGeom>
        </p:spPr>
        <p:txBody>
          <a:bodyPr/>
          <a:lstStyle>
            <a:lvl1pPr marL="0" indent="0">
              <a:buNone/>
              <a:defRPr sz="1600">
                <a:solidFill>
                  <a:srgbClr val="FF0000"/>
                </a:solidFill>
                <a:latin typeface="Malgun Gothic" panose="020B0503020000020004" pitchFamily="34" charset="-127"/>
                <a:ea typeface="Malgun Gothic" panose="020B0503020000020004" pitchFamily="34" charset="-127"/>
              </a:defRPr>
            </a:lvl1pPr>
          </a:lstStyle>
          <a:p>
            <a:r>
              <a:rPr lang="en-AU" dirty="0" smtClean="0"/>
              <a:t>Click to insert picture</a:t>
            </a:r>
            <a:endParaRPr lang="en-AU" dirty="0"/>
          </a:p>
        </p:txBody>
      </p:sp>
      <p:sp>
        <p:nvSpPr>
          <p:cNvPr id="6" name="Text Placeholder 2"/>
          <p:cNvSpPr>
            <a:spLocks noGrp="1"/>
          </p:cNvSpPr>
          <p:nvPr>
            <p:ph type="body" sz="quarter" idx="10"/>
          </p:nvPr>
        </p:nvSpPr>
        <p:spPr>
          <a:xfrm>
            <a:off x="306388" y="1476000"/>
            <a:ext cx="7207200" cy="5472983"/>
          </a:xfrm>
          <a:prstGeom prst="rect">
            <a:avLst/>
          </a:prstGeom>
        </p:spPr>
        <p:txBody>
          <a:bodyPr lIns="0"/>
          <a:lstStyle>
            <a:lvl1pPr marL="374400" indent="-374400">
              <a:spcBef>
                <a:spcPts val="600"/>
              </a:spcBef>
              <a:buFont typeface="Wingdings" panose="05000000000000000000" pitchFamily="2" charset="2"/>
              <a:buChar char="§"/>
              <a:defRPr sz="1600">
                <a:latin typeface="Malgun Gothic" panose="020B0503020000020004" pitchFamily="34" charset="-127"/>
                <a:ea typeface="Malgun Gothic" panose="020B0503020000020004" pitchFamily="34" charset="-127"/>
              </a:defRPr>
            </a:lvl1pPr>
            <a:lvl2pPr marL="810000" indent="-374400">
              <a:spcBef>
                <a:spcPts val="600"/>
              </a:spcBef>
              <a:buFont typeface="Symbol" panose="05050102010706020507" pitchFamily="18" charset="2"/>
              <a:buChar char="-"/>
              <a:defRPr sz="1600">
                <a:latin typeface="Malgun Gothic" panose="020B0503020000020004" pitchFamily="34" charset="-127"/>
                <a:ea typeface="Malgun Gothic" panose="020B0503020000020004" pitchFamily="34" charset="-127"/>
              </a:defRPr>
            </a:lvl2pPr>
            <a:lvl3pPr marL="1170000" indent="-374400">
              <a:spcBef>
                <a:spcPts val="600"/>
              </a:spcBef>
              <a:buFont typeface="Malgun Gothic" panose="020B0503020000020004" pitchFamily="34" charset="-127"/>
              <a:buChar char="＞"/>
              <a:defRPr sz="1600">
                <a:latin typeface="Malgun Gothic" panose="020B0503020000020004" pitchFamily="34" charset="-127"/>
                <a:ea typeface="Malgun Gothic" panose="020B0503020000020004" pitchFamily="34" charset="-127"/>
              </a:defRPr>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p:cNvPicPr>
            <a:picLocks noChangeAspect="1"/>
          </p:cNvPicPr>
          <p:nvPr userDrawn="1"/>
        </p:nvPicPr>
        <p:blipFill>
          <a:blip r:embed="rId2"/>
          <a:stretch>
            <a:fillRect/>
          </a:stretch>
        </p:blipFill>
        <p:spPr>
          <a:xfrm>
            <a:off x="8604894" y="7197168"/>
            <a:ext cx="1043430" cy="318373"/>
          </a:xfrm>
          <a:prstGeom prst="rect">
            <a:avLst/>
          </a:prstGeom>
        </p:spPr>
      </p:pic>
    </p:spTree>
    <p:extLst>
      <p:ext uri="{BB962C8B-B14F-4D97-AF65-F5344CB8AC3E}">
        <p14:creationId xmlns:p14="http://schemas.microsoft.com/office/powerpoint/2010/main" val="42793858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Text &amp; 2 x Small Pictur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04336" y="824400"/>
            <a:ext cx="10080000" cy="496800"/>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add heading</a:t>
            </a:r>
            <a:endParaRPr lang="en-US" dirty="0"/>
          </a:p>
        </p:txBody>
      </p:sp>
      <p:sp>
        <p:nvSpPr>
          <p:cNvPr id="16" name="Slide Number Placeholder 5"/>
          <p:cNvSpPr>
            <a:spLocks noGrp="1"/>
          </p:cNvSpPr>
          <p:nvPr>
            <p:ph type="sldNum" sz="quarter" idx="4"/>
          </p:nvPr>
        </p:nvSpPr>
        <p:spPr>
          <a:xfrm>
            <a:off x="10090800" y="7245479"/>
            <a:ext cx="297632" cy="136873"/>
          </a:xfrm>
          <a:prstGeom prst="rect">
            <a:avLst/>
          </a:prstGeom>
        </p:spPr>
        <p:txBody>
          <a:bodyPr lIns="0" tIns="0" rIns="0" bIns="0" anchor="t" anchorCtr="0"/>
          <a:lstStyle>
            <a:lvl1pPr>
              <a:defRPr sz="800">
                <a:solidFill>
                  <a:schemeClr val="tx1"/>
                </a:solidFill>
                <a:latin typeface="Malgun Gothic"/>
                <a:cs typeface="Malgun Gothic"/>
              </a:defRPr>
            </a:lvl1pPr>
          </a:lstStyle>
          <a:p>
            <a:fld id="{E1D6F247-3AD3-E042-9E97-526F5FCB804A}" type="slidenum">
              <a:rPr lang="en-US" smtClean="0"/>
              <a:pPr/>
              <a:t>‹#›</a:t>
            </a:fld>
            <a:endParaRPr lang="en-US" dirty="0"/>
          </a:p>
        </p:txBody>
      </p:sp>
      <p:sp>
        <p:nvSpPr>
          <p:cNvPr id="3" name="Picture Placeholder 2"/>
          <p:cNvSpPr>
            <a:spLocks noGrp="1"/>
          </p:cNvSpPr>
          <p:nvPr>
            <p:ph type="pic" sz="quarter" idx="16" hasCustomPrompt="1"/>
          </p:nvPr>
        </p:nvSpPr>
        <p:spPr>
          <a:xfrm>
            <a:off x="6102000" y="1476000"/>
            <a:ext cx="4284000" cy="2545200"/>
          </a:xfrm>
          <a:prstGeom prst="rect">
            <a:avLst/>
          </a:prstGeom>
        </p:spPr>
        <p:txBody>
          <a:bodyPr/>
          <a:lstStyle>
            <a:lvl1pPr marL="0" indent="0">
              <a:buNone/>
              <a:defRPr sz="1600">
                <a:solidFill>
                  <a:srgbClr val="FF0000"/>
                </a:solidFill>
                <a:latin typeface="Malgun Gothic" panose="020B0503020000020004" pitchFamily="34" charset="-127"/>
                <a:ea typeface="Malgun Gothic" panose="020B0503020000020004" pitchFamily="34" charset="-127"/>
              </a:defRPr>
            </a:lvl1pPr>
          </a:lstStyle>
          <a:p>
            <a:r>
              <a:rPr lang="en-AU" dirty="0" smtClean="0"/>
              <a:t>Click to insert picture</a:t>
            </a:r>
            <a:endParaRPr lang="en-AU" dirty="0"/>
          </a:p>
        </p:txBody>
      </p:sp>
      <p:sp>
        <p:nvSpPr>
          <p:cNvPr id="6" name="Picture Placeholder 2"/>
          <p:cNvSpPr>
            <a:spLocks noGrp="1"/>
          </p:cNvSpPr>
          <p:nvPr>
            <p:ph type="pic" sz="quarter" idx="17" hasCustomPrompt="1"/>
          </p:nvPr>
        </p:nvSpPr>
        <p:spPr>
          <a:xfrm>
            <a:off x="6102000" y="4403783"/>
            <a:ext cx="4284000" cy="2545200"/>
          </a:xfrm>
          <a:prstGeom prst="rect">
            <a:avLst/>
          </a:prstGeom>
        </p:spPr>
        <p:txBody>
          <a:bodyPr/>
          <a:lstStyle>
            <a:lvl1pPr marL="0" indent="0">
              <a:buNone/>
              <a:defRPr sz="1600">
                <a:solidFill>
                  <a:srgbClr val="FF0000"/>
                </a:solidFill>
                <a:latin typeface="Malgun Gothic" panose="020B0503020000020004" pitchFamily="34" charset="-127"/>
                <a:ea typeface="Malgun Gothic" panose="020B0503020000020004" pitchFamily="34" charset="-127"/>
              </a:defRPr>
            </a:lvl1pPr>
          </a:lstStyle>
          <a:p>
            <a:r>
              <a:rPr lang="en-AU" dirty="0" smtClean="0"/>
              <a:t>Click to insert picture</a:t>
            </a:r>
            <a:endParaRPr lang="en-AU" dirty="0"/>
          </a:p>
        </p:txBody>
      </p:sp>
      <p:sp>
        <p:nvSpPr>
          <p:cNvPr id="7" name="Text Placeholder 2"/>
          <p:cNvSpPr>
            <a:spLocks noGrp="1"/>
          </p:cNvSpPr>
          <p:nvPr>
            <p:ph type="body" sz="quarter" idx="10"/>
          </p:nvPr>
        </p:nvSpPr>
        <p:spPr>
          <a:xfrm>
            <a:off x="306388" y="1476000"/>
            <a:ext cx="5256000" cy="5472983"/>
          </a:xfrm>
          <a:prstGeom prst="rect">
            <a:avLst/>
          </a:prstGeom>
        </p:spPr>
        <p:txBody>
          <a:bodyPr lIns="0"/>
          <a:lstStyle>
            <a:lvl1pPr marL="374400" indent="-374400">
              <a:spcBef>
                <a:spcPts val="600"/>
              </a:spcBef>
              <a:buFont typeface="Wingdings" panose="05000000000000000000" pitchFamily="2" charset="2"/>
              <a:buChar char="§"/>
              <a:defRPr sz="1600">
                <a:latin typeface="Malgun Gothic" panose="020B0503020000020004" pitchFamily="34" charset="-127"/>
                <a:ea typeface="Malgun Gothic" panose="020B0503020000020004" pitchFamily="34" charset="-127"/>
              </a:defRPr>
            </a:lvl1pPr>
            <a:lvl2pPr marL="810000" indent="-374400">
              <a:spcBef>
                <a:spcPts val="600"/>
              </a:spcBef>
              <a:buFont typeface="Symbol" panose="05050102010706020507" pitchFamily="18" charset="2"/>
              <a:buChar char="-"/>
              <a:defRPr sz="1600">
                <a:latin typeface="Malgun Gothic" panose="020B0503020000020004" pitchFamily="34" charset="-127"/>
                <a:ea typeface="Malgun Gothic" panose="020B0503020000020004" pitchFamily="34" charset="-127"/>
              </a:defRPr>
            </a:lvl2pPr>
            <a:lvl3pPr marL="1170000" indent="-374400">
              <a:spcBef>
                <a:spcPts val="600"/>
              </a:spcBef>
              <a:buFont typeface="Malgun Gothic" panose="020B0503020000020004" pitchFamily="34" charset="-127"/>
              <a:buChar char="＞"/>
              <a:defRPr sz="1600">
                <a:latin typeface="Malgun Gothic" panose="020B0503020000020004" pitchFamily="34" charset="-127"/>
                <a:ea typeface="Malgun Gothic" panose="020B0503020000020004" pitchFamily="34" charset="-127"/>
              </a:defRPr>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stretch>
            <a:fillRect/>
          </a:stretch>
        </p:blipFill>
        <p:spPr>
          <a:xfrm>
            <a:off x="8604894" y="7197168"/>
            <a:ext cx="1043430" cy="318373"/>
          </a:xfrm>
          <a:prstGeom prst="rect">
            <a:avLst/>
          </a:prstGeom>
        </p:spPr>
      </p:pic>
    </p:spTree>
    <p:extLst>
      <p:ext uri="{BB962C8B-B14F-4D97-AF65-F5344CB8AC3E}">
        <p14:creationId xmlns:p14="http://schemas.microsoft.com/office/powerpoint/2010/main" val="21636168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692000" cy="7560000"/>
          </a:xfrm>
          <a:prstGeom prst="rect">
            <a:avLst/>
          </a:prstGeom>
        </p:spPr>
      </p:pic>
    </p:spTree>
    <p:extLst>
      <p:ext uri="{BB962C8B-B14F-4D97-AF65-F5344CB8AC3E}">
        <p14:creationId xmlns:p14="http://schemas.microsoft.com/office/powerpoint/2010/main" val="35541212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Q&amp;A Divider">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22800" y="950399"/>
            <a:ext cx="9471600" cy="381959"/>
          </a:xfrm>
          <a:prstGeom prst="rect">
            <a:avLst/>
          </a:prstGeom>
        </p:spPr>
        <p:txBody>
          <a:bodyPr lIns="0" tIns="0" rIns="0" bIns="0" anchor="t" anchorCtr="0">
            <a:noAutofit/>
          </a:bodyPr>
          <a:lstStyle>
            <a:lvl1pPr algn="l">
              <a:defRPr sz="2600" b="1" i="0" cap="none" baseline="0">
                <a:solidFill>
                  <a:srgbClr val="00A7F2"/>
                </a:solidFill>
                <a:latin typeface="Malgun Gothic"/>
                <a:cs typeface="Malgun Gothic"/>
              </a:defRPr>
            </a:lvl1pPr>
          </a:lstStyle>
          <a:p>
            <a:r>
              <a:rPr lang="en-AU" smtClean="0"/>
              <a:t>Click to edit master title slide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2945" y="2518616"/>
            <a:ext cx="3220433" cy="4428704"/>
          </a:xfrm>
          <a:prstGeom prst="rect">
            <a:avLst/>
          </a:prstGeom>
        </p:spPr>
      </p:pic>
      <p:pic>
        <p:nvPicPr>
          <p:cNvPr id="6" name="Picture 5"/>
          <p:cNvPicPr>
            <a:picLocks noChangeAspect="1"/>
          </p:cNvPicPr>
          <p:nvPr userDrawn="1"/>
        </p:nvPicPr>
        <p:blipFill>
          <a:blip r:embed="rId3"/>
          <a:stretch>
            <a:fillRect/>
          </a:stretch>
        </p:blipFill>
        <p:spPr>
          <a:xfrm>
            <a:off x="8604894" y="7197168"/>
            <a:ext cx="1043430" cy="318373"/>
          </a:xfrm>
          <a:prstGeom prst="rect">
            <a:avLst/>
          </a:prstGeom>
        </p:spPr>
      </p:pic>
    </p:spTree>
    <p:extLst>
      <p:ext uri="{BB962C8B-B14F-4D97-AF65-F5344CB8AC3E}">
        <p14:creationId xmlns:p14="http://schemas.microsoft.com/office/powerpoint/2010/main" val="39611041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image" Target="../media/image5.png"/><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9" name="Straight Connector 18"/>
          <p:cNvCxnSpPr/>
          <p:nvPr/>
        </p:nvCxnSpPr>
        <p:spPr>
          <a:xfrm>
            <a:off x="308055" y="468263"/>
            <a:ext cx="10080000" cy="0"/>
          </a:xfrm>
          <a:prstGeom prst="line">
            <a:avLst/>
          </a:prstGeom>
          <a:ln w="57150">
            <a:solidFill>
              <a:srgbClr val="00A7F2"/>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nvPr>
        </p:nvSpPr>
        <p:spPr>
          <a:xfrm>
            <a:off x="10090800" y="7245479"/>
            <a:ext cx="297632" cy="136873"/>
          </a:xfrm>
          <a:prstGeom prst="rect">
            <a:avLst/>
          </a:prstGeom>
        </p:spPr>
        <p:txBody>
          <a:bodyPr lIns="0" tIns="0" rIns="0" bIns="0" anchor="t" anchorCtr="0"/>
          <a:lstStyle>
            <a:lvl1pPr algn="r">
              <a:defRPr sz="800">
                <a:solidFill>
                  <a:schemeClr val="tx1"/>
                </a:solidFill>
                <a:latin typeface="Malgun Gothic"/>
                <a:cs typeface="Malgun Gothic"/>
              </a:defRPr>
            </a:lvl1pPr>
          </a:lstStyle>
          <a:p>
            <a:fld id="{E1D6F247-3AD3-E042-9E97-526F5FCB804A}" type="slidenum">
              <a:rPr lang="en-US" smtClean="0"/>
              <a:pPr/>
              <a:t>‹#›</a:t>
            </a:fld>
            <a:endParaRPr lang="en-US" dirty="0"/>
          </a:p>
        </p:txBody>
      </p:sp>
      <p:grpSp>
        <p:nvGrpSpPr>
          <p:cNvPr id="2" name="Drawing Guides" hidden="1"/>
          <p:cNvGrpSpPr/>
          <p:nvPr/>
        </p:nvGrpSpPr>
        <p:grpSpPr>
          <a:xfrm>
            <a:off x="306140" y="1311675"/>
            <a:ext cx="10083792" cy="5635946"/>
            <a:chOff x="306140" y="1899204"/>
            <a:chExt cx="10083792" cy="5113454"/>
          </a:xfrm>
        </p:grpSpPr>
        <p:sp>
          <p:nvSpPr>
            <p:cNvPr id="7" name="Line 3" hidden="1"/>
            <p:cNvSpPr>
              <a:spLocks noChangeShapeType="1"/>
            </p:cNvSpPr>
            <p:nvPr userDrawn="1"/>
          </p:nvSpPr>
          <p:spPr bwMode="auto">
            <a:xfrm flipV="1">
              <a:off x="323206" y="2046054"/>
              <a:ext cx="10063468" cy="13428"/>
            </a:xfrm>
            <a:prstGeom prst="line">
              <a:avLst/>
            </a:prstGeom>
            <a:noFill/>
            <a:ln w="6350">
              <a:solidFill>
                <a:schemeClr val="accent2"/>
              </a:solidFill>
              <a:prstDash val="dash"/>
              <a:round/>
              <a:headEnd type="none" w="sm" len="sm"/>
              <a:tailEnd type="none" w="sm" len="sm"/>
            </a:ln>
            <a:effectLst/>
          </p:spPr>
          <p:txBody>
            <a:bodyPr wrap="square" lIns="126000" tIns="46800" rIns="90000" bIns="46800">
              <a:spAutoFit/>
            </a:bodyPr>
            <a:lstStyle/>
            <a:p>
              <a:endParaRPr lang="en-AU" noProof="0" dirty="0"/>
            </a:p>
          </p:txBody>
        </p:sp>
        <p:sp>
          <p:nvSpPr>
            <p:cNvPr id="8" name="Line 4" hidden="1"/>
            <p:cNvSpPr>
              <a:spLocks noChangeShapeType="1"/>
            </p:cNvSpPr>
            <p:nvPr userDrawn="1"/>
          </p:nvSpPr>
          <p:spPr bwMode="auto">
            <a:xfrm flipV="1">
              <a:off x="5269812" y="2065212"/>
              <a:ext cx="0" cy="4932000"/>
            </a:xfrm>
            <a:prstGeom prst="line">
              <a:avLst/>
            </a:prstGeom>
            <a:noFill/>
            <a:ln w="6350">
              <a:solidFill>
                <a:schemeClr val="accent2"/>
              </a:solidFill>
              <a:prstDash val="dash"/>
              <a:round/>
              <a:headEnd type="none" w="sm" len="sm"/>
              <a:tailEnd type="none" w="sm" len="sm"/>
            </a:ln>
            <a:effectLst/>
          </p:spPr>
          <p:txBody>
            <a:bodyPr lIns="126000" tIns="46800" rIns="90000" bIns="46800">
              <a:spAutoFit/>
            </a:bodyPr>
            <a:lstStyle/>
            <a:p>
              <a:endParaRPr lang="en-AU" noProof="0" dirty="0"/>
            </a:p>
          </p:txBody>
        </p:sp>
        <p:sp>
          <p:nvSpPr>
            <p:cNvPr id="9" name="Line 5" hidden="1"/>
            <p:cNvSpPr>
              <a:spLocks noChangeShapeType="1"/>
            </p:cNvSpPr>
            <p:nvPr userDrawn="1"/>
          </p:nvSpPr>
          <p:spPr bwMode="auto">
            <a:xfrm flipV="1">
              <a:off x="5415624" y="2071330"/>
              <a:ext cx="0" cy="4932000"/>
            </a:xfrm>
            <a:prstGeom prst="line">
              <a:avLst/>
            </a:prstGeom>
            <a:noFill/>
            <a:ln w="6350">
              <a:solidFill>
                <a:schemeClr val="accent2"/>
              </a:solidFill>
              <a:prstDash val="dash"/>
              <a:round/>
              <a:headEnd type="none" w="sm" len="sm"/>
              <a:tailEnd type="none" w="sm" len="sm"/>
            </a:ln>
            <a:effectLst/>
          </p:spPr>
          <p:txBody>
            <a:bodyPr lIns="126000" tIns="46800" rIns="90000" bIns="46800">
              <a:spAutoFit/>
            </a:bodyPr>
            <a:lstStyle/>
            <a:p>
              <a:endParaRPr lang="en-AU" noProof="0" dirty="0"/>
            </a:p>
          </p:txBody>
        </p:sp>
        <p:sp>
          <p:nvSpPr>
            <p:cNvPr id="10" name="Line 8" hidden="1"/>
            <p:cNvSpPr>
              <a:spLocks noChangeShapeType="1"/>
            </p:cNvSpPr>
            <p:nvPr userDrawn="1"/>
          </p:nvSpPr>
          <p:spPr bwMode="auto">
            <a:xfrm>
              <a:off x="310743" y="1907999"/>
              <a:ext cx="10079189" cy="0"/>
            </a:xfrm>
            <a:prstGeom prst="line">
              <a:avLst/>
            </a:prstGeom>
            <a:noFill/>
            <a:ln w="9525">
              <a:solidFill>
                <a:schemeClr val="accent2"/>
              </a:solidFill>
              <a:prstDash val="dash"/>
              <a:round/>
              <a:headEnd/>
              <a:tailEnd/>
            </a:ln>
            <a:effectLst/>
          </p:spPr>
          <p:txBody>
            <a:bodyPr lIns="0" tIns="46038" rIns="0" bIns="46038"/>
            <a:lstStyle/>
            <a:p>
              <a:endParaRPr lang="en-AU" noProof="0" dirty="0"/>
            </a:p>
          </p:txBody>
        </p:sp>
        <p:sp>
          <p:nvSpPr>
            <p:cNvPr id="11" name="Line 10" hidden="1"/>
            <p:cNvSpPr>
              <a:spLocks noChangeShapeType="1"/>
            </p:cNvSpPr>
            <p:nvPr/>
          </p:nvSpPr>
          <p:spPr bwMode="auto">
            <a:xfrm>
              <a:off x="309402" y="6834643"/>
              <a:ext cx="10063467" cy="5222"/>
            </a:xfrm>
            <a:prstGeom prst="line">
              <a:avLst/>
            </a:prstGeom>
            <a:noFill/>
            <a:ln w="6350">
              <a:solidFill>
                <a:schemeClr val="accent2"/>
              </a:solidFill>
              <a:prstDash val="dash"/>
              <a:round/>
              <a:headEnd type="none" w="sm" len="sm"/>
              <a:tailEnd type="none" w="sm" len="sm"/>
            </a:ln>
            <a:effectLst/>
          </p:spPr>
          <p:txBody>
            <a:bodyPr wrap="square" lIns="126000" tIns="46800" rIns="90000" bIns="46800">
              <a:spAutoFit/>
            </a:bodyPr>
            <a:lstStyle/>
            <a:p>
              <a:endParaRPr lang="en-AU" noProof="0" dirty="0"/>
            </a:p>
          </p:txBody>
        </p:sp>
        <p:sp>
          <p:nvSpPr>
            <p:cNvPr id="12" name="Line 8" hidden="1"/>
            <p:cNvSpPr>
              <a:spLocks noChangeShapeType="1"/>
            </p:cNvSpPr>
            <p:nvPr userDrawn="1"/>
          </p:nvSpPr>
          <p:spPr bwMode="auto">
            <a:xfrm>
              <a:off x="306140" y="4374307"/>
              <a:ext cx="10079189" cy="0"/>
            </a:xfrm>
            <a:prstGeom prst="line">
              <a:avLst/>
            </a:prstGeom>
            <a:noFill/>
            <a:ln w="9525">
              <a:solidFill>
                <a:schemeClr val="accent2"/>
              </a:solidFill>
              <a:prstDash val="dash"/>
              <a:round/>
              <a:headEnd/>
              <a:tailEnd/>
            </a:ln>
            <a:effectLst/>
          </p:spPr>
          <p:txBody>
            <a:bodyPr lIns="0" tIns="46038" rIns="0" bIns="46038"/>
            <a:lstStyle/>
            <a:p>
              <a:endParaRPr lang="en-AU" noProof="0" dirty="0"/>
            </a:p>
          </p:txBody>
        </p:sp>
        <p:sp>
          <p:nvSpPr>
            <p:cNvPr id="13" name="Line 8" hidden="1"/>
            <p:cNvSpPr>
              <a:spLocks noChangeShapeType="1"/>
            </p:cNvSpPr>
            <p:nvPr userDrawn="1"/>
          </p:nvSpPr>
          <p:spPr bwMode="auto">
            <a:xfrm>
              <a:off x="312083" y="4518439"/>
              <a:ext cx="10077518" cy="12772"/>
            </a:xfrm>
            <a:prstGeom prst="line">
              <a:avLst/>
            </a:prstGeom>
            <a:noFill/>
            <a:ln w="9525">
              <a:solidFill>
                <a:schemeClr val="accent2"/>
              </a:solidFill>
              <a:prstDash val="dash"/>
              <a:round/>
              <a:headEnd/>
              <a:tailEnd/>
            </a:ln>
            <a:effectLst/>
          </p:spPr>
          <p:txBody>
            <a:bodyPr lIns="0" tIns="46038" rIns="0" bIns="46038"/>
            <a:lstStyle/>
            <a:p>
              <a:endParaRPr lang="en-AU" noProof="0" dirty="0"/>
            </a:p>
          </p:txBody>
        </p:sp>
        <p:sp>
          <p:nvSpPr>
            <p:cNvPr id="14" name="Line 5" hidden="1"/>
            <p:cNvSpPr>
              <a:spLocks noChangeShapeType="1"/>
            </p:cNvSpPr>
            <p:nvPr userDrawn="1"/>
          </p:nvSpPr>
          <p:spPr bwMode="auto">
            <a:xfrm flipV="1">
              <a:off x="10386834" y="1899204"/>
              <a:ext cx="0" cy="5106884"/>
            </a:xfrm>
            <a:prstGeom prst="line">
              <a:avLst/>
            </a:prstGeom>
            <a:noFill/>
            <a:ln w="6350">
              <a:solidFill>
                <a:schemeClr val="accent2"/>
              </a:solidFill>
              <a:prstDash val="dash"/>
              <a:round/>
              <a:headEnd type="none" w="sm" len="sm"/>
              <a:tailEnd type="none" w="sm" len="sm"/>
            </a:ln>
            <a:effectLst/>
          </p:spPr>
          <p:txBody>
            <a:bodyPr lIns="126000" tIns="46800" rIns="90000" bIns="46800">
              <a:spAutoFit/>
            </a:bodyPr>
            <a:lstStyle/>
            <a:p>
              <a:endParaRPr lang="en-AU" noProof="0" dirty="0"/>
            </a:p>
          </p:txBody>
        </p:sp>
        <p:sp>
          <p:nvSpPr>
            <p:cNvPr id="15" name="Line 5" hidden="1"/>
            <p:cNvSpPr>
              <a:spLocks noChangeShapeType="1"/>
            </p:cNvSpPr>
            <p:nvPr userDrawn="1"/>
          </p:nvSpPr>
          <p:spPr bwMode="auto">
            <a:xfrm flipV="1">
              <a:off x="307019" y="1907999"/>
              <a:ext cx="2681" cy="5095270"/>
            </a:xfrm>
            <a:prstGeom prst="line">
              <a:avLst/>
            </a:prstGeom>
            <a:noFill/>
            <a:ln w="6350">
              <a:solidFill>
                <a:schemeClr val="accent2"/>
              </a:solidFill>
              <a:prstDash val="dash"/>
              <a:round/>
              <a:headEnd type="none" w="sm" len="sm"/>
              <a:tailEnd type="none" w="sm" len="sm"/>
            </a:ln>
            <a:effectLst/>
          </p:spPr>
          <p:txBody>
            <a:bodyPr wrap="square" lIns="126000" tIns="46800" rIns="90000" bIns="46800">
              <a:spAutoFit/>
            </a:bodyPr>
            <a:lstStyle/>
            <a:p>
              <a:endParaRPr lang="en-AU" noProof="0" dirty="0"/>
            </a:p>
          </p:txBody>
        </p:sp>
        <p:sp>
          <p:nvSpPr>
            <p:cNvPr id="16" name="Line 8" hidden="1"/>
            <p:cNvSpPr>
              <a:spLocks noChangeShapeType="1"/>
            </p:cNvSpPr>
            <p:nvPr userDrawn="1"/>
          </p:nvSpPr>
          <p:spPr bwMode="auto">
            <a:xfrm>
              <a:off x="312082" y="7012658"/>
              <a:ext cx="10075177" cy="0"/>
            </a:xfrm>
            <a:prstGeom prst="line">
              <a:avLst/>
            </a:prstGeom>
            <a:noFill/>
            <a:ln w="9525">
              <a:solidFill>
                <a:schemeClr val="accent2"/>
              </a:solidFill>
              <a:prstDash val="dash"/>
              <a:round/>
              <a:headEnd/>
              <a:tailEnd/>
            </a:ln>
            <a:effectLst/>
          </p:spPr>
          <p:txBody>
            <a:bodyPr lIns="0" tIns="46038" rIns="0" bIns="46038"/>
            <a:lstStyle/>
            <a:p>
              <a:endParaRPr lang="en-AU" noProof="0" dirty="0"/>
            </a:p>
          </p:txBody>
        </p:sp>
      </p:grpSp>
      <p:pic>
        <p:nvPicPr>
          <p:cNvPr id="22" name="McN Logo Standard"/>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6140" y="7238690"/>
            <a:ext cx="252000" cy="241070"/>
          </a:xfrm>
          <a:prstGeom prst="rect">
            <a:avLst/>
          </a:prstGeom>
        </p:spPr>
      </p:pic>
      <p:pic>
        <p:nvPicPr>
          <p:cNvPr id="1026" name="Banner"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5" y="-4425"/>
            <a:ext cx="106934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306000" y="7164000"/>
            <a:ext cx="10080000" cy="0"/>
          </a:xfrm>
          <a:prstGeom prst="line">
            <a:avLst/>
          </a:prstGeom>
          <a:ln w="12700">
            <a:solidFill>
              <a:srgbClr val="00A7F2"/>
            </a:solidFill>
          </a:ln>
          <a:effectLst/>
        </p:spPr>
        <p:style>
          <a:lnRef idx="2">
            <a:schemeClr val="accent1"/>
          </a:lnRef>
          <a:fillRef idx="0">
            <a:schemeClr val="accent1"/>
          </a:fillRef>
          <a:effectRef idx="1">
            <a:schemeClr val="accent1"/>
          </a:effectRef>
          <a:fontRef idx="minor">
            <a:schemeClr val="tx1"/>
          </a:fontRef>
        </p:style>
      </p:cxnSp>
      <p:sp>
        <p:nvSpPr>
          <p:cNvPr id="24" name="Draft" hidden="1"/>
          <p:cNvSpPr txBox="1">
            <a:spLocks/>
          </p:cNvSpPr>
          <p:nvPr/>
        </p:nvSpPr>
        <p:spPr>
          <a:xfrm>
            <a:off x="8731076" y="209707"/>
            <a:ext cx="714231" cy="216024"/>
          </a:xfrm>
          <a:prstGeom prst="rect">
            <a:avLst/>
          </a:prstGeom>
        </p:spPr>
        <p:txBody>
          <a:bodyPr lIns="0" tIns="0" rIns="0" bIns="0">
            <a:noAutofit/>
          </a:bodyPr>
          <a:lstStyle>
            <a:lvl1pPr marL="0" indent="0" algn="l" defTabSz="457200" rtl="0" eaLnBrk="1" latinLnBrk="0" hangingPunct="1">
              <a:spcBef>
                <a:spcPts val="0"/>
              </a:spcBef>
              <a:buFont typeface="Arial"/>
              <a:buNone/>
              <a:defRPr sz="1200" kern="1200" baseline="0">
                <a:solidFill>
                  <a:srgbClr val="00A7F2"/>
                </a:solidFill>
                <a:latin typeface="Arial"/>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AU" sz="1600" b="1" i="0" dirty="0" smtClean="0">
                <a:solidFill>
                  <a:schemeClr val="accent4"/>
                </a:solidFill>
                <a:latin typeface="Malgun Gothic"/>
                <a:cs typeface="Malgun Gothic"/>
              </a:rPr>
              <a:t>DRAFT</a:t>
            </a:r>
            <a:endParaRPr lang="en-US" sz="1600" b="1" i="0" dirty="0">
              <a:solidFill>
                <a:schemeClr val="accent4"/>
              </a:solidFill>
              <a:latin typeface="Malgun Gothic"/>
              <a:cs typeface="Malgun Gothic"/>
            </a:endParaRPr>
          </a:p>
        </p:txBody>
      </p:sp>
    </p:spTree>
    <p:extLst>
      <p:ext uri="{BB962C8B-B14F-4D97-AF65-F5344CB8AC3E}">
        <p14:creationId xmlns:p14="http://schemas.microsoft.com/office/powerpoint/2010/main" val="1766641124"/>
      </p:ext>
    </p:extLst>
  </p:cSld>
  <p:clrMap bg1="lt1" tx1="dk1" bg2="lt2" tx2="dk2" accent1="accent1" accent2="accent2" accent3="accent3" accent4="accent4" accent5="accent5" accent6="accent6" hlink="hlink" folHlink="folHlink"/>
  <p:sldLayoutIdLst>
    <p:sldLayoutId id="2147483688" r:id="rId1"/>
    <p:sldLayoutId id="2147483692" r:id="rId2"/>
    <p:sldLayoutId id="2147483702" r:id="rId3"/>
    <p:sldLayoutId id="2147483694" r:id="rId4"/>
    <p:sldLayoutId id="2147483695" r:id="rId5"/>
    <p:sldLayoutId id="2147483700" r:id="rId6"/>
    <p:sldLayoutId id="2147483701" r:id="rId7"/>
    <p:sldLayoutId id="2147483686" r:id="rId8"/>
    <p:sldLayoutId id="2147483731" r:id="rId9"/>
  </p:sldLayoutIdLst>
  <p:timing>
    <p:tnLst>
      <p:par>
        <p:cTn id="1" dur="indefinite" restart="never" nodeType="tmRoot"/>
      </p:par>
    </p:tnLst>
  </p:timing>
  <p:hf hdr="0" ftr="0" dt="0"/>
  <p:txStyles>
    <p:titleStyle>
      <a:lvl1pPr algn="ctr" defTabSz="497845"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497845" rtl="0" eaLnBrk="1" latinLnBrk="0" hangingPunct="1">
        <a:spcBef>
          <a:spcPct val="20000"/>
        </a:spcBef>
        <a:buFont typeface="Arial"/>
        <a:buChar char="•"/>
        <a:defRPr sz="3500" kern="1200">
          <a:solidFill>
            <a:schemeClr val="tx1"/>
          </a:solidFill>
          <a:latin typeface="+mn-lt"/>
          <a:ea typeface="+mn-ea"/>
          <a:cs typeface="+mn-cs"/>
        </a:defRPr>
      </a:lvl1pPr>
      <a:lvl2pPr marL="808998" indent="-311153" algn="l" defTabSz="497845" rtl="0" eaLnBrk="1" latinLnBrk="0" hangingPunct="1">
        <a:spcBef>
          <a:spcPct val="20000"/>
        </a:spcBef>
        <a:buFont typeface="Arial"/>
        <a:buChar char="–"/>
        <a:defRPr sz="3000" kern="1200">
          <a:solidFill>
            <a:schemeClr val="tx1"/>
          </a:solidFill>
          <a:latin typeface="+mn-lt"/>
          <a:ea typeface="+mn-ea"/>
          <a:cs typeface="+mn-cs"/>
        </a:defRPr>
      </a:lvl2pPr>
      <a:lvl3pPr marL="1244613" indent="-248923" algn="l" defTabSz="497845" rtl="0" eaLnBrk="1" latinLnBrk="0" hangingPunct="1">
        <a:spcBef>
          <a:spcPct val="20000"/>
        </a:spcBef>
        <a:buFont typeface="Arial"/>
        <a:buChar char="•"/>
        <a:defRPr sz="2600" kern="1200">
          <a:solidFill>
            <a:schemeClr val="tx1"/>
          </a:solidFill>
          <a:latin typeface="+mn-lt"/>
          <a:ea typeface="+mn-ea"/>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845" rtl="0" eaLnBrk="1" latinLnBrk="0" hangingPunct="1">
        <a:defRPr sz="2000" kern="1200">
          <a:solidFill>
            <a:schemeClr val="tx1"/>
          </a:solidFill>
          <a:latin typeface="+mn-lt"/>
          <a:ea typeface="+mn-ea"/>
          <a:cs typeface="+mn-cs"/>
        </a:defRPr>
      </a:lvl1pPr>
      <a:lvl2pPr marL="497845" algn="l" defTabSz="497845" rtl="0" eaLnBrk="1" latinLnBrk="0" hangingPunct="1">
        <a:defRPr sz="2000" kern="1200">
          <a:solidFill>
            <a:schemeClr val="tx1"/>
          </a:solidFill>
          <a:latin typeface="+mn-lt"/>
          <a:ea typeface="+mn-ea"/>
          <a:cs typeface="+mn-cs"/>
        </a:defRPr>
      </a:lvl2pPr>
      <a:lvl3pPr marL="995690" algn="l" defTabSz="497845" rtl="0" eaLnBrk="1" latinLnBrk="0" hangingPunct="1">
        <a:defRPr sz="2000" kern="1200">
          <a:solidFill>
            <a:schemeClr val="tx1"/>
          </a:solidFill>
          <a:latin typeface="+mn-lt"/>
          <a:ea typeface="+mn-ea"/>
          <a:cs typeface="+mn-cs"/>
        </a:defRPr>
      </a:lvl3pPr>
      <a:lvl4pPr marL="1493535" algn="l" defTabSz="497845" rtl="0" eaLnBrk="1" latinLnBrk="0" hangingPunct="1">
        <a:defRPr sz="2000" kern="1200">
          <a:solidFill>
            <a:schemeClr val="tx1"/>
          </a:solidFill>
          <a:latin typeface="+mn-lt"/>
          <a:ea typeface="+mn-ea"/>
          <a:cs typeface="+mn-cs"/>
        </a:defRPr>
      </a:lvl4pPr>
      <a:lvl5pPr marL="1991380" algn="l" defTabSz="497845" rtl="0" eaLnBrk="1" latinLnBrk="0" hangingPunct="1">
        <a:defRPr sz="2000" kern="1200">
          <a:solidFill>
            <a:schemeClr val="tx1"/>
          </a:solidFill>
          <a:latin typeface="+mn-lt"/>
          <a:ea typeface="+mn-ea"/>
          <a:cs typeface="+mn-cs"/>
        </a:defRPr>
      </a:lvl5pPr>
      <a:lvl6pPr marL="2489225" algn="l" defTabSz="497845" rtl="0" eaLnBrk="1" latinLnBrk="0" hangingPunct="1">
        <a:defRPr sz="2000" kern="1200">
          <a:solidFill>
            <a:schemeClr val="tx1"/>
          </a:solidFill>
          <a:latin typeface="+mn-lt"/>
          <a:ea typeface="+mn-ea"/>
          <a:cs typeface="+mn-cs"/>
        </a:defRPr>
      </a:lvl6pPr>
      <a:lvl7pPr marL="2987070" algn="l" defTabSz="497845" rtl="0" eaLnBrk="1" latinLnBrk="0" hangingPunct="1">
        <a:defRPr sz="2000" kern="1200">
          <a:solidFill>
            <a:schemeClr val="tx1"/>
          </a:solidFill>
          <a:latin typeface="+mn-lt"/>
          <a:ea typeface="+mn-ea"/>
          <a:cs typeface="+mn-cs"/>
        </a:defRPr>
      </a:lvl7pPr>
      <a:lvl8pPr marL="3484916" algn="l" defTabSz="497845" rtl="0" eaLnBrk="1" latinLnBrk="0" hangingPunct="1">
        <a:defRPr sz="2000" kern="1200">
          <a:solidFill>
            <a:schemeClr val="tx1"/>
          </a:solidFill>
          <a:latin typeface="+mn-lt"/>
          <a:ea typeface="+mn-ea"/>
          <a:cs typeface="+mn-cs"/>
        </a:defRPr>
      </a:lvl8pPr>
      <a:lvl9pPr marL="3982761" algn="l" defTabSz="49784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622800" y="540000"/>
            <a:ext cx="9471600" cy="263999"/>
          </a:xfrm>
          <a:prstGeom prst="rect">
            <a:avLst/>
          </a:prstGeom>
          <a:solidFill>
            <a:srgbClr val="05B2FF"/>
          </a:solidFill>
          <a:ln>
            <a:noFill/>
          </a:ln>
          <a:effectLst/>
        </p:spPr>
        <p:style>
          <a:lnRef idx="1">
            <a:schemeClr val="accent1"/>
          </a:lnRef>
          <a:fillRef idx="3">
            <a:schemeClr val="accent1"/>
          </a:fillRef>
          <a:effectRef idx="2">
            <a:schemeClr val="accent1"/>
          </a:effectRef>
          <a:fontRef idx="minor">
            <a:schemeClr val="lt1"/>
          </a:fontRef>
        </p:style>
        <p:txBody>
          <a:bodyPr lIns="99562" tIns="49782" rIns="99562" bIns="49782" rtlCol="0" anchor="ctr"/>
          <a:lstStyle/>
          <a:p>
            <a:pPr algn="ctr"/>
            <a:endParaRPr lang="en-US" dirty="0"/>
          </a:p>
        </p:txBody>
      </p:sp>
      <p:pic>
        <p:nvPicPr>
          <p:cNvPr id="3" name="Picture 2"/>
          <p:cNvPicPr>
            <a:picLocks noChangeAspect="1"/>
          </p:cNvPicPr>
          <p:nvPr userDrawn="1"/>
        </p:nvPicPr>
        <p:blipFill>
          <a:blip r:embed="rId23"/>
          <a:stretch>
            <a:fillRect/>
          </a:stretch>
        </p:blipFill>
        <p:spPr>
          <a:xfrm>
            <a:off x="8604894" y="7197168"/>
            <a:ext cx="1043430" cy="318373"/>
          </a:xfrm>
          <a:prstGeom prst="rect">
            <a:avLst/>
          </a:prstGeom>
        </p:spPr>
      </p:pic>
    </p:spTree>
    <p:extLst>
      <p:ext uri="{BB962C8B-B14F-4D97-AF65-F5344CB8AC3E}">
        <p14:creationId xmlns:p14="http://schemas.microsoft.com/office/powerpoint/2010/main" val="165404889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22800" y="903600"/>
            <a:ext cx="9471600" cy="572775"/>
          </a:xfrm>
        </p:spPr>
        <p:txBody>
          <a:bodyPr/>
          <a:lstStyle/>
          <a:p>
            <a:r>
              <a:rPr lang="en-AU" sz="3600" dirty="0" smtClean="0"/>
              <a:t>Commercial </a:t>
            </a:r>
            <a:r>
              <a:rPr lang="en-AU" sz="3600" dirty="0"/>
              <a:t>and Financial </a:t>
            </a:r>
            <a:r>
              <a:rPr lang="en-AU" sz="3600" dirty="0" smtClean="0"/>
              <a:t>Acumen</a:t>
            </a:r>
            <a:endParaRPr lang="en-AU" sz="3600" dirty="0"/>
          </a:p>
        </p:txBody>
      </p:sp>
      <p:sp>
        <p:nvSpPr>
          <p:cNvPr id="6" name="Text Placeholder 5"/>
          <p:cNvSpPr>
            <a:spLocks noGrp="1"/>
          </p:cNvSpPr>
          <p:nvPr>
            <p:ph type="body" sz="quarter" idx="11"/>
          </p:nvPr>
        </p:nvSpPr>
        <p:spPr>
          <a:xfrm>
            <a:off x="622800" y="1674519"/>
            <a:ext cx="9471600" cy="504000"/>
          </a:xfrm>
        </p:spPr>
        <p:txBody>
          <a:bodyPr/>
          <a:lstStyle/>
          <a:p>
            <a:r>
              <a:rPr lang="en-AU" sz="2400" dirty="0" smtClean="0"/>
              <a:t>ACC</a:t>
            </a:r>
          </a:p>
        </p:txBody>
      </p:sp>
      <p:sp>
        <p:nvSpPr>
          <p:cNvPr id="7" name="Text Placeholder 6"/>
          <p:cNvSpPr>
            <a:spLocks noGrp="1"/>
          </p:cNvSpPr>
          <p:nvPr>
            <p:ph type="body" sz="quarter" idx="12"/>
          </p:nvPr>
        </p:nvSpPr>
        <p:spPr>
          <a:xfrm>
            <a:off x="622800" y="2466519"/>
            <a:ext cx="3848400" cy="306000"/>
          </a:xfrm>
        </p:spPr>
        <p:txBody>
          <a:bodyPr/>
          <a:lstStyle/>
          <a:p>
            <a:r>
              <a:rPr lang="en-AU" dirty="0" smtClean="0"/>
              <a:t>14 November 2018</a:t>
            </a:r>
            <a:endParaRPr lang="en-AU" dirty="0"/>
          </a:p>
        </p:txBody>
      </p:sp>
      <p:pic>
        <p:nvPicPr>
          <p:cNvPr id="3" name="Content Placeholder 2"/>
          <p:cNvPicPr>
            <a:picLocks noGrp="1" noChangeAspect="1"/>
          </p:cNvPicPr>
          <p:nvPr>
            <p:ph sz="half" idx="13"/>
          </p:nvPr>
        </p:nvPicPr>
        <p:blipFill>
          <a:blip r:embed="rId3">
            <a:extLst>
              <a:ext uri="{28A0092B-C50C-407E-A947-70E740481C1C}">
                <a14:useLocalDpi xmlns:a14="http://schemas.microsoft.com/office/drawing/2010/main" val="0"/>
              </a:ext>
            </a:extLst>
          </a:blip>
          <a:stretch>
            <a:fillRect/>
          </a:stretch>
        </p:blipFill>
        <p:spPr>
          <a:xfrm>
            <a:off x="2475688" y="6188079"/>
            <a:ext cx="2734266" cy="834890"/>
          </a:xfrm>
        </p:spPr>
      </p:pic>
    </p:spTree>
    <p:extLst>
      <p:ext uri="{BB962C8B-B14F-4D97-AF65-F5344CB8AC3E}">
        <p14:creationId xmlns:p14="http://schemas.microsoft.com/office/powerpoint/2010/main" val="1912670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Information used to prepare financial statements</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9</a:t>
            </a:fld>
            <a:endParaRPr lang="en-US" dirty="0"/>
          </a:p>
        </p:txBody>
      </p:sp>
      <p:sp>
        <p:nvSpPr>
          <p:cNvPr id="8" name="TextBox 8"/>
          <p:cNvSpPr txBox="1">
            <a:spLocks noChangeArrowheads="1"/>
          </p:cNvSpPr>
          <p:nvPr/>
        </p:nvSpPr>
        <p:spPr bwMode="auto">
          <a:xfrm>
            <a:off x="619906" y="5543591"/>
            <a:ext cx="1528762" cy="738664"/>
          </a:xfrm>
          <a:prstGeom prst="rect">
            <a:avLst/>
          </a:prstGeom>
          <a:noFill/>
          <a:ln w="9525">
            <a:noFill/>
            <a:miter lim="800000"/>
            <a:headEnd/>
            <a:tailEnd/>
          </a:ln>
        </p:spPr>
        <p:txBody>
          <a:bodyPr>
            <a:spAutoFit/>
          </a:bodyPr>
          <a:lstStyle/>
          <a:p>
            <a:pPr algn="ctr" eaLnBrk="0" hangingPunct="0"/>
            <a:r>
              <a:rPr lang="en-US" sz="1400" b="1" dirty="0">
                <a:solidFill>
                  <a:schemeClr val="tx1"/>
                </a:solidFill>
                <a:latin typeface="Malgun Gothic" panose="020B0503020000020004" pitchFamily="34" charset="-127"/>
                <a:ea typeface="Malgun Gothic" panose="020B0503020000020004" pitchFamily="34" charset="-127"/>
              </a:rPr>
              <a:t>Transactions / source documents</a:t>
            </a:r>
          </a:p>
        </p:txBody>
      </p:sp>
      <p:sp>
        <p:nvSpPr>
          <p:cNvPr id="9" name="TextBox 9"/>
          <p:cNvSpPr txBox="1">
            <a:spLocks noChangeArrowheads="1"/>
          </p:cNvSpPr>
          <p:nvPr/>
        </p:nvSpPr>
        <p:spPr bwMode="auto">
          <a:xfrm>
            <a:off x="2346129" y="5549435"/>
            <a:ext cx="2311595" cy="738664"/>
          </a:xfrm>
          <a:prstGeom prst="rect">
            <a:avLst/>
          </a:prstGeom>
          <a:noFill/>
          <a:ln w="9525">
            <a:noFill/>
            <a:miter lim="800000"/>
            <a:headEnd/>
            <a:tailEnd/>
          </a:ln>
        </p:spPr>
        <p:txBody>
          <a:bodyPr wrap="square">
            <a:spAutoFit/>
          </a:bodyPr>
          <a:lstStyle/>
          <a:p>
            <a:pPr algn="ctr" eaLnBrk="0" hangingPunct="0"/>
            <a:r>
              <a:rPr lang="en-US" sz="1400" b="1" dirty="0">
                <a:solidFill>
                  <a:schemeClr val="tx1"/>
                </a:solidFill>
                <a:latin typeface="Malgun Gothic" panose="020B0503020000020004" pitchFamily="34" charset="-127"/>
                <a:ea typeface="Malgun Gothic" panose="020B0503020000020004" pitchFamily="34" charset="-127"/>
              </a:rPr>
              <a:t>Subsidiary </a:t>
            </a:r>
            <a:endParaRPr lang="en-US" sz="1400" b="1" dirty="0" smtClean="0">
              <a:solidFill>
                <a:schemeClr val="tx1"/>
              </a:solidFill>
              <a:latin typeface="Malgun Gothic" panose="020B0503020000020004" pitchFamily="34" charset="-127"/>
              <a:ea typeface="Malgun Gothic" panose="020B0503020000020004" pitchFamily="34" charset="-127"/>
            </a:endParaRPr>
          </a:p>
          <a:p>
            <a:pPr algn="ctr" eaLnBrk="0" hangingPunct="0"/>
            <a:r>
              <a:rPr lang="en-US" sz="1400" b="1" dirty="0" smtClean="0">
                <a:solidFill>
                  <a:schemeClr val="tx1"/>
                </a:solidFill>
                <a:latin typeface="Malgun Gothic" panose="020B0503020000020004" pitchFamily="34" charset="-127"/>
                <a:ea typeface="Malgun Gothic" panose="020B0503020000020004" pitchFamily="34" charset="-127"/>
              </a:rPr>
              <a:t>ledgers /</a:t>
            </a:r>
          </a:p>
          <a:p>
            <a:pPr algn="ctr" eaLnBrk="0" hangingPunct="0"/>
            <a:r>
              <a:rPr lang="en-US" sz="1400" b="1" dirty="0" smtClean="0">
                <a:solidFill>
                  <a:schemeClr val="tx1"/>
                </a:solidFill>
                <a:latin typeface="Malgun Gothic" panose="020B0503020000020004" pitchFamily="34" charset="-127"/>
                <a:ea typeface="Malgun Gothic" panose="020B0503020000020004" pitchFamily="34" charset="-127"/>
              </a:rPr>
              <a:t> journals</a:t>
            </a:r>
            <a:endParaRPr lang="en-US" sz="1400" b="1" dirty="0">
              <a:solidFill>
                <a:schemeClr val="tx1"/>
              </a:solidFill>
              <a:latin typeface="Malgun Gothic" panose="020B0503020000020004" pitchFamily="34" charset="-127"/>
              <a:ea typeface="Malgun Gothic" panose="020B0503020000020004" pitchFamily="34" charset="-127"/>
            </a:endParaRPr>
          </a:p>
        </p:txBody>
      </p:sp>
      <p:sp>
        <p:nvSpPr>
          <p:cNvPr id="10" name="TextBox 10"/>
          <p:cNvSpPr txBox="1">
            <a:spLocks noChangeArrowheads="1"/>
          </p:cNvSpPr>
          <p:nvPr/>
        </p:nvSpPr>
        <p:spPr bwMode="auto">
          <a:xfrm>
            <a:off x="5167185" y="5542464"/>
            <a:ext cx="1725958" cy="307777"/>
          </a:xfrm>
          <a:prstGeom prst="rect">
            <a:avLst/>
          </a:prstGeom>
          <a:noFill/>
          <a:ln w="9525">
            <a:noFill/>
            <a:miter lim="800000"/>
            <a:headEnd/>
            <a:tailEnd/>
          </a:ln>
        </p:spPr>
        <p:txBody>
          <a:bodyPr wrap="square">
            <a:spAutoFit/>
          </a:bodyPr>
          <a:lstStyle/>
          <a:p>
            <a:pPr algn="ctr" eaLnBrk="0" hangingPunct="0"/>
            <a:r>
              <a:rPr lang="en-US" sz="1400" b="1" dirty="0">
                <a:solidFill>
                  <a:schemeClr val="tx1"/>
                </a:solidFill>
                <a:latin typeface="Malgun Gothic" panose="020B0503020000020004" pitchFamily="34" charset="-127"/>
                <a:ea typeface="Malgun Gothic" panose="020B0503020000020004" pitchFamily="34" charset="-127"/>
              </a:rPr>
              <a:t>General </a:t>
            </a:r>
            <a:r>
              <a:rPr lang="en-US" sz="1400" b="1" dirty="0" smtClean="0">
                <a:solidFill>
                  <a:schemeClr val="tx1"/>
                </a:solidFill>
                <a:latin typeface="Malgun Gothic" panose="020B0503020000020004" pitchFamily="34" charset="-127"/>
                <a:ea typeface="Malgun Gothic" panose="020B0503020000020004" pitchFamily="34" charset="-127"/>
              </a:rPr>
              <a:t>ledger</a:t>
            </a:r>
            <a:endParaRPr lang="en-US" sz="1400" b="1" dirty="0">
              <a:solidFill>
                <a:schemeClr val="tx1"/>
              </a:solidFill>
              <a:latin typeface="Malgun Gothic" panose="020B0503020000020004" pitchFamily="34" charset="-127"/>
              <a:ea typeface="Malgun Gothic" panose="020B0503020000020004" pitchFamily="34" charset="-127"/>
            </a:endParaRPr>
          </a:p>
        </p:txBody>
      </p:sp>
      <p:sp>
        <p:nvSpPr>
          <p:cNvPr id="11" name="Flowchart: Internal Storage 11"/>
          <p:cNvSpPr>
            <a:spLocks noChangeArrowheads="1"/>
          </p:cNvSpPr>
          <p:nvPr/>
        </p:nvSpPr>
        <p:spPr bwMode="auto">
          <a:xfrm>
            <a:off x="3166038" y="2328252"/>
            <a:ext cx="621737" cy="884620"/>
          </a:xfrm>
          <a:prstGeom prst="flowChartInternalStorage">
            <a:avLst/>
          </a:prstGeom>
          <a:ln>
            <a:headEnd/>
            <a:tailEnd/>
          </a:ln>
        </p:spPr>
        <p:style>
          <a:lnRef idx="2">
            <a:schemeClr val="accent1"/>
          </a:lnRef>
          <a:fillRef idx="1">
            <a:schemeClr val="lt1"/>
          </a:fillRef>
          <a:effectRef idx="0">
            <a:schemeClr val="accent1"/>
          </a:effectRef>
          <a:fontRef idx="minor">
            <a:schemeClr val="dk1"/>
          </a:fontRef>
        </p:style>
        <p:txBody>
          <a:bodyPr/>
          <a:lstStyle/>
          <a:p>
            <a:pPr eaLnBrk="0" hangingPunct="0"/>
            <a:endParaRPr lang="en-US" dirty="0">
              <a:latin typeface="Malgun Gothic" panose="020B0503020000020004" pitchFamily="34" charset="-127"/>
              <a:ea typeface="Malgun Gothic" panose="020B0503020000020004" pitchFamily="34" charset="-127"/>
            </a:endParaRPr>
          </a:p>
        </p:txBody>
      </p:sp>
      <p:sp>
        <p:nvSpPr>
          <p:cNvPr id="12" name="Flowchart: Internal Storage 12"/>
          <p:cNvSpPr>
            <a:spLocks noChangeArrowheads="1"/>
          </p:cNvSpPr>
          <p:nvPr/>
        </p:nvSpPr>
        <p:spPr bwMode="auto">
          <a:xfrm>
            <a:off x="3158101" y="3383939"/>
            <a:ext cx="621738" cy="884620"/>
          </a:xfrm>
          <a:prstGeom prst="flowChartInternalStorage">
            <a:avLst/>
          </a:prstGeom>
          <a:ln>
            <a:headEnd/>
            <a:tailEnd/>
          </a:ln>
        </p:spPr>
        <p:style>
          <a:lnRef idx="2">
            <a:schemeClr val="accent1"/>
          </a:lnRef>
          <a:fillRef idx="1">
            <a:schemeClr val="lt1"/>
          </a:fillRef>
          <a:effectRef idx="0">
            <a:schemeClr val="accent1"/>
          </a:effectRef>
          <a:fontRef idx="minor">
            <a:schemeClr val="dk1"/>
          </a:fontRef>
        </p:style>
        <p:txBody>
          <a:bodyPr/>
          <a:lstStyle/>
          <a:p>
            <a:pPr eaLnBrk="0" hangingPunct="0"/>
            <a:endParaRPr lang="en-US" dirty="0">
              <a:latin typeface="Malgun Gothic" panose="020B0503020000020004" pitchFamily="34" charset="-127"/>
              <a:ea typeface="Malgun Gothic" panose="020B0503020000020004" pitchFamily="34" charset="-127"/>
            </a:endParaRPr>
          </a:p>
        </p:txBody>
      </p:sp>
      <p:sp>
        <p:nvSpPr>
          <p:cNvPr id="13" name="Flowchart: Internal Storage 13"/>
          <p:cNvSpPr>
            <a:spLocks noChangeArrowheads="1"/>
          </p:cNvSpPr>
          <p:nvPr/>
        </p:nvSpPr>
        <p:spPr bwMode="auto">
          <a:xfrm>
            <a:off x="3159688" y="4457089"/>
            <a:ext cx="621737" cy="884620"/>
          </a:xfrm>
          <a:prstGeom prst="flowChartInternalStorage">
            <a:avLst/>
          </a:prstGeom>
          <a:ln>
            <a:headEnd/>
            <a:tailEnd/>
          </a:ln>
        </p:spPr>
        <p:style>
          <a:lnRef idx="2">
            <a:schemeClr val="accent1"/>
          </a:lnRef>
          <a:fillRef idx="1">
            <a:schemeClr val="lt1"/>
          </a:fillRef>
          <a:effectRef idx="0">
            <a:schemeClr val="accent1"/>
          </a:effectRef>
          <a:fontRef idx="minor">
            <a:schemeClr val="dk1"/>
          </a:fontRef>
        </p:style>
        <p:txBody>
          <a:bodyPr/>
          <a:lstStyle/>
          <a:p>
            <a:pPr eaLnBrk="0" hangingPunct="0"/>
            <a:endParaRPr lang="en-US" dirty="0">
              <a:latin typeface="Malgun Gothic" panose="020B0503020000020004" pitchFamily="34" charset="-127"/>
              <a:ea typeface="Malgun Gothic" panose="020B0503020000020004" pitchFamily="34" charset="-127"/>
            </a:endParaRPr>
          </a:p>
        </p:txBody>
      </p:sp>
      <p:sp>
        <p:nvSpPr>
          <p:cNvPr id="15" name="TextBox 15"/>
          <p:cNvSpPr txBox="1">
            <a:spLocks noChangeArrowheads="1"/>
          </p:cNvSpPr>
          <p:nvPr/>
        </p:nvSpPr>
        <p:spPr bwMode="auto">
          <a:xfrm>
            <a:off x="7521955" y="5542090"/>
            <a:ext cx="1403350" cy="523220"/>
          </a:xfrm>
          <a:prstGeom prst="rect">
            <a:avLst/>
          </a:prstGeom>
          <a:noFill/>
          <a:ln w="9525">
            <a:noFill/>
            <a:miter lim="800000"/>
            <a:headEnd/>
            <a:tailEnd/>
          </a:ln>
        </p:spPr>
        <p:txBody>
          <a:bodyPr>
            <a:spAutoFit/>
          </a:bodyPr>
          <a:lstStyle/>
          <a:p>
            <a:pPr algn="ctr" eaLnBrk="0" hangingPunct="0"/>
            <a:r>
              <a:rPr lang="en-US" sz="1400" b="1" dirty="0">
                <a:solidFill>
                  <a:schemeClr val="tx1"/>
                </a:solidFill>
                <a:latin typeface="Malgun Gothic" panose="020B0503020000020004" pitchFamily="34" charset="-127"/>
                <a:ea typeface="Malgun Gothic" panose="020B0503020000020004" pitchFamily="34" charset="-127"/>
              </a:rPr>
              <a:t>Financial </a:t>
            </a:r>
            <a:r>
              <a:rPr lang="en-US" sz="1400" b="1" dirty="0" smtClean="0">
                <a:solidFill>
                  <a:schemeClr val="tx1"/>
                </a:solidFill>
                <a:latin typeface="Malgun Gothic" panose="020B0503020000020004" pitchFamily="34" charset="-127"/>
                <a:ea typeface="Malgun Gothic" panose="020B0503020000020004" pitchFamily="34" charset="-127"/>
              </a:rPr>
              <a:t>statements</a:t>
            </a:r>
            <a:endParaRPr lang="en-US" sz="1400" b="1" dirty="0">
              <a:solidFill>
                <a:schemeClr val="tx1"/>
              </a:solidFill>
              <a:latin typeface="Malgun Gothic" panose="020B0503020000020004" pitchFamily="34" charset="-127"/>
              <a:ea typeface="Malgun Gothic" panose="020B0503020000020004" pitchFamily="34" charset="-127"/>
            </a:endParaRPr>
          </a:p>
        </p:txBody>
      </p:sp>
      <p:sp>
        <p:nvSpPr>
          <p:cNvPr id="16" name="TextBox 16"/>
          <p:cNvSpPr txBox="1">
            <a:spLocks noChangeArrowheads="1"/>
          </p:cNvSpPr>
          <p:nvPr/>
        </p:nvSpPr>
        <p:spPr bwMode="auto">
          <a:xfrm>
            <a:off x="8631260" y="1988863"/>
            <a:ext cx="1985940" cy="646331"/>
          </a:xfrm>
          <a:prstGeom prst="rect">
            <a:avLst/>
          </a:prstGeom>
          <a:noFill/>
          <a:ln w="9525">
            <a:noFill/>
            <a:miter lim="800000"/>
            <a:headEnd/>
            <a:tailEnd/>
          </a:ln>
        </p:spPr>
        <p:txBody>
          <a:bodyPr wrap="square">
            <a:spAutoFit/>
          </a:bodyPr>
          <a:lstStyle/>
          <a:p>
            <a:pPr eaLnBrk="0" hangingPunct="0"/>
            <a:r>
              <a:rPr lang="en-US" sz="1200" b="1" dirty="0" smtClean="0">
                <a:latin typeface="Malgun Gothic" panose="020B0503020000020004" pitchFamily="34" charset="-127"/>
                <a:ea typeface="Malgun Gothic" panose="020B0503020000020004" pitchFamily="34" charset="-127"/>
              </a:rPr>
              <a:t>Statement of </a:t>
            </a:r>
          </a:p>
          <a:p>
            <a:pPr eaLnBrk="0" hangingPunct="0"/>
            <a:r>
              <a:rPr lang="en-US" sz="1200" b="1" dirty="0" smtClean="0">
                <a:latin typeface="Malgun Gothic" panose="020B0503020000020004" pitchFamily="34" charset="-127"/>
                <a:ea typeface="Malgun Gothic" panose="020B0503020000020004" pitchFamily="34" charset="-127"/>
              </a:rPr>
              <a:t>financial position </a:t>
            </a:r>
            <a:r>
              <a:rPr lang="en-US" sz="1200" dirty="0" smtClean="0">
                <a:latin typeface="Malgun Gothic" panose="020B0503020000020004" pitchFamily="34" charset="-127"/>
                <a:ea typeface="Malgun Gothic" panose="020B0503020000020004" pitchFamily="34" charset="-127"/>
              </a:rPr>
              <a:t>(Balance sheet)</a:t>
            </a:r>
            <a:endParaRPr lang="en-US" sz="1200" dirty="0">
              <a:latin typeface="Malgun Gothic" panose="020B0503020000020004" pitchFamily="34" charset="-127"/>
              <a:ea typeface="Malgun Gothic" panose="020B0503020000020004" pitchFamily="34" charset="-127"/>
            </a:endParaRPr>
          </a:p>
        </p:txBody>
      </p:sp>
      <p:sp>
        <p:nvSpPr>
          <p:cNvPr id="17" name="TextBox 17"/>
          <p:cNvSpPr txBox="1">
            <a:spLocks noChangeArrowheads="1"/>
          </p:cNvSpPr>
          <p:nvPr/>
        </p:nvSpPr>
        <p:spPr bwMode="auto">
          <a:xfrm>
            <a:off x="8639132" y="3168645"/>
            <a:ext cx="2191732" cy="646331"/>
          </a:xfrm>
          <a:prstGeom prst="rect">
            <a:avLst/>
          </a:prstGeom>
          <a:noFill/>
          <a:ln w="9525">
            <a:noFill/>
            <a:miter lim="800000"/>
            <a:headEnd/>
            <a:tailEnd/>
          </a:ln>
        </p:spPr>
        <p:txBody>
          <a:bodyPr wrap="square">
            <a:spAutoFit/>
          </a:bodyPr>
          <a:lstStyle/>
          <a:p>
            <a:pPr eaLnBrk="0" hangingPunct="0"/>
            <a:r>
              <a:rPr lang="en-US" sz="1200" b="1" dirty="0" smtClean="0">
                <a:latin typeface="Malgun Gothic" panose="020B0503020000020004" pitchFamily="34" charset="-127"/>
                <a:ea typeface="Malgun Gothic" panose="020B0503020000020004" pitchFamily="34" charset="-127"/>
              </a:rPr>
              <a:t>Statement of </a:t>
            </a:r>
          </a:p>
          <a:p>
            <a:pPr eaLnBrk="0" hangingPunct="0"/>
            <a:r>
              <a:rPr lang="en-US" sz="1200" b="1" dirty="0" smtClean="0">
                <a:latin typeface="Malgun Gothic" panose="020B0503020000020004" pitchFamily="34" charset="-127"/>
                <a:ea typeface="Malgun Gothic" panose="020B0503020000020004" pitchFamily="34" charset="-127"/>
              </a:rPr>
              <a:t>comprehensive income </a:t>
            </a:r>
            <a:r>
              <a:rPr lang="en-US" sz="1200" dirty="0" smtClean="0">
                <a:latin typeface="Malgun Gothic" panose="020B0503020000020004" pitchFamily="34" charset="-127"/>
                <a:ea typeface="Malgun Gothic" panose="020B0503020000020004" pitchFamily="34" charset="-127"/>
              </a:rPr>
              <a:t>(Income statement)</a:t>
            </a:r>
            <a:endParaRPr lang="en-US" sz="1200" dirty="0">
              <a:latin typeface="Malgun Gothic" panose="020B0503020000020004" pitchFamily="34" charset="-127"/>
              <a:ea typeface="Malgun Gothic" panose="020B0503020000020004" pitchFamily="34" charset="-127"/>
            </a:endParaRPr>
          </a:p>
        </p:txBody>
      </p:sp>
      <p:sp>
        <p:nvSpPr>
          <p:cNvPr id="23" name="TextBox 28"/>
          <p:cNvSpPr txBox="1">
            <a:spLocks noChangeArrowheads="1"/>
          </p:cNvSpPr>
          <p:nvPr/>
        </p:nvSpPr>
        <p:spPr bwMode="auto">
          <a:xfrm>
            <a:off x="3766381" y="3322150"/>
            <a:ext cx="1349651" cy="1200329"/>
          </a:xfrm>
          <a:prstGeom prst="rect">
            <a:avLst/>
          </a:prstGeom>
          <a:noFill/>
          <a:ln w="9525">
            <a:noFill/>
            <a:miter lim="800000"/>
            <a:headEnd/>
            <a:tailEnd/>
          </a:ln>
        </p:spPr>
        <p:txBody>
          <a:bodyPr wrap="square">
            <a:spAutoFit/>
          </a:bodyPr>
          <a:lstStyle/>
          <a:p>
            <a:pPr eaLnBrk="0" hangingPunct="0">
              <a:spcBef>
                <a:spcPts val="0"/>
              </a:spcBef>
            </a:pPr>
            <a:r>
              <a:rPr lang="en-US" sz="1200" dirty="0">
                <a:latin typeface="Malgun Gothic" panose="020B0503020000020004" pitchFamily="34" charset="-127"/>
                <a:ea typeface="Malgun Gothic" panose="020B0503020000020004" pitchFamily="34" charset="-127"/>
              </a:rPr>
              <a:t>Debtors</a:t>
            </a:r>
          </a:p>
          <a:p>
            <a:pPr eaLnBrk="0" hangingPunct="0">
              <a:spcBef>
                <a:spcPts val="0"/>
              </a:spcBef>
            </a:pPr>
            <a:r>
              <a:rPr lang="en-US" sz="1200" dirty="0">
                <a:latin typeface="Malgun Gothic" panose="020B0503020000020004" pitchFamily="34" charset="-127"/>
                <a:ea typeface="Malgun Gothic" panose="020B0503020000020004" pitchFamily="34" charset="-127"/>
              </a:rPr>
              <a:t>Creditors</a:t>
            </a:r>
          </a:p>
          <a:p>
            <a:pPr eaLnBrk="0" hangingPunct="0">
              <a:spcBef>
                <a:spcPts val="0"/>
              </a:spcBef>
            </a:pPr>
            <a:r>
              <a:rPr lang="en-US" sz="1200" dirty="0">
                <a:latin typeface="Malgun Gothic" panose="020B0503020000020004" pitchFamily="34" charset="-127"/>
                <a:ea typeface="Malgun Gothic" panose="020B0503020000020004" pitchFamily="34" charset="-127"/>
              </a:rPr>
              <a:t>Stock</a:t>
            </a:r>
          </a:p>
          <a:p>
            <a:pPr eaLnBrk="0" hangingPunct="0">
              <a:spcBef>
                <a:spcPts val="0"/>
              </a:spcBef>
            </a:pPr>
            <a:r>
              <a:rPr lang="en-US" sz="1200" dirty="0" smtClean="0">
                <a:latin typeface="Malgun Gothic" panose="020B0503020000020004" pitchFamily="34" charset="-127"/>
                <a:ea typeface="Malgun Gothic" panose="020B0503020000020004" pitchFamily="34" charset="-127"/>
              </a:rPr>
              <a:t>Cash</a:t>
            </a:r>
          </a:p>
          <a:p>
            <a:pPr eaLnBrk="0" hangingPunct="0">
              <a:spcBef>
                <a:spcPts val="0"/>
              </a:spcBef>
            </a:pPr>
            <a:r>
              <a:rPr lang="en-US" sz="1200" dirty="0" smtClean="0">
                <a:latin typeface="Malgun Gothic" panose="020B0503020000020004" pitchFamily="34" charset="-127"/>
                <a:ea typeface="Malgun Gothic" panose="020B0503020000020004" pitchFamily="34" charset="-127"/>
              </a:rPr>
              <a:t>Sales</a:t>
            </a:r>
          </a:p>
          <a:p>
            <a:pPr eaLnBrk="0" hangingPunct="0">
              <a:spcBef>
                <a:spcPts val="0"/>
              </a:spcBef>
            </a:pPr>
            <a:r>
              <a:rPr lang="en-US" sz="1200" dirty="0" smtClean="0">
                <a:latin typeface="Malgun Gothic" panose="020B0503020000020004" pitchFamily="34" charset="-127"/>
                <a:ea typeface="Malgun Gothic" panose="020B0503020000020004" pitchFamily="34" charset="-127"/>
              </a:rPr>
              <a:t>Purchases etc.</a:t>
            </a:r>
          </a:p>
        </p:txBody>
      </p:sp>
      <p:sp>
        <p:nvSpPr>
          <p:cNvPr id="32" name="Flowchart: Multidocument 3"/>
          <p:cNvSpPr>
            <a:spLocks noChangeArrowheads="1"/>
          </p:cNvSpPr>
          <p:nvPr/>
        </p:nvSpPr>
        <p:spPr bwMode="auto">
          <a:xfrm>
            <a:off x="951731" y="3605597"/>
            <a:ext cx="780825" cy="558734"/>
          </a:xfrm>
          <a:prstGeom prst="flowChartMultidocument">
            <a:avLst/>
          </a:prstGeom>
          <a:ln>
            <a:headEnd/>
            <a:tailEnd/>
          </a:ln>
        </p:spPr>
        <p:style>
          <a:lnRef idx="2">
            <a:schemeClr val="accent1"/>
          </a:lnRef>
          <a:fillRef idx="1">
            <a:schemeClr val="lt1"/>
          </a:fillRef>
          <a:effectRef idx="0">
            <a:schemeClr val="accent1"/>
          </a:effectRef>
          <a:fontRef idx="minor">
            <a:schemeClr val="dk1"/>
          </a:fontRef>
        </p:style>
        <p:txBody>
          <a:bodyPr/>
          <a:lstStyle/>
          <a:p>
            <a:pPr eaLnBrk="0" hangingPunct="0"/>
            <a:endParaRPr lang="en-US" dirty="0"/>
          </a:p>
        </p:txBody>
      </p:sp>
      <p:sp>
        <p:nvSpPr>
          <p:cNvPr id="33" name="TextBox 10"/>
          <p:cNvSpPr txBox="1">
            <a:spLocks noChangeArrowheads="1"/>
          </p:cNvSpPr>
          <p:nvPr/>
        </p:nvSpPr>
        <p:spPr bwMode="auto">
          <a:xfrm>
            <a:off x="5241752" y="2243462"/>
            <a:ext cx="1622896" cy="276999"/>
          </a:xfrm>
          <a:prstGeom prst="rect">
            <a:avLst/>
          </a:prstGeom>
          <a:noFill/>
          <a:ln w="9525">
            <a:noFill/>
            <a:miter lim="800000"/>
            <a:headEnd/>
            <a:tailEnd/>
          </a:ln>
        </p:spPr>
        <p:txBody>
          <a:bodyPr wrap="square">
            <a:spAutoFit/>
          </a:bodyPr>
          <a:lstStyle/>
          <a:p>
            <a:pPr algn="ctr" eaLnBrk="0" hangingPunct="0"/>
            <a:r>
              <a:rPr lang="en-US" sz="1200" b="1" dirty="0" smtClean="0">
                <a:latin typeface="Malgun Gothic" panose="020B0503020000020004" pitchFamily="34" charset="-127"/>
                <a:ea typeface="Malgun Gothic" panose="020B0503020000020004" pitchFamily="34" charset="-127"/>
              </a:rPr>
              <a:t>General Journals</a:t>
            </a:r>
            <a:endParaRPr lang="en-US" sz="1200" b="1" dirty="0">
              <a:latin typeface="Malgun Gothic" panose="020B0503020000020004" pitchFamily="34" charset="-127"/>
              <a:ea typeface="Malgun Gothic" panose="020B0503020000020004" pitchFamily="34" charset="-127"/>
            </a:endParaRPr>
          </a:p>
        </p:txBody>
      </p:sp>
      <p:sp>
        <p:nvSpPr>
          <p:cNvPr id="19" name="Flowchart: Internal Storage 18"/>
          <p:cNvSpPr/>
          <p:nvPr/>
        </p:nvSpPr>
        <p:spPr bwMode="auto">
          <a:xfrm>
            <a:off x="5476758" y="3067049"/>
            <a:ext cx="1101901" cy="1462701"/>
          </a:xfrm>
          <a:prstGeom prst="flowChartInternalStorag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eaLnBrk="0" hangingPunct="0">
              <a:defRPr/>
            </a:pPr>
            <a:endParaRPr lang="en-US" dirty="0">
              <a:latin typeface="Malgun Gothic" panose="020B0503020000020004" pitchFamily="34" charset="-127"/>
              <a:ea typeface="Malgun Gothic" panose="020B0503020000020004" pitchFamily="34" charset="-127"/>
            </a:endParaRPr>
          </a:p>
        </p:txBody>
      </p:sp>
      <p:cxnSp>
        <p:nvCxnSpPr>
          <p:cNvPr id="5" name="Straight Connector 4"/>
          <p:cNvCxnSpPr/>
          <p:nvPr/>
        </p:nvCxnSpPr>
        <p:spPr>
          <a:xfrm flipV="1">
            <a:off x="1847850" y="2781300"/>
            <a:ext cx="1143000" cy="876300"/>
          </a:xfrm>
          <a:prstGeom prst="line">
            <a:avLst/>
          </a:prstGeom>
          <a:ln w="1905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828800" y="4019550"/>
            <a:ext cx="1152525" cy="922020"/>
          </a:xfrm>
          <a:prstGeom prst="line">
            <a:avLst/>
          </a:prstGeom>
          <a:ln w="1905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857375" y="3848100"/>
            <a:ext cx="1114425" cy="1906"/>
          </a:xfrm>
          <a:prstGeom prst="line">
            <a:avLst/>
          </a:prstGeom>
          <a:ln w="1905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648200" y="3850006"/>
            <a:ext cx="685800" cy="1"/>
          </a:xfrm>
          <a:prstGeom prst="line">
            <a:avLst/>
          </a:prstGeom>
          <a:ln w="1905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6678848" y="3140635"/>
            <a:ext cx="960202" cy="561977"/>
          </a:xfrm>
          <a:prstGeom prst="line">
            <a:avLst/>
          </a:prstGeom>
          <a:ln w="1905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678848" y="3854012"/>
            <a:ext cx="960202" cy="0"/>
          </a:xfrm>
          <a:prstGeom prst="line">
            <a:avLst/>
          </a:prstGeom>
          <a:ln w="1905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59" name="Flowchart: Internal Storage 12"/>
          <p:cNvSpPr>
            <a:spLocks noChangeArrowheads="1"/>
          </p:cNvSpPr>
          <p:nvPr/>
        </p:nvSpPr>
        <p:spPr bwMode="auto">
          <a:xfrm>
            <a:off x="7768201" y="3244123"/>
            <a:ext cx="890024" cy="1024436"/>
          </a:xfrm>
          <a:prstGeom prst="flowChartInternalStorage">
            <a:avLst/>
          </a:prstGeom>
          <a:ln>
            <a:headEnd/>
            <a:tailEnd/>
          </a:ln>
        </p:spPr>
        <p:style>
          <a:lnRef idx="2">
            <a:schemeClr val="accent1"/>
          </a:lnRef>
          <a:fillRef idx="1">
            <a:schemeClr val="lt1"/>
          </a:fillRef>
          <a:effectRef idx="0">
            <a:schemeClr val="accent1"/>
          </a:effectRef>
          <a:fontRef idx="minor">
            <a:schemeClr val="dk1"/>
          </a:fontRef>
        </p:style>
        <p:txBody>
          <a:bodyPr/>
          <a:lstStyle/>
          <a:p>
            <a:pPr eaLnBrk="0" hangingPunct="0"/>
            <a:endParaRPr lang="en-US" dirty="0">
              <a:latin typeface="Malgun Gothic" panose="020B0503020000020004" pitchFamily="34" charset="-127"/>
              <a:ea typeface="Malgun Gothic" panose="020B0503020000020004" pitchFamily="34" charset="-127"/>
            </a:endParaRPr>
          </a:p>
        </p:txBody>
      </p:sp>
      <p:sp>
        <p:nvSpPr>
          <p:cNvPr id="68" name="Flowchart: Internal Storage 12"/>
          <p:cNvSpPr>
            <a:spLocks noChangeArrowheads="1"/>
          </p:cNvSpPr>
          <p:nvPr/>
        </p:nvSpPr>
        <p:spPr bwMode="auto">
          <a:xfrm>
            <a:off x="7768201" y="2090971"/>
            <a:ext cx="890024" cy="1038891"/>
          </a:xfrm>
          <a:prstGeom prst="flowChartInternalStorage">
            <a:avLst/>
          </a:prstGeom>
          <a:ln>
            <a:headEnd/>
            <a:tailEnd/>
          </a:ln>
        </p:spPr>
        <p:style>
          <a:lnRef idx="2">
            <a:schemeClr val="accent1"/>
          </a:lnRef>
          <a:fillRef idx="1">
            <a:schemeClr val="lt1"/>
          </a:fillRef>
          <a:effectRef idx="0">
            <a:schemeClr val="accent1"/>
          </a:effectRef>
          <a:fontRef idx="minor">
            <a:schemeClr val="dk1"/>
          </a:fontRef>
        </p:style>
        <p:txBody>
          <a:bodyPr/>
          <a:lstStyle/>
          <a:p>
            <a:pPr eaLnBrk="0" hangingPunct="0"/>
            <a:endParaRPr lang="en-US" dirty="0">
              <a:latin typeface="Malgun Gothic" panose="020B0503020000020004" pitchFamily="34" charset="-127"/>
              <a:ea typeface="Malgun Gothic" panose="020B0503020000020004" pitchFamily="34" charset="-127"/>
            </a:endParaRPr>
          </a:p>
        </p:txBody>
      </p:sp>
      <p:pic>
        <p:nvPicPr>
          <p:cNvPr id="15363" name="Picture 3" descr="\\mcgrathnicol\Data\National\Marketing\Image Library\Lined shapes\Arrows\Arrow-2-bl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5901068" y="2513917"/>
            <a:ext cx="262265" cy="463198"/>
          </a:xfrm>
          <a:prstGeom prst="rect">
            <a:avLst/>
          </a:prstGeom>
          <a:noFill/>
          <a:extLst>
            <a:ext uri="{909E8E84-426E-40DD-AFC4-6F175D3DCCD1}">
              <a14:hiddenFill xmlns:a14="http://schemas.microsoft.com/office/drawing/2010/main">
                <a:solidFill>
                  <a:srgbClr val="FFFFFF"/>
                </a:solidFill>
              </a14:hiddenFill>
            </a:ext>
          </a:extLst>
        </p:spPr>
      </p:pic>
      <p:sp>
        <p:nvSpPr>
          <p:cNvPr id="35" name="Flowchart: Internal Storage 12"/>
          <p:cNvSpPr>
            <a:spLocks noChangeArrowheads="1"/>
          </p:cNvSpPr>
          <p:nvPr/>
        </p:nvSpPr>
        <p:spPr bwMode="auto">
          <a:xfrm>
            <a:off x="7778618" y="4387181"/>
            <a:ext cx="890024" cy="1024436"/>
          </a:xfrm>
          <a:prstGeom prst="flowChartInternalStorage">
            <a:avLst/>
          </a:prstGeom>
          <a:ln>
            <a:headEnd/>
            <a:tailEnd/>
          </a:ln>
        </p:spPr>
        <p:style>
          <a:lnRef idx="2">
            <a:schemeClr val="accent1"/>
          </a:lnRef>
          <a:fillRef idx="1">
            <a:schemeClr val="lt1"/>
          </a:fillRef>
          <a:effectRef idx="0">
            <a:schemeClr val="accent1"/>
          </a:effectRef>
          <a:fontRef idx="minor">
            <a:schemeClr val="dk1"/>
          </a:fontRef>
        </p:style>
        <p:txBody>
          <a:bodyPr/>
          <a:lstStyle/>
          <a:p>
            <a:pPr eaLnBrk="0" hangingPunct="0"/>
            <a:endParaRPr lang="en-US" dirty="0">
              <a:latin typeface="Malgun Gothic" panose="020B0503020000020004" pitchFamily="34" charset="-127"/>
              <a:ea typeface="Malgun Gothic" panose="020B0503020000020004" pitchFamily="34" charset="-127"/>
            </a:endParaRPr>
          </a:p>
        </p:txBody>
      </p:sp>
      <p:sp>
        <p:nvSpPr>
          <p:cNvPr id="38" name="TextBox 17"/>
          <p:cNvSpPr txBox="1">
            <a:spLocks noChangeArrowheads="1"/>
          </p:cNvSpPr>
          <p:nvPr/>
        </p:nvSpPr>
        <p:spPr bwMode="auto">
          <a:xfrm>
            <a:off x="8668642" y="4383327"/>
            <a:ext cx="2191732" cy="461665"/>
          </a:xfrm>
          <a:prstGeom prst="rect">
            <a:avLst/>
          </a:prstGeom>
          <a:noFill/>
          <a:ln w="9525">
            <a:noFill/>
            <a:miter lim="800000"/>
            <a:headEnd/>
            <a:tailEnd/>
          </a:ln>
        </p:spPr>
        <p:txBody>
          <a:bodyPr wrap="square">
            <a:spAutoFit/>
          </a:bodyPr>
          <a:lstStyle/>
          <a:p>
            <a:pPr eaLnBrk="0" hangingPunct="0"/>
            <a:r>
              <a:rPr lang="en-US" sz="1200" b="1" dirty="0" smtClean="0">
                <a:latin typeface="Malgun Gothic" panose="020B0503020000020004" pitchFamily="34" charset="-127"/>
                <a:ea typeface="Malgun Gothic" panose="020B0503020000020004" pitchFamily="34" charset="-127"/>
              </a:rPr>
              <a:t>Statement of </a:t>
            </a:r>
          </a:p>
          <a:p>
            <a:pPr eaLnBrk="0" hangingPunct="0"/>
            <a:r>
              <a:rPr lang="en-US" sz="1200" b="1" dirty="0" smtClean="0">
                <a:latin typeface="Malgun Gothic" panose="020B0503020000020004" pitchFamily="34" charset="-127"/>
                <a:ea typeface="Malgun Gothic" panose="020B0503020000020004" pitchFamily="34" charset="-127"/>
              </a:rPr>
              <a:t>Cash flow</a:t>
            </a:r>
            <a:endParaRPr lang="en-US" sz="1200" dirty="0">
              <a:latin typeface="Malgun Gothic" panose="020B0503020000020004" pitchFamily="34" charset="-127"/>
              <a:ea typeface="Malgun Gothic" panose="020B0503020000020004" pitchFamily="34" charset="-127"/>
            </a:endParaRPr>
          </a:p>
        </p:txBody>
      </p:sp>
      <p:cxnSp>
        <p:nvCxnSpPr>
          <p:cNvPr id="39" name="Straight Connector 38"/>
          <p:cNvCxnSpPr/>
          <p:nvPr/>
        </p:nvCxnSpPr>
        <p:spPr>
          <a:xfrm>
            <a:off x="6695094" y="4079388"/>
            <a:ext cx="960202" cy="450362"/>
          </a:xfrm>
          <a:prstGeom prst="line">
            <a:avLst/>
          </a:prstGeom>
          <a:ln w="19050">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2403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Types of financial information</a:t>
            </a:r>
          </a:p>
        </p:txBody>
      </p:sp>
      <p:sp>
        <p:nvSpPr>
          <p:cNvPr id="3" name="Slide Number Placeholder 2"/>
          <p:cNvSpPr>
            <a:spLocks noGrp="1"/>
          </p:cNvSpPr>
          <p:nvPr>
            <p:ph type="sldNum" sz="quarter" idx="4"/>
          </p:nvPr>
        </p:nvSpPr>
        <p:spPr/>
        <p:txBody>
          <a:bodyPr/>
          <a:lstStyle/>
          <a:p>
            <a:fld id="{E1D6F247-3AD3-E042-9E97-526F5FCB804A}" type="slidenum">
              <a:rPr lang="en-US" smtClean="0"/>
              <a:pPr/>
              <a:t>10</a:t>
            </a:fld>
            <a:endParaRPr lang="en-US" dirty="0"/>
          </a:p>
        </p:txBody>
      </p:sp>
      <p:sp>
        <p:nvSpPr>
          <p:cNvPr id="4" name="Text Placeholder 3"/>
          <p:cNvSpPr>
            <a:spLocks noGrp="1"/>
          </p:cNvSpPr>
          <p:nvPr>
            <p:ph type="body" sz="quarter" idx="10"/>
          </p:nvPr>
        </p:nvSpPr>
        <p:spPr/>
        <p:txBody>
          <a:bodyPr/>
          <a:lstStyle/>
          <a:p>
            <a:pPr marL="0" indent="0">
              <a:buNone/>
            </a:pPr>
            <a:r>
              <a:rPr lang="en-US" b="1" dirty="0">
                <a:solidFill>
                  <a:schemeClr val="accent1"/>
                </a:solidFill>
              </a:rPr>
              <a:t>Management </a:t>
            </a:r>
            <a:r>
              <a:rPr lang="en-US" b="1" dirty="0" smtClean="0">
                <a:solidFill>
                  <a:schemeClr val="accent1"/>
                </a:solidFill>
              </a:rPr>
              <a:t>accounts</a:t>
            </a:r>
            <a:endParaRPr lang="en-US" b="1" dirty="0">
              <a:solidFill>
                <a:schemeClr val="accent1"/>
              </a:solidFill>
            </a:endParaRPr>
          </a:p>
          <a:p>
            <a:r>
              <a:rPr lang="en-US" dirty="0"/>
              <a:t>A</a:t>
            </a:r>
            <a:r>
              <a:rPr lang="en-US" dirty="0" smtClean="0"/>
              <a:t>re </a:t>
            </a:r>
            <a:r>
              <a:rPr lang="en-US" dirty="0"/>
              <a:t>used by management to run the business</a:t>
            </a:r>
          </a:p>
          <a:p>
            <a:r>
              <a:rPr lang="en-US" dirty="0"/>
              <a:t>M</a:t>
            </a:r>
            <a:r>
              <a:rPr lang="en-US" dirty="0" smtClean="0"/>
              <a:t>ay </a:t>
            </a:r>
            <a:r>
              <a:rPr lang="en-US" dirty="0"/>
              <a:t>be prepared by division or business unit</a:t>
            </a:r>
          </a:p>
          <a:p>
            <a:r>
              <a:rPr lang="en-US" dirty="0"/>
              <a:t>U</a:t>
            </a:r>
            <a:r>
              <a:rPr lang="en-US" dirty="0" smtClean="0"/>
              <a:t>sually </a:t>
            </a:r>
            <a:r>
              <a:rPr lang="en-US" dirty="0"/>
              <a:t>on a monthly basis</a:t>
            </a:r>
          </a:p>
          <a:p>
            <a:r>
              <a:rPr lang="en-US" dirty="0"/>
              <a:t>U</a:t>
            </a:r>
            <a:r>
              <a:rPr lang="en-US" dirty="0" smtClean="0"/>
              <a:t>sually </a:t>
            </a:r>
            <a:r>
              <a:rPr lang="en-US" dirty="0"/>
              <a:t>‘unadjusted’ – don’t have to adhere to generally accepted accounting standards</a:t>
            </a:r>
          </a:p>
          <a:p>
            <a:pPr marL="0" indent="0">
              <a:buNone/>
            </a:pPr>
            <a:endParaRPr lang="en-US" dirty="0" smtClean="0"/>
          </a:p>
          <a:p>
            <a:pPr marL="0" indent="0">
              <a:buNone/>
            </a:pPr>
            <a:r>
              <a:rPr lang="en-US" b="1" dirty="0" smtClean="0">
                <a:solidFill>
                  <a:schemeClr val="accent1"/>
                </a:solidFill>
              </a:rPr>
              <a:t>Audited accounts</a:t>
            </a:r>
            <a:endParaRPr lang="en-US" b="1" dirty="0">
              <a:solidFill>
                <a:schemeClr val="accent1"/>
              </a:solidFill>
            </a:endParaRPr>
          </a:p>
          <a:p>
            <a:r>
              <a:rPr lang="en-US" dirty="0" smtClean="0"/>
              <a:t>Reviewed </a:t>
            </a:r>
            <a:r>
              <a:rPr lang="en-US" dirty="0"/>
              <a:t>by an auditor on a ‘sample’ basis for ‘material’ misstatement and assessed on whether they give a “true and fair” view overall</a:t>
            </a:r>
          </a:p>
          <a:p>
            <a:r>
              <a:rPr lang="en-US" dirty="0"/>
              <a:t>R</a:t>
            </a:r>
            <a:r>
              <a:rPr lang="en-US" dirty="0" smtClean="0"/>
              <a:t>epresent </a:t>
            </a:r>
            <a:r>
              <a:rPr lang="en-US" dirty="0"/>
              <a:t>the whole company or group (consolidated statements)</a:t>
            </a:r>
          </a:p>
          <a:p>
            <a:r>
              <a:rPr lang="en-US" dirty="0"/>
              <a:t>U</a:t>
            </a:r>
            <a:r>
              <a:rPr lang="en-US" dirty="0" smtClean="0"/>
              <a:t>sually </a:t>
            </a:r>
            <a:r>
              <a:rPr lang="en-US" dirty="0"/>
              <a:t>on an annual basis</a:t>
            </a:r>
          </a:p>
          <a:p>
            <a:r>
              <a:rPr lang="en-US" dirty="0"/>
              <a:t>I</a:t>
            </a:r>
            <a:r>
              <a:rPr lang="en-US" dirty="0" smtClean="0"/>
              <a:t>nclude </a:t>
            </a:r>
            <a:r>
              <a:rPr lang="en-US" dirty="0"/>
              <a:t>year-end adjustments</a:t>
            </a:r>
          </a:p>
          <a:p>
            <a:endParaRPr lang="en-AU" dirty="0"/>
          </a:p>
        </p:txBody>
      </p:sp>
      <p:pic>
        <p:nvPicPr>
          <p:cNvPr id="6" name="Picture 3" descr="C:\Users\lmckinnon\Desktop\iStock_000009304881_Large.jpg"/>
          <p:cNvPicPr>
            <a:picLocks noGrp="1" noChangeAspect="1" noChangeArrowheads="1"/>
          </p:cNvPicPr>
          <p:nvPr>
            <p:ph type="pic" sz="quarter" idx="16"/>
          </p:nvPr>
        </p:nvPicPr>
        <p:blipFill>
          <a:blip r:embed="rId3" cstate="print">
            <a:extLst>
              <a:ext uri="{28A0092B-C50C-407E-A947-70E740481C1C}">
                <a14:useLocalDpi xmlns:a14="http://schemas.microsoft.com/office/drawing/2010/main" val="0"/>
              </a:ext>
            </a:extLst>
          </a:blip>
          <a:srcRect l="6" r="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957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Activity 1: Walkthrough of </a:t>
            </a:r>
            <a:r>
              <a:rPr lang="en-US" dirty="0" smtClean="0"/>
              <a:t>ABC’s </a:t>
            </a:r>
            <a:r>
              <a:rPr lang="en-US" dirty="0"/>
              <a:t>Financial Statements</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11</a:t>
            </a:fld>
            <a:endParaRPr lang="en-US" dirty="0"/>
          </a:p>
        </p:txBody>
      </p:sp>
      <p:sp>
        <p:nvSpPr>
          <p:cNvPr id="4" name="Text Placeholder 3"/>
          <p:cNvSpPr>
            <a:spLocks noGrp="1"/>
          </p:cNvSpPr>
          <p:nvPr>
            <p:ph type="body" sz="quarter" idx="10"/>
          </p:nvPr>
        </p:nvSpPr>
        <p:spPr/>
        <p:txBody>
          <a:bodyPr/>
          <a:lstStyle/>
          <a:p>
            <a:pPr marL="0" indent="0">
              <a:buNone/>
            </a:pPr>
            <a:r>
              <a:rPr lang="en-US" dirty="0"/>
              <a:t>As part of your preparation you have sourced the following financial statements for </a:t>
            </a:r>
            <a:r>
              <a:rPr lang="en-US" dirty="0" smtClean="0"/>
              <a:t>ABC:</a:t>
            </a:r>
            <a:endParaRPr lang="en-US" dirty="0"/>
          </a:p>
          <a:p>
            <a:r>
              <a:rPr lang="en-US" dirty="0"/>
              <a:t>Income statement/profit and loss</a:t>
            </a:r>
          </a:p>
          <a:p>
            <a:r>
              <a:rPr lang="en-US" dirty="0"/>
              <a:t>Balance sheet</a:t>
            </a:r>
          </a:p>
          <a:p>
            <a:r>
              <a:rPr lang="en-US" dirty="0"/>
              <a:t>Cash flow statement</a:t>
            </a:r>
          </a:p>
          <a:p>
            <a:pPr marL="0" indent="0">
              <a:buNone/>
            </a:pPr>
            <a:endParaRPr lang="en-US" dirty="0" smtClean="0"/>
          </a:p>
          <a:p>
            <a:pPr marL="0" indent="0">
              <a:buNone/>
            </a:pPr>
            <a:r>
              <a:rPr lang="en-US" dirty="0" smtClean="0"/>
              <a:t>Review </a:t>
            </a:r>
            <a:r>
              <a:rPr lang="en-US" dirty="0"/>
              <a:t>them with the group and highlight the key information to be gained from them.</a:t>
            </a:r>
          </a:p>
          <a:p>
            <a:endParaRPr lang="en-AU" dirty="0"/>
          </a:p>
        </p:txBody>
      </p:sp>
      <p:pic>
        <p:nvPicPr>
          <p:cNvPr id="7" name="Picture 2" descr="C:\Users\lmckinnon\Downloads\iStock_000022077200_Large.jpg"/>
          <p:cNvPicPr>
            <a:picLocks noGrp="1" noChangeAspect="1" noChangeArrowheads="1"/>
          </p:cNvPicPr>
          <p:nvPr>
            <p:ph type="pic" sz="quarter" idx="16"/>
          </p:nvPr>
        </p:nvPicPr>
        <p:blipFill>
          <a:blip r:embed="rId3" cstate="print">
            <a:extLst>
              <a:ext uri="{28A0092B-C50C-407E-A947-70E740481C1C}">
                <a14:useLocalDpi xmlns:a14="http://schemas.microsoft.com/office/drawing/2010/main" val="0"/>
              </a:ext>
            </a:extLst>
          </a:blip>
          <a:srcRect t="11" b="1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336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586" y="3494279"/>
            <a:ext cx="2438400"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US" dirty="0"/>
              <a:t>Income statement or profit and loss</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12</a:t>
            </a:fld>
            <a:endParaRPr lang="en-US" dirty="0"/>
          </a:p>
        </p:txBody>
      </p:sp>
      <p:sp>
        <p:nvSpPr>
          <p:cNvPr id="4" name="Text Placeholder 3"/>
          <p:cNvSpPr>
            <a:spLocks noGrp="1"/>
          </p:cNvSpPr>
          <p:nvPr>
            <p:ph type="body" sz="quarter" idx="10"/>
          </p:nvPr>
        </p:nvSpPr>
        <p:spPr>
          <a:xfrm>
            <a:off x="306388" y="1476000"/>
            <a:ext cx="6838691" cy="5472983"/>
          </a:xfrm>
        </p:spPr>
        <p:txBody>
          <a:bodyPr/>
          <a:lstStyle/>
          <a:p>
            <a:r>
              <a:rPr lang="en-US" dirty="0"/>
              <a:t>The income statement summarises the financial performance of a company ‘for the period</a:t>
            </a:r>
            <a:r>
              <a:rPr lang="en-US" dirty="0" smtClean="0"/>
              <a:t>’ – like a video</a:t>
            </a:r>
            <a:endParaRPr lang="en-US" dirty="0"/>
          </a:p>
          <a:p>
            <a:r>
              <a:rPr lang="en-US" dirty="0"/>
              <a:t>Where a company makes a product that has specifically identifiable costs, the income statement will show the </a:t>
            </a:r>
            <a:r>
              <a:rPr lang="en-US" b="1" dirty="0"/>
              <a:t>gross </a:t>
            </a:r>
            <a:r>
              <a:rPr lang="en-US" b="1" dirty="0" smtClean="0"/>
              <a:t>profit:</a:t>
            </a:r>
          </a:p>
          <a:p>
            <a:pPr marL="360000" lvl="1" indent="0">
              <a:lnSpc>
                <a:spcPct val="200000"/>
              </a:lnSpc>
              <a:spcBef>
                <a:spcPts val="0"/>
              </a:spcBef>
              <a:buNone/>
            </a:pPr>
            <a:r>
              <a:rPr lang="en-US" sz="1400" b="1" dirty="0">
                <a:solidFill>
                  <a:schemeClr val="accent1"/>
                </a:solidFill>
              </a:rPr>
              <a:t>Gross profit/(loss) </a:t>
            </a:r>
            <a:r>
              <a:rPr lang="en-US" sz="1400" dirty="0"/>
              <a:t>= sales revenue – cost of goods sold</a:t>
            </a:r>
          </a:p>
          <a:p>
            <a:pPr marL="360000" lvl="1" indent="0">
              <a:lnSpc>
                <a:spcPct val="200000"/>
              </a:lnSpc>
              <a:spcBef>
                <a:spcPts val="0"/>
              </a:spcBef>
              <a:buNone/>
            </a:pPr>
            <a:r>
              <a:rPr lang="en-US" sz="1400" b="1" dirty="0">
                <a:solidFill>
                  <a:schemeClr val="accent1"/>
                </a:solidFill>
              </a:rPr>
              <a:t>Cost of goods sold </a:t>
            </a:r>
            <a:r>
              <a:rPr lang="en-US" sz="1400" dirty="0"/>
              <a:t>= opening inventory + purchases – closing inventory, OR</a:t>
            </a:r>
          </a:p>
          <a:p>
            <a:pPr marL="360000" lvl="1" indent="0">
              <a:lnSpc>
                <a:spcPct val="200000"/>
              </a:lnSpc>
              <a:spcBef>
                <a:spcPts val="0"/>
              </a:spcBef>
              <a:buNone/>
            </a:pPr>
            <a:r>
              <a:rPr lang="en-US" sz="1400" b="1" dirty="0">
                <a:solidFill>
                  <a:schemeClr val="accent1"/>
                </a:solidFill>
              </a:rPr>
              <a:t>Cost of goods sold </a:t>
            </a:r>
            <a:r>
              <a:rPr lang="en-US" sz="1400" dirty="0"/>
              <a:t>= materials + labour + overhead allocated to the product</a:t>
            </a:r>
          </a:p>
          <a:p>
            <a:r>
              <a:rPr lang="en-US" dirty="0" smtClean="0"/>
              <a:t>Other </a:t>
            </a:r>
            <a:r>
              <a:rPr lang="en-US" dirty="0"/>
              <a:t>income/revenue is shown </a:t>
            </a:r>
            <a:r>
              <a:rPr lang="en-US" dirty="0" smtClean="0"/>
              <a:t>separately</a:t>
            </a:r>
            <a:endParaRPr lang="en-US" dirty="0"/>
          </a:p>
          <a:p>
            <a:r>
              <a:rPr lang="en-US" dirty="0"/>
              <a:t>Expenses are shown </a:t>
            </a:r>
            <a:r>
              <a:rPr lang="en-US" dirty="0" smtClean="0"/>
              <a:t>separately</a:t>
            </a:r>
            <a:endParaRPr lang="en-US" dirty="0"/>
          </a:p>
          <a:p>
            <a:r>
              <a:rPr lang="en-US" dirty="0"/>
              <a:t>Profit is shown before and after </a:t>
            </a:r>
            <a:r>
              <a:rPr lang="en-US" dirty="0" smtClean="0"/>
              <a:t>tax</a:t>
            </a:r>
          </a:p>
          <a:p>
            <a:pPr marL="0" indent="0">
              <a:buNone/>
            </a:pPr>
            <a:endParaRPr lang="en-US" dirty="0"/>
          </a:p>
        </p:txBody>
      </p:sp>
      <p:sp>
        <p:nvSpPr>
          <p:cNvPr id="16" name="Text Placeholder 3"/>
          <p:cNvSpPr txBox="1">
            <a:spLocks/>
          </p:cNvSpPr>
          <p:nvPr/>
        </p:nvSpPr>
        <p:spPr>
          <a:xfrm>
            <a:off x="309679" y="5048588"/>
            <a:ext cx="6239978" cy="506462"/>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358775" lvl="1" indent="0">
              <a:buNone/>
            </a:pPr>
            <a:r>
              <a:rPr lang="en-US" b="1" dirty="0">
                <a:solidFill>
                  <a:schemeClr val="accent1"/>
                </a:solidFill>
              </a:rPr>
              <a:t>Profit/(loss) </a:t>
            </a:r>
            <a:r>
              <a:rPr lang="en-US" dirty="0"/>
              <a:t>= gross profit/(loss) + other income – expenses</a:t>
            </a:r>
          </a:p>
        </p:txBody>
      </p:sp>
      <p:sp>
        <p:nvSpPr>
          <p:cNvPr id="9" name="Text Placeholder 3"/>
          <p:cNvSpPr txBox="1">
            <a:spLocks/>
          </p:cNvSpPr>
          <p:nvPr/>
        </p:nvSpPr>
        <p:spPr>
          <a:xfrm>
            <a:off x="304799" y="2779855"/>
            <a:ext cx="7798677" cy="1611362"/>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endParaRPr lang="en-US" dirty="0" smtClean="0"/>
          </a:p>
        </p:txBody>
      </p:sp>
      <p:sp>
        <p:nvSpPr>
          <p:cNvPr id="5" name="Picture Placeholder 4"/>
          <p:cNvSpPr>
            <a:spLocks noGrp="1"/>
          </p:cNvSpPr>
          <p:nvPr>
            <p:ph type="pic" sz="quarter" idx="16"/>
          </p:nvPr>
        </p:nvSpPr>
        <p:spPr>
          <a:xfrm>
            <a:off x="7845339" y="650002"/>
            <a:ext cx="2476800" cy="5472000"/>
          </a:xfrm>
        </p:spPr>
      </p:sp>
      <p:pic>
        <p:nvPicPr>
          <p:cNvPr id="10" name="Picture 4" descr="\\mcgrathnicol\Data\National\Marketing\Image Library\Lined shapes\Boxes\Box-3-bl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4549" y="2104565"/>
            <a:ext cx="2438649" cy="8987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mcgrathnicol\Data\National\Marketing\Image Library\Lined shapes\Boxes\Box-3-bl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8696" y="862014"/>
            <a:ext cx="2438649" cy="89879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8011836" y="974981"/>
            <a:ext cx="2324100" cy="715929"/>
            <a:chOff x="6159820" y="2743202"/>
            <a:chExt cx="3260654" cy="715929"/>
          </a:xfrm>
          <a:noFill/>
        </p:grpSpPr>
        <p:sp>
          <p:nvSpPr>
            <p:cNvPr id="13" name="Rectangle 12"/>
            <p:cNvSpPr/>
            <p:nvPr/>
          </p:nvSpPr>
          <p:spPr>
            <a:xfrm>
              <a:off x="6159820" y="2743202"/>
              <a:ext cx="3260654" cy="715929"/>
            </a:xfrm>
            <a:prstGeom prst="rect">
              <a:avLst/>
            </a:prstGeom>
            <a:grpFill/>
            <a:ln w="25400" cap="flat" cmpd="sng" algn="ctr">
              <a:noFill/>
              <a:prstDash val="solid"/>
            </a:ln>
            <a:effectLst/>
            <a:extLst>
              <a:ext uri="{91240B29-F687-4F45-9708-019B960494DF}">
                <a14:hiddenLine xmlns:a14="http://schemas.microsoft.com/office/drawing/2010/main" w="25400" cap="flat" cmpd="sng" algn="ctr">
                  <a:solidFill>
                    <a:schemeClr val="accent4"/>
                  </a:solidFill>
                  <a:prstDash val="solid"/>
                </a14:hiddenLine>
              </a:ext>
            </a:extLst>
          </p:spPr>
          <p:style>
            <a:lnRef idx="2">
              <a:schemeClr val="accent4"/>
            </a:lnRef>
            <a:fillRef idx="1">
              <a:schemeClr val="lt1"/>
            </a:fillRef>
            <a:effectRef idx="0">
              <a:schemeClr val="accent4"/>
            </a:effectRef>
            <a:fontRef idx="minor">
              <a:schemeClr val="dk1"/>
            </a:fontRef>
          </p:style>
          <p:txBody>
            <a:bodyPr rtlCol="0" anchor="ctr"/>
            <a:lstStyle/>
            <a:p>
              <a:pPr algn="ctr"/>
              <a:endParaRPr lang="en-AU" sz="900" dirty="0">
                <a:solidFill>
                  <a:schemeClr val="tx1"/>
                </a:solidFill>
                <a:latin typeface="Malgun Gothic" panose="020B0503020000020004" pitchFamily="34" charset="-127"/>
                <a:ea typeface="Malgun Gothic" panose="020B0503020000020004" pitchFamily="34" charset="-127"/>
              </a:endParaRPr>
            </a:p>
          </p:txBody>
        </p:sp>
        <p:sp>
          <p:nvSpPr>
            <p:cNvPr id="14" name="TextBox 13"/>
            <p:cNvSpPr txBox="1"/>
            <p:nvPr/>
          </p:nvSpPr>
          <p:spPr>
            <a:xfrm>
              <a:off x="6247176" y="2813249"/>
              <a:ext cx="3079753" cy="523220"/>
            </a:xfrm>
            <a:prstGeom prst="rect">
              <a:avLst/>
            </a:prstGeom>
            <a:grpFill/>
          </p:spPr>
          <p:txBody>
            <a:bodyPr wrap="square" lIns="0" rtlCol="0">
              <a:spAutoFit/>
            </a:bodyPr>
            <a:lstStyle/>
            <a:p>
              <a:pPr algn="ctr"/>
              <a:r>
                <a:rPr lang="en-AU" sz="1400" b="1" dirty="0">
                  <a:latin typeface="Malgun Gothic" panose="020B0503020000020004" pitchFamily="34" charset="-127"/>
                  <a:ea typeface="Malgun Gothic" panose="020B0503020000020004" pitchFamily="34" charset="-127"/>
                </a:rPr>
                <a:t>Revenue</a:t>
              </a:r>
            </a:p>
            <a:p>
              <a:pPr algn="ctr"/>
              <a:r>
                <a:rPr lang="en-US" sz="1400" dirty="0">
                  <a:latin typeface="Malgun Gothic" panose="020B0503020000020004" pitchFamily="34" charset="-127"/>
                  <a:ea typeface="Malgun Gothic" panose="020B0503020000020004" pitchFamily="34" charset="-127"/>
                </a:rPr>
                <a:t>(e.g. sales &amp; fees)</a:t>
              </a:r>
            </a:p>
          </p:txBody>
        </p:sp>
      </p:grpSp>
      <p:grpSp>
        <p:nvGrpSpPr>
          <p:cNvPr id="15" name="Group 14"/>
          <p:cNvGrpSpPr/>
          <p:nvPr/>
        </p:nvGrpSpPr>
        <p:grpSpPr>
          <a:xfrm>
            <a:off x="7907489" y="2239357"/>
            <a:ext cx="2340489" cy="810680"/>
            <a:chOff x="6668104" y="1609069"/>
            <a:chExt cx="2814172" cy="810680"/>
          </a:xfrm>
          <a:noFill/>
        </p:grpSpPr>
        <p:sp>
          <p:nvSpPr>
            <p:cNvPr id="18" name="Rectangle 17"/>
            <p:cNvSpPr/>
            <p:nvPr/>
          </p:nvSpPr>
          <p:spPr>
            <a:xfrm>
              <a:off x="6668104" y="1609069"/>
              <a:ext cx="2814172" cy="715929"/>
            </a:xfrm>
            <a:prstGeom prst="rect">
              <a:avLst/>
            </a:prstGeom>
            <a:grpFill/>
            <a:ln w="25400" cap="flat" cmpd="sng" algn="ctr">
              <a:noFill/>
              <a:prstDash val="solid"/>
            </a:ln>
            <a:effectLst/>
            <a:extLs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en-AU" sz="900" dirty="0">
                <a:solidFill>
                  <a:schemeClr val="tx1"/>
                </a:solidFill>
                <a:latin typeface="Malgun Gothic" panose="020B0503020000020004" pitchFamily="34" charset="-127"/>
                <a:ea typeface="Malgun Gothic" panose="020B0503020000020004" pitchFamily="34" charset="-127"/>
              </a:endParaRPr>
            </a:p>
          </p:txBody>
        </p:sp>
        <p:sp>
          <p:nvSpPr>
            <p:cNvPr id="19" name="TextBox 18"/>
            <p:cNvSpPr txBox="1"/>
            <p:nvPr/>
          </p:nvSpPr>
          <p:spPr>
            <a:xfrm>
              <a:off x="6717474" y="1681085"/>
              <a:ext cx="2705900" cy="738664"/>
            </a:xfrm>
            <a:prstGeom prst="rect">
              <a:avLst/>
            </a:prstGeom>
            <a:grpFill/>
          </p:spPr>
          <p:txBody>
            <a:bodyPr wrap="square" lIns="0" rtlCol="0">
              <a:spAutoFit/>
            </a:bodyPr>
            <a:lstStyle/>
            <a:p>
              <a:pPr algn="ctr"/>
              <a:r>
                <a:rPr lang="en-AU" sz="1400" b="1" dirty="0">
                  <a:latin typeface="Malgun Gothic" panose="020B0503020000020004" pitchFamily="34" charset="-127"/>
                  <a:ea typeface="Malgun Gothic" panose="020B0503020000020004" pitchFamily="34" charset="-127"/>
                </a:rPr>
                <a:t>Cost of Goods Sold</a:t>
              </a:r>
            </a:p>
            <a:p>
              <a:pPr algn="ctr"/>
              <a:r>
                <a:rPr lang="en-US" sz="1400" dirty="0">
                  <a:latin typeface="Malgun Gothic" panose="020B0503020000020004" pitchFamily="34" charset="-127"/>
                  <a:ea typeface="Malgun Gothic" panose="020B0503020000020004" pitchFamily="34" charset="-127"/>
                </a:rPr>
                <a:t>(e.g. materials &amp; labour)</a:t>
              </a:r>
            </a:p>
            <a:p>
              <a:pPr algn="ctr"/>
              <a:endParaRPr lang="en-US" sz="1400" dirty="0">
                <a:latin typeface="Malgun Gothic" panose="020B0503020000020004" pitchFamily="34" charset="-127"/>
                <a:ea typeface="Malgun Gothic" panose="020B0503020000020004" pitchFamily="34" charset="-127"/>
              </a:endParaRPr>
            </a:p>
          </p:txBody>
        </p:sp>
      </p:grpSp>
      <p:grpSp>
        <p:nvGrpSpPr>
          <p:cNvPr id="20" name="Group 19"/>
          <p:cNvGrpSpPr/>
          <p:nvPr/>
        </p:nvGrpSpPr>
        <p:grpSpPr>
          <a:xfrm>
            <a:off x="7991974" y="3563651"/>
            <a:ext cx="2333625" cy="715929"/>
            <a:chOff x="6142099" y="3937593"/>
            <a:chExt cx="3260654" cy="715929"/>
          </a:xfrm>
          <a:noFill/>
        </p:grpSpPr>
        <p:sp>
          <p:nvSpPr>
            <p:cNvPr id="21" name="Rectangle 20"/>
            <p:cNvSpPr/>
            <p:nvPr/>
          </p:nvSpPr>
          <p:spPr>
            <a:xfrm>
              <a:off x="6142099" y="3937593"/>
              <a:ext cx="3260654" cy="715929"/>
            </a:xfrm>
            <a:prstGeom prst="rect">
              <a:avLst/>
            </a:prstGeom>
            <a:grpFill/>
            <a:ln w="25400" cap="flat" cmpd="sng" algn="ctr">
              <a:noFill/>
              <a:prstDash val="solid"/>
            </a:ln>
            <a:effectLst/>
            <a:extLs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en-AU" sz="900" dirty="0">
                <a:solidFill>
                  <a:schemeClr val="tx1"/>
                </a:solidFill>
                <a:latin typeface="Malgun Gothic" panose="020B0503020000020004" pitchFamily="34" charset="-127"/>
                <a:ea typeface="Malgun Gothic" panose="020B0503020000020004" pitchFamily="34" charset="-127"/>
              </a:endParaRPr>
            </a:p>
          </p:txBody>
        </p:sp>
        <p:sp>
          <p:nvSpPr>
            <p:cNvPr id="22" name="TextBox 21"/>
            <p:cNvSpPr txBox="1"/>
            <p:nvPr/>
          </p:nvSpPr>
          <p:spPr>
            <a:xfrm>
              <a:off x="6521586" y="4162801"/>
              <a:ext cx="2276476" cy="307777"/>
            </a:xfrm>
            <a:prstGeom prst="rect">
              <a:avLst/>
            </a:prstGeom>
            <a:grpFill/>
          </p:spPr>
          <p:txBody>
            <a:bodyPr wrap="square" lIns="0" rtlCol="0">
              <a:spAutoFit/>
            </a:bodyPr>
            <a:lstStyle/>
            <a:p>
              <a:pPr algn="ctr"/>
              <a:r>
                <a:rPr lang="en-AU" sz="1400" b="1" dirty="0">
                  <a:latin typeface="Malgun Gothic" panose="020B0503020000020004" pitchFamily="34" charset="-127"/>
                  <a:ea typeface="Malgun Gothic" panose="020B0503020000020004" pitchFamily="34" charset="-127"/>
                </a:rPr>
                <a:t>Gross P</a:t>
              </a:r>
              <a:r>
                <a:rPr lang="en-AU" sz="1400" b="1" dirty="0" smtClean="0">
                  <a:latin typeface="Malgun Gothic" panose="020B0503020000020004" pitchFamily="34" charset="-127"/>
                  <a:ea typeface="Malgun Gothic" panose="020B0503020000020004" pitchFamily="34" charset="-127"/>
                </a:rPr>
                <a:t>rofit</a:t>
              </a:r>
              <a:endParaRPr lang="en-AU" sz="1400" b="1" dirty="0">
                <a:latin typeface="Malgun Gothic" panose="020B0503020000020004" pitchFamily="34" charset="-127"/>
                <a:ea typeface="Malgun Gothic" panose="020B0503020000020004" pitchFamily="34" charset="-127"/>
              </a:endParaRPr>
            </a:p>
          </p:txBody>
        </p:sp>
      </p:grpSp>
      <p:grpSp>
        <p:nvGrpSpPr>
          <p:cNvPr id="23" name="Group 22"/>
          <p:cNvGrpSpPr/>
          <p:nvPr/>
        </p:nvGrpSpPr>
        <p:grpSpPr>
          <a:xfrm>
            <a:off x="7864415" y="4753044"/>
            <a:ext cx="2438649" cy="898796"/>
            <a:chOff x="6846365" y="4658362"/>
            <a:chExt cx="2438649" cy="898796"/>
          </a:xfrm>
        </p:grpSpPr>
        <p:pic>
          <p:nvPicPr>
            <p:cNvPr id="24" name="Picture 4" descr="\\mcgrathnicol\Data\National\Marketing\Image Library\Lined shapes\Boxes\Box-3-bl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6365" y="4658362"/>
              <a:ext cx="2438649" cy="89879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962775" y="4747005"/>
              <a:ext cx="2238375" cy="738664"/>
            </a:xfrm>
            <a:prstGeom prst="rect">
              <a:avLst/>
            </a:prstGeom>
            <a:noFill/>
          </p:spPr>
          <p:txBody>
            <a:bodyPr wrap="square" lIns="0" rtlCol="0">
              <a:spAutoFit/>
            </a:bodyPr>
            <a:lstStyle/>
            <a:p>
              <a:pPr algn="ctr"/>
              <a:r>
                <a:rPr lang="en-AU" sz="1400" b="1" dirty="0">
                  <a:latin typeface="Malgun Gothic" panose="020B0503020000020004" pitchFamily="34" charset="-127"/>
                  <a:ea typeface="Malgun Gothic" panose="020B0503020000020004" pitchFamily="34" charset="-127"/>
                </a:rPr>
                <a:t>Other </a:t>
              </a:r>
              <a:r>
                <a:rPr lang="en-AU" sz="1400" b="1" dirty="0" smtClean="0">
                  <a:latin typeface="Malgun Gothic" panose="020B0503020000020004" pitchFamily="34" charset="-127"/>
                  <a:ea typeface="Malgun Gothic" panose="020B0503020000020004" pitchFamily="34" charset="-127"/>
                </a:rPr>
                <a:t>Expenses</a:t>
              </a:r>
              <a:endParaRPr lang="en-AU" sz="1400" b="1" dirty="0">
                <a:latin typeface="Malgun Gothic" panose="020B0503020000020004" pitchFamily="34" charset="-127"/>
                <a:ea typeface="Malgun Gothic" panose="020B0503020000020004" pitchFamily="34" charset="-127"/>
              </a:endParaRPr>
            </a:p>
            <a:p>
              <a:pPr algn="ctr"/>
              <a:r>
                <a:rPr lang="en-US" sz="1400" dirty="0" smtClean="0">
                  <a:latin typeface="Malgun Gothic" panose="020B0503020000020004" pitchFamily="34" charset="-127"/>
                  <a:ea typeface="Malgun Gothic" panose="020B0503020000020004" pitchFamily="34" charset="-127"/>
                </a:rPr>
                <a:t>(</a:t>
              </a:r>
              <a:r>
                <a:rPr lang="en-US" sz="1400" dirty="0">
                  <a:latin typeface="Malgun Gothic" panose="020B0503020000020004" pitchFamily="34" charset="-127"/>
                  <a:ea typeface="Malgun Gothic" panose="020B0503020000020004" pitchFamily="34" charset="-127"/>
                </a:rPr>
                <a:t>e.g. rent, </a:t>
              </a:r>
              <a:r>
                <a:rPr lang="en-US" sz="1400" dirty="0" smtClean="0">
                  <a:latin typeface="Malgun Gothic" panose="020B0503020000020004" pitchFamily="34" charset="-127"/>
                  <a:ea typeface="Malgun Gothic" panose="020B0503020000020004" pitchFamily="34" charset="-127"/>
                </a:rPr>
                <a:t>marketing, </a:t>
              </a:r>
            </a:p>
            <a:p>
              <a:pPr algn="ctr"/>
              <a:r>
                <a:rPr lang="en-US" sz="1400" dirty="0" smtClean="0">
                  <a:latin typeface="Malgun Gothic" panose="020B0503020000020004" pitchFamily="34" charset="-127"/>
                  <a:ea typeface="Malgun Gothic" panose="020B0503020000020004" pitchFamily="34" charset="-127"/>
                </a:rPr>
                <a:t>interest</a:t>
              </a:r>
              <a:r>
                <a:rPr lang="en-US" sz="1400" dirty="0">
                  <a:latin typeface="Malgun Gothic" panose="020B0503020000020004" pitchFamily="34" charset="-127"/>
                  <a:ea typeface="Malgun Gothic" panose="020B0503020000020004" pitchFamily="34" charset="-127"/>
                </a:rPr>
                <a:t>, legal)</a:t>
              </a:r>
            </a:p>
          </p:txBody>
        </p:sp>
      </p:grpSp>
      <p:grpSp>
        <p:nvGrpSpPr>
          <p:cNvPr id="26" name="Group 25"/>
          <p:cNvGrpSpPr/>
          <p:nvPr/>
        </p:nvGrpSpPr>
        <p:grpSpPr>
          <a:xfrm>
            <a:off x="7874143" y="6053128"/>
            <a:ext cx="2438649" cy="898796"/>
            <a:chOff x="6846365" y="5715840"/>
            <a:chExt cx="2438649" cy="898796"/>
          </a:xfrm>
        </p:grpSpPr>
        <p:pic>
          <p:nvPicPr>
            <p:cNvPr id="27" name="Picture 4" descr="\\mcgrathnicol\Data\National\Marketing\Image Library\Lined shapes\Boxes\Box-3-bl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6365" y="5715840"/>
              <a:ext cx="2438649" cy="89879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6972300" y="5780363"/>
              <a:ext cx="2219326" cy="715929"/>
            </a:xfrm>
            <a:prstGeom prst="rect">
              <a:avLst/>
            </a:prstGeom>
            <a:noFill/>
            <a:ln w="25400" cap="flat" cmpd="sng" algn="ctr">
              <a:noFill/>
              <a:prstDash val="solid"/>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900" dirty="0">
                <a:solidFill>
                  <a:schemeClr val="tx1"/>
                </a:solidFill>
                <a:latin typeface="Malgun Gothic" panose="020B0503020000020004" pitchFamily="34" charset="-127"/>
                <a:ea typeface="Malgun Gothic" panose="020B0503020000020004" pitchFamily="34" charset="-127"/>
              </a:endParaRPr>
            </a:p>
          </p:txBody>
        </p:sp>
        <p:sp>
          <p:nvSpPr>
            <p:cNvPr id="29" name="TextBox 28"/>
            <p:cNvSpPr txBox="1"/>
            <p:nvPr/>
          </p:nvSpPr>
          <p:spPr>
            <a:xfrm>
              <a:off x="6953249" y="6014499"/>
              <a:ext cx="2228851" cy="307777"/>
            </a:xfrm>
            <a:prstGeom prst="rect">
              <a:avLst/>
            </a:prstGeom>
            <a:noFill/>
          </p:spPr>
          <p:txBody>
            <a:bodyPr wrap="square" lIns="0" rtlCol="0">
              <a:spAutoFit/>
            </a:bodyPr>
            <a:lstStyle/>
            <a:p>
              <a:pPr algn="ctr"/>
              <a:r>
                <a:rPr lang="en-AU" sz="1400" b="1" dirty="0">
                  <a:latin typeface="Malgun Gothic" panose="020B0503020000020004" pitchFamily="34" charset="-127"/>
                  <a:ea typeface="Malgun Gothic" panose="020B0503020000020004" pitchFamily="34" charset="-127"/>
                </a:rPr>
                <a:t>Net </a:t>
              </a:r>
              <a:r>
                <a:rPr lang="en-AU" sz="1400" b="1" dirty="0" smtClean="0">
                  <a:latin typeface="Malgun Gothic" panose="020B0503020000020004" pitchFamily="34" charset="-127"/>
                  <a:ea typeface="Malgun Gothic" panose="020B0503020000020004" pitchFamily="34" charset="-127"/>
                </a:rPr>
                <a:t>Profit</a:t>
              </a:r>
              <a:endParaRPr lang="en-AU" sz="1400" b="1" dirty="0">
                <a:latin typeface="Malgun Gothic" panose="020B0503020000020004" pitchFamily="34" charset="-127"/>
                <a:ea typeface="Malgun Gothic" panose="020B0503020000020004" pitchFamily="34" charset="-127"/>
              </a:endParaRPr>
            </a:p>
          </p:txBody>
        </p:sp>
      </p:grpSp>
      <p:pic>
        <p:nvPicPr>
          <p:cNvPr id="3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8324" y="4530460"/>
            <a:ext cx="459566" cy="9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5079" y="1876908"/>
            <a:ext cx="459566" cy="9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05870" y="3155292"/>
            <a:ext cx="322401" cy="23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16998" y="5730622"/>
            <a:ext cx="322401" cy="23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175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Income statement or profit and loss</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13</a:t>
            </a:fld>
            <a:endParaRPr lang="en-US" dirty="0"/>
          </a:p>
        </p:txBody>
      </p:sp>
      <p:sp>
        <p:nvSpPr>
          <p:cNvPr id="13" name="Text Placeholder 12"/>
          <p:cNvSpPr>
            <a:spLocks noGrp="1"/>
          </p:cNvSpPr>
          <p:nvPr>
            <p:ph type="body" sz="quarter" idx="10"/>
          </p:nvPr>
        </p:nvSpPr>
        <p:spPr/>
        <p:txBody>
          <a:bodyPr/>
          <a:lstStyle/>
          <a:p>
            <a:pPr marL="0" indent="0">
              <a:buNone/>
            </a:pPr>
            <a:r>
              <a:rPr lang="en-AU" b="1" dirty="0" smtClean="0"/>
              <a:t>Statement of Income (Profit and Loss) – Part 1</a:t>
            </a:r>
            <a:endParaRPr lang="en-AU" b="1" dirty="0"/>
          </a:p>
        </p:txBody>
      </p:sp>
      <p:cxnSp>
        <p:nvCxnSpPr>
          <p:cNvPr id="5" name="Straight Arrow Connector 4"/>
          <p:cNvCxnSpPr/>
          <p:nvPr/>
        </p:nvCxnSpPr>
        <p:spPr>
          <a:xfrm flipV="1">
            <a:off x="490880" y="4070320"/>
            <a:ext cx="130853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490880" y="4526099"/>
            <a:ext cx="130853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90880" y="6858636"/>
            <a:ext cx="130853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2143756" y="1894451"/>
            <a:ext cx="7236556" cy="5054532"/>
          </a:xfrm>
          <a:prstGeom prst="rect">
            <a:avLst/>
          </a:prstGeom>
        </p:spPr>
      </p:pic>
      <p:cxnSp>
        <p:nvCxnSpPr>
          <p:cNvPr id="14" name="Straight Arrow Connector 13"/>
          <p:cNvCxnSpPr/>
          <p:nvPr/>
        </p:nvCxnSpPr>
        <p:spPr>
          <a:xfrm flipV="1">
            <a:off x="497806" y="2903074"/>
            <a:ext cx="130853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4359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Income statement or profit and loss</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14</a:t>
            </a:fld>
            <a:endParaRPr lang="en-US" dirty="0"/>
          </a:p>
        </p:txBody>
      </p:sp>
      <p:sp>
        <p:nvSpPr>
          <p:cNvPr id="13" name="Text Placeholder 12"/>
          <p:cNvSpPr>
            <a:spLocks noGrp="1"/>
          </p:cNvSpPr>
          <p:nvPr>
            <p:ph type="body" sz="quarter" idx="10"/>
          </p:nvPr>
        </p:nvSpPr>
        <p:spPr/>
        <p:txBody>
          <a:bodyPr/>
          <a:lstStyle/>
          <a:p>
            <a:pPr marL="0" indent="0">
              <a:buNone/>
            </a:pPr>
            <a:r>
              <a:rPr lang="en-AU" b="1" dirty="0" smtClean="0"/>
              <a:t>Statement of Income (Profit and Loss) – Part 2</a:t>
            </a:r>
            <a:endParaRPr lang="en-AU" b="1" dirty="0"/>
          </a:p>
        </p:txBody>
      </p:sp>
      <p:cxnSp>
        <p:nvCxnSpPr>
          <p:cNvPr id="8" name="Straight Arrow Connector 7"/>
          <p:cNvCxnSpPr/>
          <p:nvPr/>
        </p:nvCxnSpPr>
        <p:spPr>
          <a:xfrm flipV="1">
            <a:off x="400228" y="3413408"/>
            <a:ext cx="130853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400228" y="4211216"/>
            <a:ext cx="130853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400228" y="5268123"/>
            <a:ext cx="130853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00228" y="6057380"/>
            <a:ext cx="130853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a:stretch>
            <a:fillRect/>
          </a:stretch>
        </p:blipFill>
        <p:spPr>
          <a:xfrm>
            <a:off x="1899247" y="2318656"/>
            <a:ext cx="8188217" cy="3874324"/>
          </a:xfrm>
          <a:prstGeom prst="rect">
            <a:avLst/>
          </a:prstGeom>
        </p:spPr>
      </p:pic>
    </p:spTree>
    <p:extLst>
      <p:ext uri="{BB962C8B-B14F-4D97-AF65-F5344CB8AC3E}">
        <p14:creationId xmlns:p14="http://schemas.microsoft.com/office/powerpoint/2010/main" val="2868673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5" descr="\\mcgrathnicol\Data\National\Marketing\Image Library\Lined shapes\Boxes\Box-3-bl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8421" y="2310705"/>
            <a:ext cx="2233836" cy="82331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mcgrathnicol\Data\National\Marketing\Image Library\Lined shapes\Boxes\Box-3-bl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9952" y="3216638"/>
            <a:ext cx="2233836" cy="8233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a:t>Financial position or balance sheet</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15</a:t>
            </a:fld>
            <a:endParaRPr lang="en-US" dirty="0"/>
          </a:p>
        </p:txBody>
      </p:sp>
      <p:sp>
        <p:nvSpPr>
          <p:cNvPr id="4" name="Text Placeholder 3"/>
          <p:cNvSpPr>
            <a:spLocks noGrp="1"/>
          </p:cNvSpPr>
          <p:nvPr>
            <p:ph type="body" sz="quarter" idx="10"/>
          </p:nvPr>
        </p:nvSpPr>
        <p:spPr>
          <a:xfrm>
            <a:off x="306388" y="1263340"/>
            <a:ext cx="4850403" cy="5860474"/>
          </a:xfrm>
        </p:spPr>
        <p:txBody>
          <a:bodyPr/>
          <a:lstStyle/>
          <a:p>
            <a:pPr marL="0" indent="0">
              <a:buNone/>
            </a:pPr>
            <a:r>
              <a:rPr lang="en-US" sz="1400" b="1" dirty="0"/>
              <a:t>B</a:t>
            </a:r>
            <a:r>
              <a:rPr lang="en-US" sz="1400" b="1" dirty="0" smtClean="0"/>
              <a:t>alance sheet</a:t>
            </a:r>
            <a:endParaRPr lang="en-US" sz="1400" dirty="0" smtClean="0"/>
          </a:p>
          <a:p>
            <a:pPr marL="0" indent="0">
              <a:buNone/>
            </a:pPr>
            <a:r>
              <a:rPr lang="en-US" sz="1400" dirty="0" smtClean="0"/>
              <a:t>Sets </a:t>
            </a:r>
            <a:r>
              <a:rPr lang="en-US" sz="1400" dirty="0"/>
              <a:t>out the financial position of a company at a particular point in time (‘as at a specific date’) – like a </a:t>
            </a:r>
            <a:r>
              <a:rPr lang="en-US" sz="1400" dirty="0" smtClean="0"/>
              <a:t>photograph. </a:t>
            </a:r>
          </a:p>
          <a:p>
            <a:pPr marL="0" indent="0">
              <a:buNone/>
            </a:pPr>
            <a:endParaRPr lang="en-US" sz="1400" dirty="0" smtClean="0"/>
          </a:p>
          <a:p>
            <a:pPr marL="0" indent="0">
              <a:buNone/>
            </a:pPr>
            <a:r>
              <a:rPr lang="en-US" sz="1400" b="1" dirty="0" smtClean="0"/>
              <a:t>A)  Asset</a:t>
            </a:r>
            <a:endParaRPr lang="en-US" sz="1400" dirty="0" smtClean="0"/>
          </a:p>
          <a:p>
            <a:pPr marL="0" indent="0">
              <a:buNone/>
            </a:pPr>
            <a:r>
              <a:rPr lang="en-US" sz="1400" dirty="0" smtClean="0"/>
              <a:t>A </a:t>
            </a:r>
            <a:r>
              <a:rPr lang="en-US" sz="1400" dirty="0"/>
              <a:t>resource controlled by the entity as a result of past events and from which future economic benefits are expected to flow to the </a:t>
            </a:r>
            <a:r>
              <a:rPr lang="en-US" sz="1400" dirty="0" smtClean="0"/>
              <a:t>entity</a:t>
            </a:r>
          </a:p>
          <a:p>
            <a:pPr marL="0" indent="0">
              <a:buNone/>
            </a:pPr>
            <a:endParaRPr lang="en-US" sz="1400" b="1" dirty="0" smtClean="0"/>
          </a:p>
          <a:p>
            <a:pPr marL="0" indent="0">
              <a:buNone/>
            </a:pPr>
            <a:r>
              <a:rPr lang="en-US" sz="1400" b="1" dirty="0" smtClean="0"/>
              <a:t>B)  Liability</a:t>
            </a:r>
            <a:endParaRPr lang="en-US" sz="1400" dirty="0" smtClean="0"/>
          </a:p>
          <a:p>
            <a:pPr marL="0" indent="0">
              <a:buNone/>
            </a:pPr>
            <a:r>
              <a:rPr lang="en-US" sz="1400" dirty="0" smtClean="0"/>
              <a:t>A </a:t>
            </a:r>
            <a:r>
              <a:rPr lang="en-US" sz="1400" dirty="0"/>
              <a:t>present obligation of the entity arising from past events, the settlement of which is expected to result in an outflow from the entity of resources embodying economic </a:t>
            </a:r>
            <a:r>
              <a:rPr lang="en-US" sz="1400" dirty="0" smtClean="0"/>
              <a:t>benefits.</a:t>
            </a:r>
          </a:p>
          <a:p>
            <a:pPr marL="0" indent="0">
              <a:buNone/>
            </a:pPr>
            <a:endParaRPr lang="en-US" sz="1400" b="1" dirty="0" smtClean="0"/>
          </a:p>
          <a:p>
            <a:pPr marL="0" indent="0">
              <a:buNone/>
            </a:pPr>
            <a:r>
              <a:rPr lang="en-US" sz="1400" b="1" dirty="0" smtClean="0"/>
              <a:t>C)  Equity</a:t>
            </a:r>
            <a:r>
              <a:rPr lang="en-US" sz="1400" dirty="0" smtClean="0"/>
              <a:t> </a:t>
            </a:r>
            <a:endParaRPr lang="en-US" sz="1400" dirty="0"/>
          </a:p>
          <a:p>
            <a:pPr marL="0" indent="0">
              <a:buNone/>
            </a:pPr>
            <a:r>
              <a:rPr lang="en-US" sz="1400" dirty="0" smtClean="0"/>
              <a:t>The </a:t>
            </a:r>
            <a:r>
              <a:rPr lang="en-US" sz="1400" dirty="0"/>
              <a:t>residual interest in the assets of the entity after deducting all its </a:t>
            </a:r>
            <a:r>
              <a:rPr lang="en-US" sz="1400" dirty="0" smtClean="0"/>
              <a:t>liabilities.</a:t>
            </a:r>
          </a:p>
          <a:p>
            <a:pPr marL="0" indent="0">
              <a:buNone/>
            </a:pPr>
            <a:endParaRPr lang="en-US" sz="1400" dirty="0" smtClean="0"/>
          </a:p>
          <a:p>
            <a:pPr marL="0" indent="0">
              <a:buNone/>
            </a:pPr>
            <a:r>
              <a:rPr lang="en-US" sz="1400" b="1" dirty="0" smtClean="0">
                <a:solidFill>
                  <a:schemeClr val="accent1"/>
                </a:solidFill>
              </a:rPr>
              <a:t>Liabilities </a:t>
            </a:r>
            <a:r>
              <a:rPr lang="en-US" sz="1400" b="1" dirty="0">
                <a:solidFill>
                  <a:schemeClr val="accent1"/>
                </a:solidFill>
              </a:rPr>
              <a:t>plus Equity = Assets </a:t>
            </a:r>
            <a:r>
              <a:rPr lang="en-US" sz="1400" dirty="0" smtClean="0">
                <a:solidFill>
                  <a:schemeClr val="accent1"/>
                </a:solidFill>
              </a:rPr>
              <a:t>(represents </a:t>
            </a:r>
            <a:r>
              <a:rPr lang="en-US" sz="1400" dirty="0">
                <a:solidFill>
                  <a:schemeClr val="accent1"/>
                </a:solidFill>
              </a:rPr>
              <a:t>the way in which the assets are </a:t>
            </a:r>
            <a:r>
              <a:rPr lang="en-US" sz="1400" dirty="0" smtClean="0">
                <a:solidFill>
                  <a:schemeClr val="accent1"/>
                </a:solidFill>
              </a:rPr>
              <a:t>financed).</a:t>
            </a:r>
            <a:endParaRPr lang="en-US" sz="1400" dirty="0">
              <a:solidFill>
                <a:schemeClr val="accent1"/>
              </a:solidFill>
            </a:endParaRPr>
          </a:p>
        </p:txBody>
      </p:sp>
      <p:pic>
        <p:nvPicPr>
          <p:cNvPr id="7" name="Picture 5" descr="\\mcgrathnicol\Data\National\Marketing\Image Library\Lined shapes\Boxes\Box-3-bl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4156" y="4131038"/>
            <a:ext cx="2233836" cy="8233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cgrathnicol\Data\National\Marketing\Image Library\Lined shapes\Boxes\Box-3-bl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689" y="3226367"/>
            <a:ext cx="2233836" cy="8233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mcgrathnicol\Data\National\Marketing\Image Library\Lined shapes\Boxes\Box-3-bl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7223" y="2319172"/>
            <a:ext cx="2233836" cy="8233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mcgrathnicol\Data\National\Marketing\Image Library\Lined shapes\Boxes\Box-3-bl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9951" y="4131039"/>
            <a:ext cx="2233836" cy="82331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5391689" y="2357361"/>
            <a:ext cx="2201079" cy="701745"/>
          </a:xfrm>
          <a:prstGeom prst="rect">
            <a:avLst/>
          </a:prstGeom>
          <a:noFill/>
          <a:ln w="25400" cap="flat" cmpd="sng" algn="ctr">
            <a:noFill/>
            <a:prstDash val="solid"/>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vert="horz" wrap="square" lIns="36000" tIns="36000" rIns="36000" bIns="0" numCol="1" rtlCol="0" anchor="ctr" anchorCtr="0" compatLnSpc="1">
            <a:prstTxWarp prst="textNoShape">
              <a:avLst/>
            </a:prstTxWarp>
            <a:noAutofit/>
          </a:bodyPr>
          <a:lstStyle/>
          <a:p>
            <a:pPr marL="0" marR="0" indent="0" algn="ctr" defTabSz="284163" rtl="0" eaLnBrk="0" fontAlgn="base" latinLnBrk="0" hangingPunct="0">
              <a:lnSpc>
                <a:spcPct val="100000"/>
              </a:lnSpc>
              <a:spcBef>
                <a:spcPts val="0"/>
              </a:spcBef>
              <a:spcAft>
                <a:spcPct val="0"/>
              </a:spcAft>
              <a:buClr>
                <a:srgbClr val="4EC9CC"/>
              </a:buClr>
              <a:buSzTx/>
              <a:buFont typeface="Batang" pitchFamily="18" charset="-127"/>
              <a:buNone/>
              <a:tabLst/>
            </a:pPr>
            <a:r>
              <a:rPr kumimoji="0" lang="en-AU" sz="1600" u="none" strike="noStrike" cap="none" normalizeH="0" dirty="0" smtClean="0">
                <a:ln>
                  <a:noFill/>
                </a:ln>
                <a:solidFill>
                  <a:schemeClr val="tx1"/>
                </a:solidFill>
                <a:effectLst/>
                <a:latin typeface="Malgun Gothic" panose="020B0503020000020004" pitchFamily="34" charset="-127"/>
                <a:ea typeface="Malgun Gothic" panose="020B0503020000020004" pitchFamily="34" charset="-127"/>
              </a:rPr>
              <a:t>Current assets</a:t>
            </a:r>
          </a:p>
        </p:txBody>
      </p:sp>
      <p:sp>
        <p:nvSpPr>
          <p:cNvPr id="13" name="Rectangle 12"/>
          <p:cNvSpPr/>
          <p:nvPr/>
        </p:nvSpPr>
        <p:spPr bwMode="auto">
          <a:xfrm>
            <a:off x="5376016" y="3291538"/>
            <a:ext cx="2201079" cy="691023"/>
          </a:xfrm>
          <a:prstGeom prst="rect">
            <a:avLst/>
          </a:prstGeom>
          <a:noFill/>
          <a:ln w="25400" cap="flat" cmpd="sng" algn="ctr">
            <a:noFill/>
            <a:prstDash val="solid"/>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vert="horz" wrap="square" lIns="36000" tIns="36000" rIns="36000" bIns="0" numCol="1" rtlCol="0" anchor="ctr" anchorCtr="0" compatLnSpc="1">
            <a:prstTxWarp prst="textNoShape">
              <a:avLst/>
            </a:prstTxWarp>
            <a:noAutofit/>
          </a:bodyPr>
          <a:lstStyle/>
          <a:p>
            <a:pPr marL="0" marR="0" indent="0" algn="ctr" defTabSz="284163" rtl="0" eaLnBrk="0" fontAlgn="base" latinLnBrk="0" hangingPunct="0">
              <a:lnSpc>
                <a:spcPct val="100000"/>
              </a:lnSpc>
              <a:spcBef>
                <a:spcPts val="0"/>
              </a:spcBef>
              <a:spcAft>
                <a:spcPct val="0"/>
              </a:spcAft>
              <a:buClr>
                <a:srgbClr val="4EC9CC"/>
              </a:buClr>
              <a:buSzTx/>
              <a:buFont typeface="Batang" pitchFamily="18" charset="-127"/>
              <a:buNone/>
              <a:tabLst/>
            </a:pPr>
            <a:r>
              <a:rPr lang="en-AU" sz="1600" dirty="0" smtClean="0">
                <a:solidFill>
                  <a:schemeClr val="tx1"/>
                </a:solidFill>
                <a:latin typeface="Malgun Gothic" panose="020B0503020000020004" pitchFamily="34" charset="-127"/>
                <a:ea typeface="Malgun Gothic" panose="020B0503020000020004" pitchFamily="34" charset="-127"/>
              </a:rPr>
              <a:t>Fixed assets</a:t>
            </a:r>
            <a:endParaRPr kumimoji="0" lang="en-AU" sz="1600" u="none" strike="noStrike" cap="none" normalizeH="0" dirty="0" smtClean="0">
              <a:ln>
                <a:noFill/>
              </a:ln>
              <a:solidFill>
                <a:schemeClr val="tx1"/>
              </a:solidFill>
              <a:effectLst/>
              <a:latin typeface="Malgun Gothic" panose="020B0503020000020004" pitchFamily="34" charset="-127"/>
              <a:ea typeface="Malgun Gothic" panose="020B0503020000020004" pitchFamily="34" charset="-127"/>
            </a:endParaRPr>
          </a:p>
        </p:txBody>
      </p:sp>
      <p:sp>
        <p:nvSpPr>
          <p:cNvPr id="14" name="Rectangle 13"/>
          <p:cNvSpPr/>
          <p:nvPr/>
        </p:nvSpPr>
        <p:spPr bwMode="auto">
          <a:xfrm>
            <a:off x="5409886" y="4199039"/>
            <a:ext cx="2160039" cy="680487"/>
          </a:xfrm>
          <a:prstGeom prst="rect">
            <a:avLst/>
          </a:prstGeom>
          <a:noFill/>
          <a:ln w="25400" cap="flat" cmpd="sng" algn="ctr">
            <a:noFill/>
            <a:prstDash val="solid"/>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vert="horz" wrap="square" lIns="36000" tIns="36000" rIns="36000" bIns="0" numCol="1" rtlCol="0" anchor="ctr" anchorCtr="0" compatLnSpc="1">
            <a:prstTxWarp prst="textNoShape">
              <a:avLst/>
            </a:prstTxWarp>
            <a:noAutofit/>
          </a:bodyPr>
          <a:lstStyle/>
          <a:p>
            <a:pPr marL="0" marR="0" indent="0" algn="ctr" defTabSz="284163" rtl="0" eaLnBrk="0" fontAlgn="base" latinLnBrk="0" hangingPunct="0">
              <a:lnSpc>
                <a:spcPct val="100000"/>
              </a:lnSpc>
              <a:spcBef>
                <a:spcPts val="0"/>
              </a:spcBef>
              <a:spcAft>
                <a:spcPct val="0"/>
              </a:spcAft>
              <a:buClr>
                <a:srgbClr val="4EC9CC"/>
              </a:buClr>
              <a:buSzTx/>
              <a:buFont typeface="Batang" pitchFamily="18" charset="-127"/>
              <a:buNone/>
              <a:tabLst/>
            </a:pPr>
            <a:r>
              <a:rPr kumimoji="0" lang="en-AU" sz="1600" u="none" strike="noStrike" cap="none" normalizeH="0" dirty="0" smtClean="0">
                <a:ln>
                  <a:noFill/>
                </a:ln>
                <a:solidFill>
                  <a:schemeClr val="tx1"/>
                </a:solidFill>
                <a:effectLst/>
                <a:latin typeface="Malgun Gothic" panose="020B0503020000020004" pitchFamily="34" charset="-127"/>
                <a:ea typeface="Malgun Gothic" panose="020B0503020000020004" pitchFamily="34" charset="-127"/>
              </a:rPr>
              <a:t>Intangible assets</a:t>
            </a:r>
          </a:p>
        </p:txBody>
      </p:sp>
      <p:sp>
        <p:nvSpPr>
          <p:cNvPr id="15" name="Rectangle 14"/>
          <p:cNvSpPr/>
          <p:nvPr/>
        </p:nvSpPr>
        <p:spPr bwMode="auto">
          <a:xfrm>
            <a:off x="8038297" y="2362757"/>
            <a:ext cx="2201079" cy="691116"/>
          </a:xfrm>
          <a:prstGeom prst="rect">
            <a:avLst/>
          </a:prstGeom>
          <a:noFill/>
          <a:ln w="25400" cap="flat" cmpd="sng" algn="ctr">
            <a:noFill/>
            <a:prstDash val="solid"/>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36000" tIns="36000" rIns="36000" bIns="0" numCol="1" rtlCol="0" anchor="ctr" anchorCtr="0" compatLnSpc="1">
            <a:prstTxWarp prst="textNoShape">
              <a:avLst/>
            </a:prstTxWarp>
            <a:noAutofit/>
          </a:bodyPr>
          <a:lstStyle/>
          <a:p>
            <a:pPr marL="0" marR="0" indent="0" algn="ctr" defTabSz="284163" rtl="0" eaLnBrk="0" fontAlgn="base" latinLnBrk="0" hangingPunct="0">
              <a:lnSpc>
                <a:spcPct val="100000"/>
              </a:lnSpc>
              <a:spcBef>
                <a:spcPts val="0"/>
              </a:spcBef>
              <a:spcAft>
                <a:spcPct val="0"/>
              </a:spcAft>
              <a:buClr>
                <a:srgbClr val="4EC9CC"/>
              </a:buClr>
              <a:buSzTx/>
              <a:buFont typeface="Batang" pitchFamily="18" charset="-127"/>
              <a:buNone/>
              <a:tabLst/>
            </a:pPr>
            <a:r>
              <a:rPr kumimoji="0" lang="en-AU" sz="1600" u="none" strike="noStrike" cap="none" normalizeH="0" dirty="0" smtClean="0">
                <a:ln>
                  <a:noFill/>
                </a:ln>
                <a:solidFill>
                  <a:schemeClr val="tx1"/>
                </a:solidFill>
                <a:effectLst/>
                <a:latin typeface="Malgun Gothic" panose="020B0503020000020004" pitchFamily="34" charset="-127"/>
                <a:ea typeface="Malgun Gothic" panose="020B0503020000020004" pitchFamily="34" charset="-127"/>
              </a:rPr>
              <a:t>Current liabilities</a:t>
            </a:r>
          </a:p>
        </p:txBody>
      </p:sp>
      <p:sp>
        <p:nvSpPr>
          <p:cNvPr id="16" name="Rectangle 15"/>
          <p:cNvSpPr/>
          <p:nvPr/>
        </p:nvSpPr>
        <p:spPr bwMode="auto">
          <a:xfrm>
            <a:off x="8038298" y="3273725"/>
            <a:ext cx="2123500" cy="693253"/>
          </a:xfrm>
          <a:prstGeom prst="rect">
            <a:avLst/>
          </a:prstGeom>
          <a:noFill/>
          <a:ln w="25400" cap="flat" cmpd="sng" algn="ctr">
            <a:noFill/>
            <a:prstDash val="solid"/>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36000" tIns="36000" rIns="36000" bIns="0" numCol="1" rtlCol="0" anchor="ctr" anchorCtr="0" compatLnSpc="1">
            <a:prstTxWarp prst="textNoShape">
              <a:avLst/>
            </a:prstTxWarp>
            <a:noAutofit/>
          </a:bodyPr>
          <a:lstStyle/>
          <a:p>
            <a:pPr marL="0" marR="0" indent="0" algn="ctr" defTabSz="284163" rtl="0" eaLnBrk="0" fontAlgn="base" latinLnBrk="0" hangingPunct="0">
              <a:lnSpc>
                <a:spcPct val="100000"/>
              </a:lnSpc>
              <a:spcBef>
                <a:spcPts val="0"/>
              </a:spcBef>
              <a:spcAft>
                <a:spcPct val="0"/>
              </a:spcAft>
              <a:buClr>
                <a:srgbClr val="4EC9CC"/>
              </a:buClr>
              <a:buSzTx/>
              <a:buFont typeface="Batang" pitchFamily="18" charset="-127"/>
              <a:buNone/>
              <a:tabLst/>
            </a:pPr>
            <a:r>
              <a:rPr lang="en-AU" sz="1600" dirty="0" smtClean="0">
                <a:solidFill>
                  <a:schemeClr val="tx1"/>
                </a:solidFill>
                <a:latin typeface="Malgun Gothic" panose="020B0503020000020004" pitchFamily="34" charset="-127"/>
                <a:ea typeface="Malgun Gothic" panose="020B0503020000020004" pitchFamily="34" charset="-127"/>
              </a:rPr>
              <a:t>Non-current liabilities</a:t>
            </a:r>
            <a:endParaRPr kumimoji="0" lang="en-AU" sz="1600" u="none" strike="noStrike" cap="none" normalizeH="0" dirty="0" smtClean="0">
              <a:ln>
                <a:noFill/>
              </a:ln>
              <a:solidFill>
                <a:schemeClr val="tx1"/>
              </a:solidFill>
              <a:effectLst/>
              <a:latin typeface="Malgun Gothic" panose="020B0503020000020004" pitchFamily="34" charset="-127"/>
              <a:ea typeface="Malgun Gothic" panose="020B0503020000020004" pitchFamily="34" charset="-127"/>
            </a:endParaRPr>
          </a:p>
        </p:txBody>
      </p:sp>
      <p:sp>
        <p:nvSpPr>
          <p:cNvPr id="17" name="Rectangle 16"/>
          <p:cNvSpPr/>
          <p:nvPr/>
        </p:nvSpPr>
        <p:spPr bwMode="auto">
          <a:xfrm>
            <a:off x="8068030" y="4203959"/>
            <a:ext cx="2119167" cy="673401"/>
          </a:xfrm>
          <a:prstGeom prst="rect">
            <a:avLst/>
          </a:prstGeom>
          <a:noFill/>
          <a:ln w="25400" cap="flat" cmpd="sng" algn="ctr">
            <a:noFill/>
            <a:prstDash val="solid"/>
            <a:headEnd type="none" w="med" len="med"/>
            <a:tailEnd type="none" w="med" len="med"/>
          </a:ln>
          <a:effectLst/>
        </p:spPr>
        <p:style>
          <a:lnRef idx="2">
            <a:schemeClr val="accent3"/>
          </a:lnRef>
          <a:fillRef idx="1">
            <a:schemeClr val="lt1"/>
          </a:fillRef>
          <a:effectRef idx="0">
            <a:schemeClr val="accent3"/>
          </a:effectRef>
          <a:fontRef idx="minor">
            <a:schemeClr val="dk1"/>
          </a:fontRef>
        </p:style>
        <p:txBody>
          <a:bodyPr vert="horz" wrap="square" lIns="36000" tIns="36000" rIns="36000" bIns="0" numCol="1" rtlCol="0" anchor="ctr" anchorCtr="0" compatLnSpc="1">
            <a:prstTxWarp prst="textNoShape">
              <a:avLst/>
            </a:prstTxWarp>
            <a:noAutofit/>
          </a:bodyPr>
          <a:lstStyle/>
          <a:p>
            <a:pPr marL="0" marR="0" indent="0" algn="ctr" defTabSz="284163" rtl="0" eaLnBrk="0" fontAlgn="base" latinLnBrk="0" hangingPunct="0">
              <a:lnSpc>
                <a:spcPct val="100000"/>
              </a:lnSpc>
              <a:spcBef>
                <a:spcPts val="0"/>
              </a:spcBef>
              <a:spcAft>
                <a:spcPct val="0"/>
              </a:spcAft>
              <a:buClr>
                <a:srgbClr val="4EC9CC"/>
              </a:buClr>
              <a:buSzTx/>
              <a:buFont typeface="Batang" pitchFamily="18" charset="-127"/>
              <a:buNone/>
              <a:tabLst/>
            </a:pPr>
            <a:r>
              <a:rPr kumimoji="0" lang="en-AU" sz="1600" u="none" strike="noStrike" cap="none" normalizeH="0" dirty="0" smtClean="0">
                <a:ln>
                  <a:noFill/>
                </a:ln>
                <a:solidFill>
                  <a:schemeClr val="tx1"/>
                </a:solidFill>
                <a:effectLst/>
                <a:latin typeface="Malgun Gothic" panose="020B0503020000020004" pitchFamily="34" charset="-127"/>
                <a:ea typeface="Malgun Gothic" panose="020B0503020000020004" pitchFamily="34" charset="-127"/>
              </a:rPr>
              <a:t>Shareholder’s equity </a:t>
            </a:r>
          </a:p>
        </p:txBody>
      </p:sp>
      <p:sp>
        <p:nvSpPr>
          <p:cNvPr id="18" name="Text Placeholder 3"/>
          <p:cNvSpPr txBox="1">
            <a:spLocks/>
          </p:cNvSpPr>
          <p:nvPr/>
        </p:nvSpPr>
        <p:spPr>
          <a:xfrm>
            <a:off x="8103827" y="1645973"/>
            <a:ext cx="2167454" cy="409023"/>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AU" b="1" dirty="0" smtClean="0"/>
              <a:t>Liabilities and Shareholders’ Equity</a:t>
            </a:r>
            <a:endParaRPr lang="en-AU" b="1" dirty="0"/>
          </a:p>
        </p:txBody>
      </p:sp>
      <p:sp>
        <p:nvSpPr>
          <p:cNvPr id="19" name="Text Placeholder 3"/>
          <p:cNvSpPr txBox="1">
            <a:spLocks/>
          </p:cNvSpPr>
          <p:nvPr/>
        </p:nvSpPr>
        <p:spPr>
          <a:xfrm>
            <a:off x="5453976" y="1894084"/>
            <a:ext cx="2167454" cy="409023"/>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AU" b="1" dirty="0" smtClean="0"/>
              <a:t>Assets</a:t>
            </a:r>
            <a:endParaRPr lang="en-AU" b="1" dirty="0"/>
          </a:p>
        </p:txBody>
      </p:sp>
      <p:sp>
        <p:nvSpPr>
          <p:cNvPr id="20" name="Text Placeholder 3"/>
          <p:cNvSpPr txBox="1">
            <a:spLocks/>
          </p:cNvSpPr>
          <p:nvPr/>
        </p:nvSpPr>
        <p:spPr>
          <a:xfrm>
            <a:off x="5295787" y="5304578"/>
            <a:ext cx="2167454" cy="409023"/>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AU" b="1" dirty="0" smtClean="0"/>
              <a:t>Total assets</a:t>
            </a:r>
            <a:endParaRPr lang="en-AU" b="1" dirty="0"/>
          </a:p>
        </p:txBody>
      </p:sp>
      <p:sp>
        <p:nvSpPr>
          <p:cNvPr id="21" name="Text Placeholder 3"/>
          <p:cNvSpPr txBox="1">
            <a:spLocks/>
          </p:cNvSpPr>
          <p:nvPr/>
        </p:nvSpPr>
        <p:spPr>
          <a:xfrm>
            <a:off x="8244356" y="5296981"/>
            <a:ext cx="2167454" cy="409023"/>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AU" b="1" dirty="0" smtClean="0"/>
              <a:t>Total Liabilities</a:t>
            </a:r>
            <a:endParaRPr lang="en-AU" b="1" dirty="0"/>
          </a:p>
        </p:txBody>
      </p:sp>
      <p:sp>
        <p:nvSpPr>
          <p:cNvPr id="22" name="Text Placeholder 3"/>
          <p:cNvSpPr txBox="1">
            <a:spLocks/>
          </p:cNvSpPr>
          <p:nvPr/>
        </p:nvSpPr>
        <p:spPr>
          <a:xfrm>
            <a:off x="8167800" y="6348336"/>
            <a:ext cx="2167454" cy="409023"/>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AU" b="1" dirty="0" smtClean="0"/>
              <a:t>Shareholders’ Equity</a:t>
            </a:r>
            <a:endParaRPr lang="en-AU" b="1" dirty="0"/>
          </a:p>
        </p:txBody>
      </p:sp>
      <p:pic>
        <p:nvPicPr>
          <p:cNvPr id="2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0810" y="5373156"/>
            <a:ext cx="363292" cy="259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26167" y="5789594"/>
            <a:ext cx="440281" cy="44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Straight Connector 26"/>
          <p:cNvCxnSpPr/>
          <p:nvPr/>
        </p:nvCxnSpPr>
        <p:spPr>
          <a:xfrm>
            <a:off x="5212320" y="5108717"/>
            <a:ext cx="5150880" cy="0"/>
          </a:xfrm>
          <a:prstGeom prst="line">
            <a:avLst/>
          </a:prstGeom>
          <a:ln w="1905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7801583" y="2277084"/>
            <a:ext cx="0" cy="2821021"/>
          </a:xfrm>
          <a:prstGeom prst="straightConnector1">
            <a:avLst/>
          </a:prstGeom>
          <a:ln w="19050">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2383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Financial position or balance sheet</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16</a:t>
            </a:fld>
            <a:endParaRPr lang="en-US" dirty="0"/>
          </a:p>
        </p:txBody>
      </p:sp>
      <p:sp>
        <p:nvSpPr>
          <p:cNvPr id="4" name="Text Placeholder 3"/>
          <p:cNvSpPr>
            <a:spLocks noGrp="1"/>
          </p:cNvSpPr>
          <p:nvPr>
            <p:ph type="body" sz="quarter" idx="10"/>
          </p:nvPr>
        </p:nvSpPr>
        <p:spPr/>
        <p:txBody>
          <a:bodyPr/>
          <a:lstStyle/>
          <a:p>
            <a:pPr marL="0" indent="0">
              <a:buNone/>
            </a:pPr>
            <a:r>
              <a:rPr lang="en-US" dirty="0"/>
              <a:t>Assets and liabilities are split into </a:t>
            </a:r>
            <a:r>
              <a:rPr lang="en-US" b="1" dirty="0">
                <a:solidFill>
                  <a:schemeClr val="accent1"/>
                </a:solidFill>
              </a:rPr>
              <a:t>current</a:t>
            </a:r>
            <a:r>
              <a:rPr lang="en-US" dirty="0">
                <a:solidFill>
                  <a:schemeClr val="accent1"/>
                </a:solidFill>
              </a:rPr>
              <a:t> </a:t>
            </a:r>
            <a:r>
              <a:rPr lang="en-US" dirty="0"/>
              <a:t>and </a:t>
            </a:r>
            <a:r>
              <a:rPr lang="en-US" b="1" dirty="0">
                <a:solidFill>
                  <a:schemeClr val="accent1"/>
                </a:solidFill>
              </a:rPr>
              <a:t>non-current</a:t>
            </a:r>
            <a:r>
              <a:rPr lang="en-US" dirty="0"/>
              <a:t> </a:t>
            </a:r>
            <a:r>
              <a:rPr lang="en-US" dirty="0" smtClean="0"/>
              <a:t>categories.</a:t>
            </a:r>
            <a:endParaRPr lang="en-US" dirty="0"/>
          </a:p>
          <a:p>
            <a:pPr marL="0" indent="0">
              <a:buNone/>
            </a:pPr>
            <a:endParaRPr lang="en-US" b="1" dirty="0" smtClean="0"/>
          </a:p>
          <a:p>
            <a:pPr marL="0" indent="0">
              <a:buNone/>
            </a:pPr>
            <a:r>
              <a:rPr lang="en-US" b="1" dirty="0" smtClean="0"/>
              <a:t>Current assets</a:t>
            </a:r>
          </a:p>
          <a:p>
            <a:pPr marL="0" indent="0">
              <a:buNone/>
            </a:pPr>
            <a:r>
              <a:rPr lang="en-US" dirty="0" smtClean="0"/>
              <a:t>Assets </a:t>
            </a:r>
            <a:r>
              <a:rPr lang="en-US" dirty="0"/>
              <a:t>that are expected to be realised within a 12 month </a:t>
            </a:r>
            <a:r>
              <a:rPr lang="en-US" dirty="0" smtClean="0"/>
              <a:t>period</a:t>
            </a:r>
            <a:endParaRPr lang="en-US" dirty="0"/>
          </a:p>
          <a:p>
            <a:pPr marL="0" indent="0">
              <a:buNone/>
            </a:pPr>
            <a:endParaRPr lang="en-US" b="1" dirty="0" smtClean="0"/>
          </a:p>
          <a:p>
            <a:pPr marL="0" indent="0">
              <a:buNone/>
            </a:pPr>
            <a:r>
              <a:rPr lang="en-US" b="1" dirty="0" smtClean="0"/>
              <a:t>Non-current </a:t>
            </a:r>
            <a:r>
              <a:rPr lang="en-US" b="1" dirty="0"/>
              <a:t>assets </a:t>
            </a:r>
            <a:endParaRPr lang="en-US" b="1" dirty="0" smtClean="0"/>
          </a:p>
          <a:p>
            <a:pPr marL="0" indent="0">
              <a:buNone/>
            </a:pPr>
            <a:r>
              <a:rPr lang="en-US" dirty="0" smtClean="0"/>
              <a:t>Expected </a:t>
            </a:r>
            <a:r>
              <a:rPr lang="en-US" dirty="0"/>
              <a:t>to be realised more than 12 months in the future</a:t>
            </a:r>
          </a:p>
          <a:p>
            <a:pPr marL="0" indent="0">
              <a:buNone/>
            </a:pPr>
            <a:endParaRPr lang="en-US" b="1" dirty="0" smtClean="0"/>
          </a:p>
          <a:p>
            <a:pPr marL="0" indent="0">
              <a:buNone/>
            </a:pPr>
            <a:r>
              <a:rPr lang="en-US" b="1" dirty="0" smtClean="0"/>
              <a:t>Current </a:t>
            </a:r>
            <a:r>
              <a:rPr lang="en-US" b="1" dirty="0"/>
              <a:t>liabilities </a:t>
            </a:r>
            <a:endParaRPr lang="en-US" b="1" dirty="0" smtClean="0"/>
          </a:p>
          <a:p>
            <a:pPr marL="0" indent="0">
              <a:buNone/>
            </a:pPr>
            <a:r>
              <a:rPr lang="en-US" dirty="0" smtClean="0"/>
              <a:t>Liabilities </a:t>
            </a:r>
            <a:r>
              <a:rPr lang="en-US" dirty="0"/>
              <a:t>that are expected to be paid within 12 months of the reporting date</a:t>
            </a:r>
          </a:p>
          <a:p>
            <a:pPr marL="0" indent="0">
              <a:buNone/>
            </a:pPr>
            <a:endParaRPr lang="en-US" b="1" dirty="0" smtClean="0"/>
          </a:p>
          <a:p>
            <a:pPr marL="0" indent="0">
              <a:buNone/>
            </a:pPr>
            <a:r>
              <a:rPr lang="en-US" b="1" dirty="0" smtClean="0"/>
              <a:t>Non-current liabilities</a:t>
            </a:r>
          </a:p>
          <a:p>
            <a:pPr marL="0" indent="0">
              <a:buNone/>
            </a:pPr>
            <a:r>
              <a:rPr lang="en-US" dirty="0"/>
              <a:t>E</a:t>
            </a:r>
            <a:r>
              <a:rPr lang="en-US" dirty="0" smtClean="0"/>
              <a:t>xpected </a:t>
            </a:r>
            <a:r>
              <a:rPr lang="en-US" dirty="0"/>
              <a:t>to be paid at a date more than 12 months from the reporting date</a:t>
            </a:r>
          </a:p>
          <a:p>
            <a:endParaRPr lang="en-AU" dirty="0"/>
          </a:p>
        </p:txBody>
      </p:sp>
      <p:pic>
        <p:nvPicPr>
          <p:cNvPr id="8" name="Picture 2" descr="C:\Users\lmckinnon\Desktop\iStock_000019316219_Large.jpg"/>
          <p:cNvPicPr>
            <a:picLocks noGrp="1" noChangeAspect="1" noChangeArrowheads="1"/>
          </p:cNvPicPr>
          <p:nvPr>
            <p:ph type="pic" sz="quarter" idx="16"/>
          </p:nvPr>
        </p:nvPicPr>
        <p:blipFill>
          <a:blip r:embed="rId3" cstate="print">
            <a:extLst>
              <a:ext uri="{28A0092B-C50C-407E-A947-70E740481C1C}">
                <a14:useLocalDpi xmlns:a14="http://schemas.microsoft.com/office/drawing/2010/main" val="0"/>
              </a:ext>
            </a:extLst>
          </a:blip>
          <a:srcRect l="6" r="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719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Financial position or </a:t>
            </a:r>
            <a:r>
              <a:rPr lang="en-US" dirty="0" smtClean="0"/>
              <a:t>balance </a:t>
            </a:r>
            <a:r>
              <a:rPr lang="en-US" dirty="0"/>
              <a:t>sheet</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17</a:t>
            </a:fld>
            <a:endParaRPr lang="en-US" dirty="0"/>
          </a:p>
        </p:txBody>
      </p:sp>
      <p:sp>
        <p:nvSpPr>
          <p:cNvPr id="13" name="Text Placeholder 12"/>
          <p:cNvSpPr>
            <a:spLocks noGrp="1"/>
          </p:cNvSpPr>
          <p:nvPr>
            <p:ph type="body" sz="quarter" idx="10"/>
          </p:nvPr>
        </p:nvSpPr>
        <p:spPr/>
        <p:txBody>
          <a:bodyPr/>
          <a:lstStyle/>
          <a:p>
            <a:pPr marL="0" indent="0">
              <a:buNone/>
            </a:pPr>
            <a:r>
              <a:rPr lang="en-AU" b="1" dirty="0" smtClean="0"/>
              <a:t>Asset section</a:t>
            </a:r>
            <a:endParaRPr lang="en-AU" b="1" dirty="0"/>
          </a:p>
        </p:txBody>
      </p:sp>
      <p:cxnSp>
        <p:nvCxnSpPr>
          <p:cNvPr id="8" name="Straight Arrow Connector 7"/>
          <p:cNvCxnSpPr/>
          <p:nvPr/>
        </p:nvCxnSpPr>
        <p:spPr>
          <a:xfrm>
            <a:off x="536028" y="4208763"/>
            <a:ext cx="99322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36027" y="5075890"/>
            <a:ext cx="99322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38653" y="5652759"/>
            <a:ext cx="99322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54419" y="6204807"/>
            <a:ext cx="99322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1570497" y="1847096"/>
            <a:ext cx="7954311" cy="4501747"/>
          </a:xfrm>
          <a:prstGeom prst="rect">
            <a:avLst/>
          </a:prstGeom>
        </p:spPr>
      </p:pic>
    </p:spTree>
    <p:extLst>
      <p:ext uri="{BB962C8B-B14F-4D97-AF65-F5344CB8AC3E}">
        <p14:creationId xmlns:p14="http://schemas.microsoft.com/office/powerpoint/2010/main" val="380489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lstStyle/>
          <a:p>
            <a:r>
              <a:rPr lang="en-US" dirty="0"/>
              <a:t>Financial position or b</a:t>
            </a:r>
            <a:r>
              <a:rPr lang="en-US" dirty="0" smtClean="0"/>
              <a:t>alance sheet</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18</a:t>
            </a:fld>
            <a:endParaRPr lang="en-US" dirty="0"/>
          </a:p>
        </p:txBody>
      </p:sp>
      <p:sp>
        <p:nvSpPr>
          <p:cNvPr id="13" name="Text Placeholder 12"/>
          <p:cNvSpPr>
            <a:spLocks noGrp="1"/>
          </p:cNvSpPr>
          <p:nvPr>
            <p:ph type="body" sz="quarter" idx="10"/>
          </p:nvPr>
        </p:nvSpPr>
        <p:spPr>
          <a:xfrm>
            <a:off x="306388" y="1395613"/>
            <a:ext cx="7207200" cy="5472983"/>
          </a:xfrm>
        </p:spPr>
        <p:txBody>
          <a:bodyPr/>
          <a:lstStyle/>
          <a:p>
            <a:pPr marL="0" indent="0">
              <a:buNone/>
            </a:pPr>
            <a:r>
              <a:rPr lang="en-AU" b="1" dirty="0"/>
              <a:t>L</a:t>
            </a:r>
            <a:r>
              <a:rPr lang="en-AU" b="1" dirty="0" smtClean="0"/>
              <a:t>iabilities and equity section</a:t>
            </a:r>
            <a:endParaRPr lang="en-AU" b="1" dirty="0"/>
          </a:p>
        </p:txBody>
      </p:sp>
      <p:cxnSp>
        <p:nvCxnSpPr>
          <p:cNvPr id="11" name="Straight Arrow Connector 10"/>
          <p:cNvCxnSpPr/>
          <p:nvPr/>
        </p:nvCxnSpPr>
        <p:spPr>
          <a:xfrm>
            <a:off x="536027" y="3227515"/>
            <a:ext cx="99322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36027" y="3771745"/>
            <a:ext cx="99322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36025" y="4397041"/>
            <a:ext cx="99322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36027" y="4631929"/>
            <a:ext cx="99322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36027" y="5536087"/>
            <a:ext cx="99322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51790" y="5959364"/>
            <a:ext cx="99322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51793" y="6640270"/>
            <a:ext cx="99322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3"/>
          <a:stretch>
            <a:fillRect/>
          </a:stretch>
        </p:blipFill>
        <p:spPr>
          <a:xfrm>
            <a:off x="1556149" y="1884968"/>
            <a:ext cx="7134467" cy="5130778"/>
          </a:xfrm>
          <a:prstGeom prst="rect">
            <a:avLst/>
          </a:prstGeom>
        </p:spPr>
      </p:pic>
    </p:spTree>
    <p:extLst>
      <p:ext uri="{BB962C8B-B14F-4D97-AF65-F5344CB8AC3E}">
        <p14:creationId xmlns:p14="http://schemas.microsoft.com/office/powerpoint/2010/main" val="3758306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1D6F247-3AD3-E042-9E97-526F5FCB804A}" type="slidenum">
              <a:rPr lang="en-US" smtClean="0"/>
              <a:pPr/>
              <a:t>1</a:t>
            </a:fld>
            <a:endParaRPr lang="en-US" dirty="0"/>
          </a:p>
        </p:txBody>
      </p:sp>
      <p:sp>
        <p:nvSpPr>
          <p:cNvPr id="12" name="Text Placeholder 11"/>
          <p:cNvSpPr>
            <a:spLocks noGrp="1"/>
          </p:cNvSpPr>
          <p:nvPr>
            <p:ph type="body" sz="quarter" idx="21"/>
          </p:nvPr>
        </p:nvSpPr>
        <p:spPr/>
        <p:txBody>
          <a:bodyPr/>
          <a:lstStyle/>
          <a:p>
            <a:r>
              <a:rPr lang="en-AU" dirty="0" smtClean="0"/>
              <a:t>For more information regarding this presentation, please contact the following McGrathNicol team members:</a:t>
            </a:r>
            <a:endParaRPr lang="en-AU" dirty="0"/>
          </a:p>
        </p:txBody>
      </p:sp>
      <p:sp>
        <p:nvSpPr>
          <p:cNvPr id="85" name="Title 84"/>
          <p:cNvSpPr>
            <a:spLocks noGrp="1"/>
          </p:cNvSpPr>
          <p:nvPr>
            <p:ph type="ctrTitle"/>
          </p:nvPr>
        </p:nvSpPr>
        <p:spPr/>
        <p:txBody>
          <a:bodyPr/>
          <a:lstStyle/>
          <a:p>
            <a:r>
              <a:rPr lang="en-AU" dirty="0" smtClean="0"/>
              <a:t>Contacts</a:t>
            </a:r>
            <a:endParaRPr lang="en-AU" dirty="0"/>
          </a:p>
        </p:txBody>
      </p:sp>
      <p:sp>
        <p:nvSpPr>
          <p:cNvPr id="15" name="Text Placeholder 53"/>
          <p:cNvSpPr>
            <a:spLocks noGrp="1"/>
          </p:cNvSpPr>
          <p:nvPr/>
        </p:nvSpPr>
        <p:spPr>
          <a:xfrm>
            <a:off x="1670118" y="2474674"/>
            <a:ext cx="2861945" cy="1410970"/>
          </a:xfrm>
          <a:prstGeom prst="rect">
            <a:avLst/>
          </a:prstGeom>
        </p:spPr>
        <p:txBody>
          <a:bodyPr lIns="0" tIns="0" rIns="0" bIns="0"/>
          <a:lstStyle/>
          <a:p>
            <a:pPr defTabSz="497845">
              <a:spcBef>
                <a:spcPct val="20000"/>
              </a:spcBef>
              <a:spcAft>
                <a:spcPts val="0"/>
              </a:spcAft>
              <a:tabLst>
                <a:tab pos="723900" algn="l"/>
              </a:tabLst>
            </a:pPr>
            <a:r>
              <a:rPr lang="en-US" sz="1000" b="1" dirty="0">
                <a:latin typeface="Malgun Gothic" panose="020B0503020000020004" pitchFamily="34" charset="-127"/>
                <a:ea typeface="Malgun Gothic" panose="020B0503020000020004" pitchFamily="34" charset="-127"/>
              </a:rPr>
              <a:t>Mike </a:t>
            </a:r>
            <a:r>
              <a:rPr lang="en-US" sz="1000" b="1" dirty="0" smtClean="0">
                <a:latin typeface="Malgun Gothic" panose="020B0503020000020004" pitchFamily="34" charset="-127"/>
                <a:ea typeface="Malgun Gothic" panose="020B0503020000020004" pitchFamily="34" charset="-127"/>
              </a:rPr>
              <a:t>Hill </a:t>
            </a:r>
          </a:p>
          <a:p>
            <a:pPr defTabSz="497845">
              <a:lnSpc>
                <a:spcPct val="80000"/>
              </a:lnSpc>
              <a:spcBef>
                <a:spcPct val="20000"/>
              </a:spcBef>
              <a:spcAft>
                <a:spcPts val="0"/>
              </a:spcAft>
              <a:tabLst>
                <a:tab pos="723900" algn="l"/>
              </a:tabLst>
            </a:pPr>
            <a:r>
              <a:rPr lang="en-US" sz="1000" b="1" dirty="0" smtClean="0">
                <a:latin typeface="Malgun Gothic" panose="020B0503020000020004" pitchFamily="34" charset="-127"/>
                <a:ea typeface="Malgun Gothic" panose="020B0503020000020004" pitchFamily="34" charset="-127"/>
              </a:rPr>
              <a:t>Partner</a:t>
            </a:r>
            <a:endParaRPr lang="en-AU" sz="1000" b="1" dirty="0">
              <a:latin typeface="Malgun Gothic" panose="020B0503020000020004" pitchFamily="34" charset="-127"/>
              <a:ea typeface="Malgun Gothic" panose="020B0503020000020004" pitchFamily="34" charset="-127"/>
            </a:endParaRPr>
          </a:p>
          <a:p>
            <a:pPr defTabSz="497845">
              <a:spcBef>
                <a:spcPct val="20000"/>
              </a:spcBef>
              <a:spcAft>
                <a:spcPts val="0"/>
              </a:spcAft>
              <a:tabLst>
                <a:tab pos="723900" algn="l"/>
              </a:tabLst>
            </a:pPr>
            <a:endParaRPr lang="it-IT" sz="1000" b="1" dirty="0" smtClean="0">
              <a:latin typeface="Malgun Gothic" panose="020B0503020000020004" pitchFamily="34" charset="-127"/>
              <a:ea typeface="Malgun Gothic" panose="020B0503020000020004" pitchFamily="34" charset="-127"/>
            </a:endParaRPr>
          </a:p>
          <a:p>
            <a:pPr defTabSz="497845">
              <a:spcBef>
                <a:spcPct val="20000"/>
              </a:spcBef>
              <a:spcAft>
                <a:spcPts val="0"/>
              </a:spcAft>
              <a:tabLst>
                <a:tab pos="723900" algn="l"/>
              </a:tabLst>
            </a:pPr>
            <a:r>
              <a:rPr lang="it-IT" sz="1000" b="1" dirty="0" smtClean="0">
                <a:latin typeface="Malgun Gothic" panose="020B0503020000020004" pitchFamily="34" charset="-127"/>
                <a:ea typeface="Malgun Gothic" panose="020B0503020000020004" pitchFamily="34" charset="-127"/>
              </a:rPr>
              <a:t>Phone</a:t>
            </a:r>
            <a:r>
              <a:rPr lang="it-IT" sz="1000" b="1" dirty="0">
                <a:latin typeface="Malgun Gothic" panose="020B0503020000020004" pitchFamily="34" charset="-127"/>
                <a:ea typeface="Malgun Gothic" panose="020B0503020000020004" pitchFamily="34" charset="-127"/>
              </a:rPr>
              <a:t>	</a:t>
            </a:r>
            <a:r>
              <a:rPr lang="it-IT" sz="1000" dirty="0">
                <a:latin typeface="Malgun Gothic" panose="020B0503020000020004" pitchFamily="34" charset="-127"/>
                <a:ea typeface="Malgun Gothic" panose="020B0503020000020004" pitchFamily="34" charset="-127"/>
              </a:rPr>
              <a:t>+61 </a:t>
            </a:r>
            <a:r>
              <a:rPr lang="en-AU" sz="1000" dirty="0">
                <a:latin typeface="Malgun Gothic" panose="020B0503020000020004" pitchFamily="34" charset="-127"/>
                <a:ea typeface="Malgun Gothic" panose="020B0503020000020004" pitchFamily="34" charset="-127"/>
              </a:rPr>
              <a:t>7 3333 9880</a:t>
            </a:r>
          </a:p>
          <a:p>
            <a:pPr defTabSz="497845">
              <a:spcBef>
                <a:spcPct val="20000"/>
              </a:spcBef>
              <a:tabLst>
                <a:tab pos="723900" algn="l"/>
              </a:tabLst>
            </a:pPr>
            <a:r>
              <a:rPr lang="it-IT" sz="1000" b="1" dirty="0">
                <a:latin typeface="Malgun Gothic" panose="020B0503020000020004" pitchFamily="34" charset="-127"/>
                <a:ea typeface="Malgun Gothic" panose="020B0503020000020004" pitchFamily="34" charset="-127"/>
              </a:rPr>
              <a:t>Mobile	</a:t>
            </a:r>
            <a:r>
              <a:rPr lang="it-IT" sz="1000" dirty="0">
                <a:latin typeface="Malgun Gothic" panose="020B0503020000020004" pitchFamily="34" charset="-127"/>
                <a:ea typeface="Malgun Gothic" panose="020B0503020000020004" pitchFamily="34" charset="-127"/>
              </a:rPr>
              <a:t>+61 </a:t>
            </a:r>
            <a:r>
              <a:rPr lang="en-AU" sz="1000" dirty="0">
                <a:latin typeface="Malgun Gothic" panose="020B0503020000020004" pitchFamily="34" charset="-127"/>
                <a:ea typeface="Malgun Gothic" panose="020B0503020000020004" pitchFamily="34" charset="-127"/>
              </a:rPr>
              <a:t>409 915 219</a:t>
            </a:r>
          </a:p>
          <a:p>
            <a:pPr defTabSz="497845">
              <a:spcBef>
                <a:spcPct val="20000"/>
              </a:spcBef>
              <a:spcAft>
                <a:spcPts val="0"/>
              </a:spcAft>
              <a:tabLst>
                <a:tab pos="723900" algn="l"/>
              </a:tabLst>
            </a:pPr>
            <a:r>
              <a:rPr lang="it-IT" sz="1000" b="1" dirty="0">
                <a:latin typeface="Malgun Gothic" panose="020B0503020000020004" pitchFamily="34" charset="-127"/>
                <a:ea typeface="Malgun Gothic" panose="020B0503020000020004" pitchFamily="34" charset="-127"/>
              </a:rPr>
              <a:t>Email	</a:t>
            </a:r>
            <a:r>
              <a:rPr lang="it-IT" sz="1000" dirty="0">
                <a:latin typeface="Malgun Gothic" panose="020B0503020000020004" pitchFamily="34" charset="-127"/>
                <a:ea typeface="Malgun Gothic" panose="020B0503020000020004" pitchFamily="34" charset="-127"/>
              </a:rPr>
              <a:t>mhill@mcgrathnicol.com</a:t>
            </a:r>
            <a:endParaRPr lang="en-AU" sz="1000" dirty="0">
              <a:latin typeface="Malgun Gothic" panose="020B0503020000020004" pitchFamily="34" charset="-127"/>
              <a:ea typeface="Malgun Gothic" panose="020B0503020000020004" pitchFamily="34" charset="-127"/>
            </a:endParaRPr>
          </a:p>
          <a:p>
            <a:pPr defTabSz="497845">
              <a:spcBef>
                <a:spcPct val="20000"/>
              </a:spcBef>
              <a:spcAft>
                <a:spcPts val="0"/>
              </a:spcAft>
              <a:tabLst>
                <a:tab pos="723900" algn="l"/>
              </a:tabLst>
            </a:pPr>
            <a:r>
              <a:rPr lang="en-AU" sz="1000" b="1" dirty="0">
                <a:latin typeface="Malgun Gothic" panose="020B0503020000020004" pitchFamily="34" charset="-127"/>
                <a:ea typeface="Malgun Gothic" panose="020B0503020000020004" pitchFamily="34" charset="-127"/>
              </a:rPr>
              <a:t> </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03" y="2449888"/>
            <a:ext cx="1079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Placeholder 12"/>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tretch>
            <a:fillRect/>
          </a:stretch>
        </p:blipFill>
        <p:spPr>
          <a:xfrm>
            <a:off x="5416327" y="2442233"/>
            <a:ext cx="1079500" cy="1079500"/>
          </a:xfrm>
        </p:spPr>
      </p:pic>
      <p:sp>
        <p:nvSpPr>
          <p:cNvPr id="10" name="Text Placeholder 66"/>
          <p:cNvSpPr txBox="1">
            <a:spLocks noGrp="1"/>
          </p:cNvSpPr>
          <p:nvPr>
            <p:ph type="body" sz="quarter" idx="23"/>
          </p:nvPr>
        </p:nvSpPr>
        <p:spPr>
          <a:xfrm>
            <a:off x="6713171" y="2441439"/>
            <a:ext cx="2862000" cy="1411200"/>
          </a:xfrm>
          <a:prstGeom prst="rect">
            <a:avLst/>
          </a:prstGeom>
        </p:spPr>
        <p:txBody>
          <a:bodyPr lIns="0" tIns="0" rIns="0" bIns="0"/>
          <a:lstStyle>
            <a:lvl1pPr marL="0" indent="0" algn="l" defTabSz="497845" rtl="0" eaLnBrk="1" latinLnBrk="0" hangingPunct="1">
              <a:spcBef>
                <a:spcPct val="20000"/>
              </a:spcBef>
              <a:buFont typeface="Arial"/>
              <a:buNone/>
              <a:defRPr sz="1000" kern="1200">
                <a:solidFill>
                  <a:schemeClr val="tx1"/>
                </a:solidFill>
                <a:latin typeface="Malgun Gothic" panose="020B0503020000020004" pitchFamily="34" charset="-127"/>
                <a:ea typeface="Malgun Gothic" panose="020B0503020000020004" pitchFamily="34" charset="-127"/>
                <a:cs typeface="+mn-cs"/>
              </a:defRPr>
            </a:lvl1pPr>
            <a:lvl2pPr marL="808998" indent="-311153" algn="l" defTabSz="497845" rtl="0" eaLnBrk="1" latinLnBrk="0" hangingPunct="1">
              <a:spcBef>
                <a:spcPct val="20000"/>
              </a:spcBef>
              <a:buFont typeface="Arial"/>
              <a:buChar char="–"/>
              <a:defRPr sz="3000" kern="1200">
                <a:solidFill>
                  <a:schemeClr val="tx1"/>
                </a:solidFill>
                <a:latin typeface="+mn-lt"/>
                <a:ea typeface="+mn-ea"/>
                <a:cs typeface="+mn-cs"/>
              </a:defRPr>
            </a:lvl2pPr>
            <a:lvl3pPr marL="1244613" indent="-248923" algn="l" defTabSz="497845" rtl="0" eaLnBrk="1" latinLnBrk="0" hangingPunct="1">
              <a:spcBef>
                <a:spcPct val="20000"/>
              </a:spcBef>
              <a:buFont typeface="Arial"/>
              <a:buChar char="•"/>
              <a:defRPr sz="2600" kern="1200">
                <a:solidFill>
                  <a:schemeClr val="tx1"/>
                </a:solidFill>
                <a:latin typeface="+mn-lt"/>
                <a:ea typeface="+mn-ea"/>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a:tabLst>
                <a:tab pos="723900" algn="l"/>
              </a:tabLst>
            </a:pPr>
            <a:r>
              <a:rPr lang="en-US" b="1" dirty="0" smtClean="0"/>
              <a:t>Selina Gerner</a:t>
            </a:r>
          </a:p>
          <a:p>
            <a:pPr>
              <a:tabLst>
                <a:tab pos="723900" algn="l"/>
              </a:tabLst>
            </a:pPr>
            <a:r>
              <a:rPr lang="en-US" b="1" dirty="0" smtClean="0"/>
              <a:t>Senior Manager</a:t>
            </a:r>
            <a:endParaRPr lang="en-US" b="1" dirty="0"/>
          </a:p>
          <a:p>
            <a:pPr>
              <a:tabLst>
                <a:tab pos="723900" algn="l"/>
              </a:tabLst>
            </a:pPr>
            <a:endParaRPr lang="en-US" dirty="0"/>
          </a:p>
          <a:p>
            <a:pPr>
              <a:tabLst>
                <a:tab pos="723900" algn="l"/>
              </a:tabLst>
            </a:pPr>
            <a:r>
              <a:rPr lang="it-IT" b="1" dirty="0"/>
              <a:t>Phone</a:t>
            </a:r>
            <a:r>
              <a:rPr lang="it-IT" dirty="0"/>
              <a:t>	+61 </a:t>
            </a:r>
            <a:r>
              <a:rPr lang="it-IT" dirty="0" smtClean="0"/>
              <a:t>7 3333 9848</a:t>
            </a:r>
            <a:endParaRPr lang="it-IT" dirty="0"/>
          </a:p>
          <a:p>
            <a:pPr>
              <a:tabLst>
                <a:tab pos="723900" algn="l"/>
              </a:tabLst>
            </a:pPr>
            <a:r>
              <a:rPr lang="it-IT" b="1" dirty="0"/>
              <a:t>Mobile</a:t>
            </a:r>
            <a:r>
              <a:rPr lang="it-IT" dirty="0"/>
              <a:t>	+61 </a:t>
            </a:r>
            <a:r>
              <a:rPr lang="it-IT" dirty="0" smtClean="0"/>
              <a:t>412 258 856</a:t>
            </a:r>
            <a:endParaRPr lang="it-IT" dirty="0"/>
          </a:p>
          <a:p>
            <a:pPr>
              <a:tabLst>
                <a:tab pos="723900" algn="l"/>
              </a:tabLst>
            </a:pPr>
            <a:r>
              <a:rPr lang="it-IT" b="1" dirty="0"/>
              <a:t>Email</a:t>
            </a:r>
            <a:r>
              <a:rPr lang="it-IT" dirty="0"/>
              <a:t>	</a:t>
            </a:r>
            <a:r>
              <a:rPr lang="it-IT" dirty="0" smtClean="0"/>
              <a:t>sgerner@mcgrathnicol.com</a:t>
            </a:r>
          </a:p>
        </p:txBody>
      </p:sp>
      <p:pic>
        <p:nvPicPr>
          <p:cNvPr id="11" name="Picture Placeholder 12"/>
          <p:cNvPicPr>
            <a:picLocks noGrp="1" noChangeAspect="1"/>
          </p:cNvPicPr>
          <p:nvPr>
            <p:ph type="pic" sz="quarter" idx="17"/>
          </p:nvPr>
        </p:nvPicPr>
        <p:blipFill>
          <a:blip r:embed="rId5" cstate="print">
            <a:extLst>
              <a:ext uri="{28A0092B-C50C-407E-A947-70E740481C1C}">
                <a14:useLocalDpi xmlns:a14="http://schemas.microsoft.com/office/drawing/2010/main" val="0"/>
              </a:ext>
            </a:extLst>
          </a:blip>
          <a:stretch>
            <a:fillRect/>
          </a:stretch>
        </p:blipFill>
        <p:spPr>
          <a:xfrm>
            <a:off x="373274" y="4007797"/>
            <a:ext cx="1079500" cy="1079500"/>
          </a:xfrm>
        </p:spPr>
      </p:pic>
      <p:sp>
        <p:nvSpPr>
          <p:cNvPr id="13" name="Text Placeholder 66"/>
          <p:cNvSpPr txBox="1">
            <a:spLocks noGrp="1"/>
          </p:cNvSpPr>
          <p:nvPr>
            <p:ph type="body" sz="quarter" idx="23"/>
          </p:nvPr>
        </p:nvSpPr>
        <p:spPr>
          <a:xfrm>
            <a:off x="1670118" y="4007003"/>
            <a:ext cx="2862000" cy="1411200"/>
          </a:xfrm>
          <a:prstGeom prst="rect">
            <a:avLst/>
          </a:prstGeom>
        </p:spPr>
        <p:txBody>
          <a:bodyPr lIns="0" tIns="0" rIns="0" bIns="0"/>
          <a:lstStyle>
            <a:lvl1pPr marL="0" indent="0" algn="l" defTabSz="497845" rtl="0" eaLnBrk="1" latinLnBrk="0" hangingPunct="1">
              <a:spcBef>
                <a:spcPct val="20000"/>
              </a:spcBef>
              <a:buFont typeface="Arial"/>
              <a:buNone/>
              <a:defRPr sz="1000" kern="1200">
                <a:solidFill>
                  <a:schemeClr val="tx1"/>
                </a:solidFill>
                <a:latin typeface="Malgun Gothic" panose="020B0503020000020004" pitchFamily="34" charset="-127"/>
                <a:ea typeface="Malgun Gothic" panose="020B0503020000020004" pitchFamily="34" charset="-127"/>
                <a:cs typeface="+mn-cs"/>
              </a:defRPr>
            </a:lvl1pPr>
            <a:lvl2pPr marL="808998" indent="-311153" algn="l" defTabSz="497845" rtl="0" eaLnBrk="1" latinLnBrk="0" hangingPunct="1">
              <a:spcBef>
                <a:spcPct val="20000"/>
              </a:spcBef>
              <a:buFont typeface="Arial"/>
              <a:buChar char="–"/>
              <a:defRPr sz="3000" kern="1200">
                <a:solidFill>
                  <a:schemeClr val="tx1"/>
                </a:solidFill>
                <a:latin typeface="+mn-lt"/>
                <a:ea typeface="+mn-ea"/>
                <a:cs typeface="+mn-cs"/>
              </a:defRPr>
            </a:lvl2pPr>
            <a:lvl3pPr marL="1244613" indent="-248923" algn="l" defTabSz="497845" rtl="0" eaLnBrk="1" latinLnBrk="0" hangingPunct="1">
              <a:spcBef>
                <a:spcPct val="20000"/>
              </a:spcBef>
              <a:buFont typeface="Arial"/>
              <a:buChar char="•"/>
              <a:defRPr sz="2600" kern="1200">
                <a:solidFill>
                  <a:schemeClr val="tx1"/>
                </a:solidFill>
                <a:latin typeface="+mn-lt"/>
                <a:ea typeface="+mn-ea"/>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a:tabLst>
                <a:tab pos="723900" algn="l"/>
              </a:tabLst>
            </a:pPr>
            <a:r>
              <a:rPr lang="en-US" b="1" dirty="0" smtClean="0"/>
              <a:t>Robyn McKern</a:t>
            </a:r>
          </a:p>
          <a:p>
            <a:pPr>
              <a:tabLst>
                <a:tab pos="723900" algn="l"/>
              </a:tabLst>
            </a:pPr>
            <a:r>
              <a:rPr lang="en-US" b="1" dirty="0" smtClean="0"/>
              <a:t>Partner</a:t>
            </a:r>
            <a:endParaRPr lang="en-US" b="1" dirty="0"/>
          </a:p>
          <a:p>
            <a:pPr>
              <a:tabLst>
                <a:tab pos="723900" algn="l"/>
              </a:tabLst>
            </a:pPr>
            <a:endParaRPr lang="en-US" dirty="0"/>
          </a:p>
          <a:p>
            <a:pPr>
              <a:tabLst>
                <a:tab pos="723900" algn="l"/>
              </a:tabLst>
            </a:pPr>
            <a:r>
              <a:rPr lang="it-IT" b="1" dirty="0"/>
              <a:t>Phone</a:t>
            </a:r>
            <a:r>
              <a:rPr lang="it-IT" dirty="0"/>
              <a:t>	+61 </a:t>
            </a:r>
            <a:r>
              <a:rPr lang="it-IT" dirty="0" smtClean="0"/>
              <a:t>3 9038 3130</a:t>
            </a:r>
            <a:endParaRPr lang="it-IT" dirty="0"/>
          </a:p>
          <a:p>
            <a:pPr>
              <a:tabLst>
                <a:tab pos="723900" algn="l"/>
              </a:tabLst>
            </a:pPr>
            <a:r>
              <a:rPr lang="it-IT" b="1" dirty="0"/>
              <a:t>Mobile</a:t>
            </a:r>
            <a:r>
              <a:rPr lang="it-IT" dirty="0"/>
              <a:t>	+61 </a:t>
            </a:r>
            <a:r>
              <a:rPr lang="it-IT" dirty="0" smtClean="0"/>
              <a:t>423 023 000</a:t>
            </a:r>
            <a:endParaRPr lang="it-IT" dirty="0"/>
          </a:p>
          <a:p>
            <a:pPr>
              <a:tabLst>
                <a:tab pos="723900" algn="l"/>
              </a:tabLst>
            </a:pPr>
            <a:r>
              <a:rPr lang="it-IT" b="1" dirty="0"/>
              <a:t>Email</a:t>
            </a:r>
            <a:r>
              <a:rPr lang="it-IT" dirty="0"/>
              <a:t>	</a:t>
            </a:r>
            <a:r>
              <a:rPr lang="it-IT" dirty="0" smtClean="0"/>
              <a:t>mmckern@mcgrathnicol.com</a:t>
            </a:r>
          </a:p>
        </p:txBody>
      </p:sp>
    </p:spTree>
    <p:extLst>
      <p:ext uri="{BB962C8B-B14F-4D97-AF65-F5344CB8AC3E}">
        <p14:creationId xmlns:p14="http://schemas.microsoft.com/office/powerpoint/2010/main" val="2383905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Cash flow statement</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19</a:t>
            </a:fld>
            <a:endParaRPr lang="en-US" dirty="0"/>
          </a:p>
        </p:txBody>
      </p:sp>
      <p:sp>
        <p:nvSpPr>
          <p:cNvPr id="4" name="Text Placeholder 3"/>
          <p:cNvSpPr>
            <a:spLocks noGrp="1"/>
          </p:cNvSpPr>
          <p:nvPr>
            <p:ph type="body" sz="quarter" idx="10"/>
          </p:nvPr>
        </p:nvSpPr>
        <p:spPr>
          <a:xfrm>
            <a:off x="306388" y="1476000"/>
            <a:ext cx="6275165" cy="5472983"/>
          </a:xfrm>
        </p:spPr>
        <p:txBody>
          <a:bodyPr/>
          <a:lstStyle/>
          <a:p>
            <a:r>
              <a:rPr lang="en-US" dirty="0"/>
              <a:t>Cash flow information provides users of financial reports with a basis to assess the ability of the entity to generate cash and cash equivalents (sources) and the needs of the entity to utilise those cash flows (uses</a:t>
            </a:r>
            <a:r>
              <a:rPr lang="en-US" dirty="0" smtClean="0"/>
              <a:t>).</a:t>
            </a:r>
          </a:p>
          <a:p>
            <a:pPr>
              <a:spcBef>
                <a:spcPts val="1200"/>
              </a:spcBef>
            </a:pPr>
            <a:r>
              <a:rPr lang="en-US" dirty="0" smtClean="0"/>
              <a:t>The </a:t>
            </a:r>
            <a:r>
              <a:rPr lang="en-US" dirty="0"/>
              <a:t>cash flow statement is divided into three sections:</a:t>
            </a:r>
          </a:p>
          <a:p>
            <a:pPr lvl="1"/>
            <a:r>
              <a:rPr lang="en-US" dirty="0"/>
              <a:t>Cash flows from operating activities (cash flow from trading)</a:t>
            </a:r>
          </a:p>
          <a:p>
            <a:pPr lvl="1"/>
            <a:r>
              <a:rPr lang="en-US" dirty="0"/>
              <a:t>Cash flows from investing activities (purchase &amp; sale of assets)</a:t>
            </a:r>
          </a:p>
          <a:p>
            <a:pPr lvl="1"/>
            <a:r>
              <a:rPr lang="en-US" dirty="0"/>
              <a:t>Cash flows from financing activities (dividends, borrowings</a:t>
            </a:r>
            <a:r>
              <a:rPr lang="en-US" dirty="0" smtClean="0"/>
              <a:t>)</a:t>
            </a:r>
          </a:p>
          <a:p>
            <a:pPr>
              <a:spcBef>
                <a:spcPts val="1200"/>
              </a:spcBef>
            </a:pPr>
            <a:r>
              <a:rPr lang="en-US" dirty="0" smtClean="0"/>
              <a:t>Cash </a:t>
            </a:r>
            <a:r>
              <a:rPr lang="en-US" dirty="0"/>
              <a:t>flow from operations is important as it shows whether the business is generating cash from its trading activities</a:t>
            </a:r>
            <a:r>
              <a:rPr lang="en-US" dirty="0" smtClean="0"/>
              <a:t>.</a:t>
            </a:r>
          </a:p>
          <a:p>
            <a:pPr>
              <a:spcBef>
                <a:spcPts val="1200"/>
              </a:spcBef>
            </a:pPr>
            <a:r>
              <a:rPr lang="en-US" dirty="0" smtClean="0"/>
              <a:t>Cash </a:t>
            </a:r>
            <a:r>
              <a:rPr lang="en-US" dirty="0"/>
              <a:t>flow from investing and financing shows the use of the cash generated or how the company is being funded.</a:t>
            </a:r>
            <a:endParaRPr lang="en-AU" dirty="0"/>
          </a:p>
        </p:txBody>
      </p:sp>
      <p:pic>
        <p:nvPicPr>
          <p:cNvPr id="8" name="Picture 2" descr="\\mcgrathnicol\Data\National\Marketing\Image Library\Lined shapes\Boxes\Box-4-bl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5296" y="5640944"/>
            <a:ext cx="2877925" cy="7926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cgrathnicol\Data\National\Marketing\Image Library\Lined shapes\Boxes\Box-4-bl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9773" y="1185437"/>
            <a:ext cx="2877925" cy="7926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cgrathnicol\Data\National\Marketing\Image Library\Lined shapes\Boxes\Box-4-bl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6256" y="2700685"/>
            <a:ext cx="2877925" cy="7926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cgrathnicol\Data\National\Marketing\Image Library\Lined shapes\Boxes\Box-4-bl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1588" y="4224683"/>
            <a:ext cx="2877925" cy="79260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421842" y="1310001"/>
            <a:ext cx="2706702" cy="523220"/>
          </a:xfrm>
          <a:prstGeom prst="rect">
            <a:avLst/>
          </a:prstGeom>
          <a:noFill/>
        </p:spPr>
        <p:txBody>
          <a:bodyPr wrap="square" lIns="0" rtlCol="0" anchor="ctr">
            <a:spAutoFit/>
          </a:bodyPr>
          <a:lstStyle/>
          <a:p>
            <a:pPr algn="ctr"/>
            <a:r>
              <a:rPr lang="en-AU" sz="1400" b="1" dirty="0">
                <a:solidFill>
                  <a:sysClr val="windowText" lastClr="000000"/>
                </a:solidFill>
                <a:latin typeface="Malgun Gothic" panose="020B0503020000020004" pitchFamily="34" charset="-127"/>
                <a:ea typeface="Malgun Gothic" panose="020B0503020000020004" pitchFamily="34" charset="-127"/>
              </a:rPr>
              <a:t>Cash generated from operations</a:t>
            </a:r>
          </a:p>
        </p:txBody>
      </p:sp>
      <p:sp>
        <p:nvSpPr>
          <p:cNvPr id="13" name="TextBox 12"/>
          <p:cNvSpPr txBox="1"/>
          <p:nvPr/>
        </p:nvSpPr>
        <p:spPr>
          <a:xfrm>
            <a:off x="7435190" y="2820225"/>
            <a:ext cx="2706702" cy="523220"/>
          </a:xfrm>
          <a:prstGeom prst="rect">
            <a:avLst/>
          </a:prstGeom>
          <a:noFill/>
        </p:spPr>
        <p:txBody>
          <a:bodyPr wrap="square" lIns="0" rtlCol="0">
            <a:spAutoFit/>
          </a:bodyPr>
          <a:lstStyle/>
          <a:p>
            <a:pPr algn="ctr"/>
            <a:r>
              <a:rPr lang="en-US" sz="1400" b="1" dirty="0">
                <a:solidFill>
                  <a:sysClr val="windowText" lastClr="000000"/>
                </a:solidFill>
                <a:latin typeface="Malgun Gothic" panose="020B0503020000020004" pitchFamily="34" charset="-127"/>
                <a:ea typeface="Malgun Gothic" panose="020B0503020000020004" pitchFamily="34" charset="-127"/>
              </a:rPr>
              <a:t>Cash generated from investing in or selling assets</a:t>
            </a:r>
          </a:p>
        </p:txBody>
      </p:sp>
      <p:sp>
        <p:nvSpPr>
          <p:cNvPr id="14" name="TextBox 13"/>
          <p:cNvSpPr txBox="1"/>
          <p:nvPr/>
        </p:nvSpPr>
        <p:spPr>
          <a:xfrm>
            <a:off x="7476361" y="4357499"/>
            <a:ext cx="2603950" cy="523220"/>
          </a:xfrm>
          <a:prstGeom prst="rect">
            <a:avLst/>
          </a:prstGeom>
          <a:noFill/>
        </p:spPr>
        <p:txBody>
          <a:bodyPr wrap="square" lIns="0" rtlCol="0">
            <a:spAutoFit/>
          </a:bodyPr>
          <a:lstStyle/>
          <a:p>
            <a:pPr algn="ctr"/>
            <a:r>
              <a:rPr lang="en-US" sz="1400" b="1" dirty="0">
                <a:solidFill>
                  <a:sysClr val="windowText" lastClr="000000"/>
                </a:solidFill>
                <a:latin typeface="Malgun Gothic" panose="020B0503020000020004" pitchFamily="34" charset="-127"/>
                <a:ea typeface="Malgun Gothic" panose="020B0503020000020004" pitchFamily="34" charset="-127"/>
              </a:rPr>
              <a:t>Cash </a:t>
            </a:r>
            <a:r>
              <a:rPr lang="en-US" sz="1400" b="1" dirty="0" smtClean="0">
                <a:solidFill>
                  <a:sysClr val="windowText" lastClr="000000"/>
                </a:solidFill>
                <a:latin typeface="Malgun Gothic" panose="020B0503020000020004" pitchFamily="34" charset="-127"/>
                <a:ea typeface="Malgun Gothic" panose="020B0503020000020004" pitchFamily="34" charset="-127"/>
              </a:rPr>
              <a:t>generated </a:t>
            </a:r>
            <a:r>
              <a:rPr lang="en-US" sz="1400" b="1" dirty="0">
                <a:solidFill>
                  <a:sysClr val="windowText" lastClr="000000"/>
                </a:solidFill>
                <a:latin typeface="Malgun Gothic" panose="020B0503020000020004" pitchFamily="34" charset="-127"/>
                <a:ea typeface="Malgun Gothic" panose="020B0503020000020004" pitchFamily="34" charset="-127"/>
              </a:rPr>
              <a:t>from </a:t>
            </a:r>
            <a:r>
              <a:rPr lang="en-US" sz="1400" b="1" dirty="0" smtClean="0">
                <a:solidFill>
                  <a:sysClr val="windowText" lastClr="000000"/>
                </a:solidFill>
                <a:latin typeface="Malgun Gothic" panose="020B0503020000020004" pitchFamily="34" charset="-127"/>
                <a:ea typeface="Malgun Gothic" panose="020B0503020000020004" pitchFamily="34" charset="-127"/>
              </a:rPr>
              <a:t>financing activities</a:t>
            </a:r>
            <a:endParaRPr lang="en-US" sz="1400" b="1" dirty="0">
              <a:solidFill>
                <a:sysClr val="windowText" lastClr="000000"/>
              </a:solidFill>
              <a:latin typeface="Malgun Gothic" panose="020B0503020000020004" pitchFamily="34" charset="-127"/>
              <a:ea typeface="Malgun Gothic" panose="020B0503020000020004" pitchFamily="34" charset="-127"/>
            </a:endParaRPr>
          </a:p>
        </p:txBody>
      </p:sp>
      <p:sp>
        <p:nvSpPr>
          <p:cNvPr id="15" name="Rectangle 14"/>
          <p:cNvSpPr/>
          <p:nvPr/>
        </p:nvSpPr>
        <p:spPr>
          <a:xfrm>
            <a:off x="7347830" y="5667624"/>
            <a:ext cx="2881422" cy="7159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latin typeface="Malgun Gothic" panose="020B0503020000020004" pitchFamily="34" charset="-127"/>
                <a:ea typeface="Malgun Gothic" panose="020B0503020000020004" pitchFamily="34" charset="-127"/>
              </a:rPr>
              <a:t>Increase (or decrease) in cash in the company’s bank account</a:t>
            </a:r>
          </a:p>
        </p:txBody>
      </p:sp>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8400" y="2126287"/>
            <a:ext cx="440281" cy="44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8400" y="3640773"/>
            <a:ext cx="440281" cy="44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0437" y="5185644"/>
            <a:ext cx="40856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593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336" y="664905"/>
            <a:ext cx="10080000" cy="496800"/>
          </a:xfrm>
          <a:noFill/>
        </p:spPr>
        <p:txBody>
          <a:bodyPr/>
          <a:lstStyle/>
          <a:p>
            <a:r>
              <a:rPr lang="en-US" dirty="0"/>
              <a:t>Cash flow </a:t>
            </a:r>
            <a:r>
              <a:rPr lang="en-US" dirty="0" smtClean="0"/>
              <a:t>statement</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20</a:t>
            </a:fld>
            <a:endParaRPr lang="en-US" dirty="0"/>
          </a:p>
        </p:txBody>
      </p:sp>
      <p:cxnSp>
        <p:nvCxnSpPr>
          <p:cNvPr id="8" name="Straight Arrow Connector 7"/>
          <p:cNvCxnSpPr/>
          <p:nvPr/>
        </p:nvCxnSpPr>
        <p:spPr>
          <a:xfrm>
            <a:off x="1686910" y="3344845"/>
            <a:ext cx="99322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686910" y="4574801"/>
            <a:ext cx="99322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686910" y="6620313"/>
            <a:ext cx="99322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686910" y="6315509"/>
            <a:ext cx="99322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a:stretch>
            <a:fillRect/>
          </a:stretch>
        </p:blipFill>
        <p:spPr>
          <a:xfrm>
            <a:off x="2813253" y="1236518"/>
            <a:ext cx="5575442" cy="5486401"/>
          </a:xfrm>
          <a:prstGeom prst="rect">
            <a:avLst/>
          </a:prstGeom>
        </p:spPr>
      </p:pic>
    </p:spTree>
    <p:extLst>
      <p:ext uri="{BB962C8B-B14F-4D97-AF65-F5344CB8AC3E}">
        <p14:creationId xmlns:p14="http://schemas.microsoft.com/office/powerpoint/2010/main" val="1391311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integration of financial statements</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21</a:t>
            </a:fld>
            <a:endParaRPr lang="en-US" dirty="0"/>
          </a:p>
        </p:txBody>
      </p:sp>
      <p:sp>
        <p:nvSpPr>
          <p:cNvPr id="4" name="Text Placeholder 3"/>
          <p:cNvSpPr>
            <a:spLocks noGrp="1"/>
          </p:cNvSpPr>
          <p:nvPr>
            <p:ph type="body" sz="quarter" idx="10"/>
          </p:nvPr>
        </p:nvSpPr>
        <p:spPr/>
        <p:txBody>
          <a:bodyPr/>
          <a:lstStyle/>
          <a:p>
            <a:pPr marL="0" indent="0">
              <a:buNone/>
            </a:pPr>
            <a:r>
              <a:rPr lang="en-US" dirty="0"/>
              <a:t>Financial statements are integrated such that each transaction conducted by a company usually impacts the income statement and cash flow statement, as well as the balance sheet.  </a:t>
            </a:r>
            <a:endParaRPr lang="en-US" dirty="0" smtClean="0"/>
          </a:p>
          <a:p>
            <a:pPr marL="0" indent="0">
              <a:buNone/>
            </a:pPr>
            <a:endParaRPr lang="en-US" dirty="0" smtClean="0"/>
          </a:p>
          <a:p>
            <a:pPr marL="0" indent="0">
              <a:buNone/>
            </a:pPr>
            <a:r>
              <a:rPr lang="en-US" dirty="0" smtClean="0"/>
              <a:t>For </a:t>
            </a:r>
            <a:r>
              <a:rPr lang="en-US" dirty="0"/>
              <a:t>example:</a:t>
            </a:r>
          </a:p>
          <a:p>
            <a:r>
              <a:rPr lang="en-US" dirty="0"/>
              <a:t>Most transactions have both a P&amp;L and </a:t>
            </a:r>
            <a:r>
              <a:rPr lang="en-US" dirty="0" smtClean="0"/>
              <a:t>balance </a:t>
            </a:r>
            <a:r>
              <a:rPr lang="en-US" dirty="0"/>
              <a:t>s</a:t>
            </a:r>
            <a:r>
              <a:rPr lang="en-US" dirty="0" smtClean="0"/>
              <a:t>heet </a:t>
            </a:r>
            <a:r>
              <a:rPr lang="en-US" dirty="0"/>
              <a:t>impact</a:t>
            </a:r>
          </a:p>
          <a:p>
            <a:r>
              <a:rPr lang="en-US" dirty="0"/>
              <a:t>Net profit is reflected in both P&amp;L and b</a:t>
            </a:r>
            <a:r>
              <a:rPr lang="en-US" dirty="0" smtClean="0"/>
              <a:t>alance sheet </a:t>
            </a:r>
            <a:r>
              <a:rPr lang="en-US" dirty="0"/>
              <a:t>(added to </a:t>
            </a:r>
            <a:r>
              <a:rPr lang="en-US" dirty="0" smtClean="0"/>
              <a:t>equity</a:t>
            </a:r>
            <a:r>
              <a:rPr lang="en-US" dirty="0"/>
              <a:t>)</a:t>
            </a:r>
          </a:p>
          <a:p>
            <a:r>
              <a:rPr lang="en-US" dirty="0"/>
              <a:t>The movement in the balance sheet from one date to the </a:t>
            </a:r>
            <a:r>
              <a:rPr lang="en-US" dirty="0" smtClean="0"/>
              <a:t/>
            </a:r>
            <a:br>
              <a:rPr lang="en-US" dirty="0" smtClean="0"/>
            </a:br>
            <a:r>
              <a:rPr lang="en-US" dirty="0" smtClean="0"/>
              <a:t>next = </a:t>
            </a:r>
            <a:r>
              <a:rPr lang="en-US" dirty="0"/>
              <a:t>the profit/(loss) + movement in reserves</a:t>
            </a:r>
          </a:p>
          <a:p>
            <a:r>
              <a:rPr lang="en-US" dirty="0"/>
              <a:t>The cash at the end of each year as set out in the cash flow </a:t>
            </a:r>
            <a:br>
              <a:rPr lang="en-US" dirty="0"/>
            </a:br>
            <a:r>
              <a:rPr lang="en-US" dirty="0" smtClean="0"/>
              <a:t>statement </a:t>
            </a:r>
            <a:r>
              <a:rPr lang="en-US" dirty="0"/>
              <a:t>= cash recorded in the balance sheet</a:t>
            </a:r>
          </a:p>
        </p:txBody>
      </p:sp>
      <p:pic>
        <p:nvPicPr>
          <p:cNvPr id="7" name="Picture 2" descr="C:\Users\lmckinnon\Desktop\iStock_000013244996_Large.jpg"/>
          <p:cNvPicPr>
            <a:picLocks noGrp="1" noChangeAspect="1" noChangeArrowheads="1"/>
          </p:cNvPicPr>
          <p:nvPr>
            <p:ph type="pic" sz="quarter" idx="16"/>
          </p:nvPr>
        </p:nvPicPr>
        <p:blipFill>
          <a:blip r:embed="rId3" cstate="print">
            <a:extLst>
              <a:ext uri="{28A0092B-C50C-407E-A947-70E740481C1C}">
                <a14:useLocalDpi xmlns:a14="http://schemas.microsoft.com/office/drawing/2010/main" val="0"/>
              </a:ext>
            </a:extLst>
          </a:blip>
          <a:srcRect l="6" r="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001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Notes to the financial statements</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22</a:t>
            </a:fld>
            <a:endParaRPr lang="en-US" dirty="0"/>
          </a:p>
        </p:txBody>
      </p:sp>
      <p:sp>
        <p:nvSpPr>
          <p:cNvPr id="4" name="Text Placeholder 3"/>
          <p:cNvSpPr>
            <a:spLocks noGrp="1"/>
          </p:cNvSpPr>
          <p:nvPr>
            <p:ph type="body" sz="quarter" idx="10"/>
          </p:nvPr>
        </p:nvSpPr>
        <p:spPr/>
        <p:txBody>
          <a:bodyPr/>
          <a:lstStyle/>
          <a:p>
            <a:r>
              <a:rPr lang="en-US" dirty="0"/>
              <a:t>Certain disclosures are required by the Australian Accounting Standards Board</a:t>
            </a:r>
          </a:p>
          <a:p>
            <a:r>
              <a:rPr lang="en-US" dirty="0"/>
              <a:t>Explanations of the basis upon which the statements have been prepared and the application of specific accounting policies</a:t>
            </a:r>
          </a:p>
          <a:p>
            <a:r>
              <a:rPr lang="en-US" dirty="0"/>
              <a:t>Break-downs and analyses of certain accounts not included on the face of the financial statements</a:t>
            </a:r>
          </a:p>
          <a:p>
            <a:r>
              <a:rPr lang="en-US" dirty="0"/>
              <a:t>Information that is not presented elsewhere in the financials statements, but is relevant to an understanding of them</a:t>
            </a:r>
          </a:p>
          <a:p>
            <a:r>
              <a:rPr lang="en-US" dirty="0"/>
              <a:t>Disclosure of certain ‘contentious’ or ‘contingent’ issues, that don’t satisfy the criteria for being ‘recorded’</a:t>
            </a:r>
          </a:p>
        </p:txBody>
      </p:sp>
      <p:pic>
        <p:nvPicPr>
          <p:cNvPr id="7" name="Picture 2" descr="C:\Users\lmckinnon\Desktop\iStock_000036111960_Medium.jpg"/>
          <p:cNvPicPr>
            <a:picLocks noGrp="1" noChangeAspect="1" noChangeArrowheads="1"/>
          </p:cNvPicPr>
          <p:nvPr>
            <p:ph type="pic" sz="quarter" idx="16"/>
          </p:nvPr>
        </p:nvPicPr>
        <p:blipFill>
          <a:blip r:embed="rId3" cstate="print">
            <a:extLst>
              <a:ext uri="{28A0092B-C50C-407E-A947-70E740481C1C}">
                <a14:useLocalDpi xmlns:a14="http://schemas.microsoft.com/office/drawing/2010/main" val="0"/>
              </a:ext>
            </a:extLst>
          </a:blip>
          <a:srcRect l="6" r="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755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do the financial statements tell us about </a:t>
            </a:r>
            <a:r>
              <a:rPr lang="en-US" dirty="0" smtClean="0"/>
              <a:t>ABC?</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23</a:t>
            </a:fld>
            <a:endParaRPr lang="en-US" dirty="0"/>
          </a:p>
        </p:txBody>
      </p:sp>
      <p:sp>
        <p:nvSpPr>
          <p:cNvPr id="4" name="Text Placeholder 3"/>
          <p:cNvSpPr>
            <a:spLocks noGrp="1"/>
          </p:cNvSpPr>
          <p:nvPr>
            <p:ph type="body" sz="quarter" idx="10"/>
          </p:nvPr>
        </p:nvSpPr>
        <p:spPr>
          <a:xfrm>
            <a:off x="306387" y="1476000"/>
            <a:ext cx="7747648" cy="5472983"/>
          </a:xfrm>
        </p:spPr>
        <p:txBody>
          <a:bodyPr/>
          <a:lstStyle/>
          <a:p>
            <a:r>
              <a:rPr lang="en-US" dirty="0"/>
              <a:t>Sales growth via acquisitions </a:t>
            </a:r>
            <a:endParaRPr lang="en-US" dirty="0" smtClean="0"/>
          </a:p>
          <a:p>
            <a:r>
              <a:rPr lang="en-US" dirty="0" smtClean="0"/>
              <a:t>Profitable </a:t>
            </a:r>
            <a:r>
              <a:rPr lang="en-US" dirty="0"/>
              <a:t>entity with good gross profit and EBITDA </a:t>
            </a:r>
            <a:endParaRPr lang="en-US" dirty="0" smtClean="0"/>
          </a:p>
          <a:p>
            <a:r>
              <a:rPr lang="en-US" dirty="0" smtClean="0"/>
              <a:t>Reducing margins leading to decline in net profit</a:t>
            </a:r>
            <a:endParaRPr lang="en-US" dirty="0"/>
          </a:p>
          <a:p>
            <a:r>
              <a:rPr lang="en-US" dirty="0" smtClean="0"/>
              <a:t>Reliant </a:t>
            </a:r>
            <a:r>
              <a:rPr lang="en-US" dirty="0"/>
              <a:t>on “other income” to make a net profit after tax</a:t>
            </a:r>
          </a:p>
          <a:p>
            <a:r>
              <a:rPr lang="en-US" dirty="0"/>
              <a:t>Didn’t increase administration or marketing expenses with growth in </a:t>
            </a:r>
            <a:r>
              <a:rPr lang="en-US" dirty="0" smtClean="0"/>
              <a:t>sales</a:t>
            </a:r>
          </a:p>
          <a:p>
            <a:r>
              <a:rPr lang="en-US" dirty="0" smtClean="0"/>
              <a:t>Strong </a:t>
            </a:r>
            <a:r>
              <a:rPr lang="en-US" dirty="0"/>
              <a:t>asset balance even with growth and increasing borrowings</a:t>
            </a:r>
          </a:p>
          <a:p>
            <a:r>
              <a:rPr lang="en-US" dirty="0"/>
              <a:t>High proportion of tangible assets (receivables, cash, inventory and property, plant and equipment)</a:t>
            </a:r>
          </a:p>
          <a:p>
            <a:r>
              <a:rPr lang="en-US" dirty="0"/>
              <a:t>Cash flow positive in prior </a:t>
            </a:r>
            <a:r>
              <a:rPr lang="en-US" dirty="0" smtClean="0"/>
              <a:t>years </a:t>
            </a:r>
            <a:r>
              <a:rPr lang="en-US" dirty="0"/>
              <a:t>but experienced minor cash leakage in </a:t>
            </a:r>
            <a:r>
              <a:rPr lang="en-US" dirty="0" smtClean="0"/>
              <a:t>FY18</a:t>
            </a:r>
            <a:endParaRPr lang="en-US" dirty="0"/>
          </a:p>
          <a:p>
            <a:r>
              <a:rPr lang="en-US" dirty="0"/>
              <a:t>Paid dividends to shareholders </a:t>
            </a:r>
            <a:r>
              <a:rPr lang="en-US" dirty="0" smtClean="0"/>
              <a:t>in FY18 despite net loss and cash leakage</a:t>
            </a:r>
            <a:endParaRPr lang="en-US" dirty="0"/>
          </a:p>
          <a:p>
            <a:r>
              <a:rPr lang="en-US" dirty="0"/>
              <a:t>Borrowed funds in </a:t>
            </a:r>
            <a:r>
              <a:rPr lang="en-US" dirty="0" smtClean="0"/>
              <a:t>FY17 </a:t>
            </a:r>
            <a:r>
              <a:rPr lang="en-US" dirty="0"/>
              <a:t>and </a:t>
            </a:r>
            <a:r>
              <a:rPr lang="en-US" dirty="0" smtClean="0"/>
              <a:t>FY18 </a:t>
            </a:r>
            <a:r>
              <a:rPr lang="en-US" dirty="0"/>
              <a:t>for acquisitions</a:t>
            </a:r>
          </a:p>
        </p:txBody>
      </p:sp>
      <p:pic>
        <p:nvPicPr>
          <p:cNvPr id="7" name="Picture 2" descr="C:\Users\lmckinnon\Desktop\iStock_000032311636_Large.jpg"/>
          <p:cNvPicPr>
            <a:picLocks noGrp="1" noChangeAspect="1" noChangeArrowheads="1"/>
          </p:cNvPicPr>
          <p:nvPr>
            <p:ph type="pic" sz="quarter" idx="16"/>
          </p:nvPr>
        </p:nvPicPr>
        <p:blipFill rotWithShape="1">
          <a:blip r:embed="rId3" cstate="print">
            <a:extLst>
              <a:ext uri="{28A0092B-C50C-407E-A947-70E740481C1C}">
                <a14:useLocalDpi xmlns:a14="http://schemas.microsoft.com/office/drawing/2010/main" val="0"/>
              </a:ext>
            </a:extLst>
          </a:blip>
          <a:srcRect l="6855" r="6"/>
          <a:stretch/>
        </p:blipFill>
        <p:spPr bwMode="auto">
          <a:xfrm>
            <a:off x="8078874" y="1476000"/>
            <a:ext cx="2307125" cy="54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441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lmckinnon\Desktop\iStock_000021292651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32006"/>
            <a:ext cx="10693400" cy="487587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3126828"/>
            <a:ext cx="5706459" cy="192339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900" dirty="0">
              <a:latin typeface="Malgun Gothic" panose="020B0503020000020004" pitchFamily="34" charset="-127"/>
              <a:ea typeface="Malgun Gothic" panose="020B0503020000020004" pitchFamily="34" charset="-127"/>
            </a:endParaRPr>
          </a:p>
        </p:txBody>
      </p:sp>
      <p:sp>
        <p:nvSpPr>
          <p:cNvPr id="2" name="Slide Number Placeholder 1"/>
          <p:cNvSpPr>
            <a:spLocks noGrp="1"/>
          </p:cNvSpPr>
          <p:nvPr>
            <p:ph type="sldNum" sz="quarter" idx="4"/>
          </p:nvPr>
        </p:nvSpPr>
        <p:spPr/>
        <p:txBody>
          <a:bodyPr/>
          <a:lstStyle/>
          <a:p>
            <a:fld id="{E1D6F247-3AD3-E042-9E97-526F5FCB804A}" type="slidenum">
              <a:rPr lang="en-US" smtClean="0"/>
              <a:pPr/>
              <a:t>24</a:t>
            </a:fld>
            <a:endParaRPr lang="en-US" dirty="0"/>
          </a:p>
        </p:txBody>
      </p:sp>
      <p:sp>
        <p:nvSpPr>
          <p:cNvPr id="3" name="Text Placeholder 2"/>
          <p:cNvSpPr>
            <a:spLocks noGrp="1"/>
          </p:cNvSpPr>
          <p:nvPr>
            <p:ph type="body" sz="quarter" idx="10"/>
          </p:nvPr>
        </p:nvSpPr>
        <p:spPr>
          <a:xfrm>
            <a:off x="249238" y="3122519"/>
            <a:ext cx="5341937" cy="1933575"/>
          </a:xfrm>
        </p:spPr>
        <p:txBody>
          <a:bodyPr anchor="ctr"/>
          <a:lstStyle/>
          <a:p>
            <a:pPr marL="86400" indent="0">
              <a:buNone/>
            </a:pPr>
            <a:r>
              <a:rPr lang="en-US" sz="2000" b="1" dirty="0"/>
              <a:t>Financial concepts</a:t>
            </a:r>
          </a:p>
        </p:txBody>
      </p:sp>
    </p:spTree>
    <p:extLst>
      <p:ext uri="{BB962C8B-B14F-4D97-AF65-F5344CB8AC3E}">
        <p14:creationId xmlns:p14="http://schemas.microsoft.com/office/powerpoint/2010/main" val="1956521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Profit vs c</a:t>
            </a:r>
            <a:r>
              <a:rPr lang="en-US" dirty="0" smtClean="0"/>
              <a:t>ash flow</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25</a:t>
            </a:fld>
            <a:endParaRPr lang="en-US" dirty="0"/>
          </a:p>
        </p:txBody>
      </p:sp>
      <p:sp>
        <p:nvSpPr>
          <p:cNvPr id="4" name="Text Placeholder 3"/>
          <p:cNvSpPr>
            <a:spLocks noGrp="1"/>
          </p:cNvSpPr>
          <p:nvPr>
            <p:ph type="body" sz="quarter" idx="10"/>
          </p:nvPr>
        </p:nvSpPr>
        <p:spPr/>
        <p:txBody>
          <a:bodyPr/>
          <a:lstStyle/>
          <a:p>
            <a:r>
              <a:rPr lang="en-US" dirty="0"/>
              <a:t>Cash flow is the ‘actual’ money that flows in and out of the company from operations, financing activities, and investing activities. </a:t>
            </a:r>
          </a:p>
          <a:p>
            <a:r>
              <a:rPr lang="en-US" dirty="0"/>
              <a:t>Profit, also called net income, is based on accounting principles and represents what remains from sales revenue after all the company’s expenses are subtracted.</a:t>
            </a:r>
          </a:p>
          <a:p>
            <a:endParaRPr lang="en-US" dirty="0"/>
          </a:p>
          <a:p>
            <a:pPr marL="0" indent="0">
              <a:buNone/>
            </a:pPr>
            <a:r>
              <a:rPr lang="en-US" b="1" dirty="0">
                <a:solidFill>
                  <a:schemeClr val="accent1"/>
                </a:solidFill>
              </a:rPr>
              <a:t>Why is profit different from cash flow?</a:t>
            </a:r>
          </a:p>
          <a:p>
            <a:r>
              <a:rPr lang="en-US" dirty="0"/>
              <a:t>There are many ‘timing differences’ between when revenue and expenses are recorded for accounting purposes, and when the cash actually changes hands</a:t>
            </a:r>
          </a:p>
          <a:p>
            <a:r>
              <a:rPr lang="en-US" dirty="0"/>
              <a:t>There are ‘non-cash’ items such as </a:t>
            </a:r>
            <a:r>
              <a:rPr lang="en-US" dirty="0" smtClean="0"/>
              <a:t>depreciation or  </a:t>
            </a:r>
            <a:r>
              <a:rPr lang="en-US" dirty="0"/>
              <a:t>amortisation</a:t>
            </a:r>
          </a:p>
        </p:txBody>
      </p:sp>
      <p:pic>
        <p:nvPicPr>
          <p:cNvPr id="7" name="Picture 2" descr="C:\Users\lmckinnon\Desktop\iStock_000022357545_Large.jpg"/>
          <p:cNvPicPr>
            <a:picLocks noGrp="1" noChangeAspect="1" noChangeArrowheads="1"/>
          </p:cNvPicPr>
          <p:nvPr>
            <p:ph type="pic" sz="quarter" idx="16"/>
          </p:nvPr>
        </p:nvPicPr>
        <p:blipFill>
          <a:blip r:embed="rId3" cstate="print">
            <a:extLst>
              <a:ext uri="{28A0092B-C50C-407E-A947-70E740481C1C}">
                <a14:useLocalDpi xmlns:a14="http://schemas.microsoft.com/office/drawing/2010/main" val="0"/>
              </a:ext>
            </a:extLst>
          </a:blip>
          <a:srcRect l="6" r="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123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Financial concepts – management account – profit and loss</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26</a:t>
            </a:fld>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496332"/>
            <a:ext cx="7713091" cy="564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Callout 1 5"/>
          <p:cNvSpPr/>
          <p:nvPr/>
        </p:nvSpPr>
        <p:spPr bwMode="auto">
          <a:xfrm>
            <a:off x="8115071" y="1521035"/>
            <a:ext cx="2365041" cy="390524"/>
          </a:xfrm>
          <a:prstGeom prst="borderCallout1">
            <a:avLst>
              <a:gd name="adj1" fmla="val 51422"/>
              <a:gd name="adj2" fmla="val -990"/>
              <a:gd name="adj3" fmla="val 196248"/>
              <a:gd name="adj4" fmla="val -27793"/>
            </a:avLst>
          </a:prstGeom>
          <a:ln w="190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000" tIns="36000" rIns="36000" bIns="36000" numCol="1" rtlCol="0" anchor="ctr" anchorCtr="0" compatLnSpc="1">
            <a:prstTxWarp prst="textNoShape">
              <a:avLst/>
            </a:prstTxWarp>
            <a:noAutofit/>
          </a:bodyPr>
          <a:lstStyle/>
          <a:p>
            <a:pPr marL="85725" marR="0" defTabSz="284163" rtl="0" eaLnBrk="0" fontAlgn="base" latinLnBrk="0" hangingPunct="0">
              <a:lnSpc>
                <a:spcPct val="100000"/>
              </a:lnSpc>
              <a:spcBef>
                <a:spcPct val="100000"/>
              </a:spcBef>
              <a:spcAft>
                <a:spcPct val="0"/>
              </a:spcAft>
              <a:buClr>
                <a:srgbClr val="4EC9CC"/>
              </a:buClr>
              <a:buSzTx/>
              <a:buFont typeface="Batang" pitchFamily="18" charset="-127"/>
              <a:buNone/>
              <a:tabLst/>
            </a:pPr>
            <a:r>
              <a:rPr kumimoji="0" lang="en-US" sz="1200" u="none" strike="noStrike" cap="none" normalizeH="0" dirty="0" smtClean="0">
                <a:ln>
                  <a:noFill/>
                </a:ln>
                <a:solidFill>
                  <a:srgbClr val="000000"/>
                </a:solidFill>
                <a:effectLst/>
                <a:latin typeface="Malgun Gothic" panose="020B0503020000020004" pitchFamily="34" charset="-127"/>
                <a:ea typeface="Malgun Gothic" panose="020B0503020000020004" pitchFamily="34" charset="-127"/>
              </a:rPr>
              <a:t>Variable and direct costs</a:t>
            </a:r>
            <a:endParaRPr kumimoji="0" lang="en-AU" sz="1200" u="none" strike="noStrike" cap="none" normalizeH="0" dirty="0" smtClean="0">
              <a:ln>
                <a:noFill/>
              </a:ln>
              <a:solidFill>
                <a:srgbClr val="000000"/>
              </a:solidFill>
              <a:effectLst/>
              <a:latin typeface="Malgun Gothic" panose="020B0503020000020004" pitchFamily="34" charset="-127"/>
              <a:ea typeface="Malgun Gothic" panose="020B0503020000020004" pitchFamily="34" charset="-127"/>
            </a:endParaRPr>
          </a:p>
        </p:txBody>
      </p:sp>
      <p:sp>
        <p:nvSpPr>
          <p:cNvPr id="7" name="Line Callout 1 6"/>
          <p:cNvSpPr/>
          <p:nvPr/>
        </p:nvSpPr>
        <p:spPr bwMode="auto">
          <a:xfrm>
            <a:off x="8109052" y="2125034"/>
            <a:ext cx="2383679" cy="404814"/>
          </a:xfrm>
          <a:prstGeom prst="borderCallout1">
            <a:avLst>
              <a:gd name="adj1" fmla="val 50268"/>
              <a:gd name="adj2" fmla="val -1495"/>
              <a:gd name="adj3" fmla="val 129825"/>
              <a:gd name="adj4" fmla="val -27802"/>
            </a:avLst>
          </a:prstGeom>
          <a:ln w="190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000" tIns="36000" rIns="36000" bIns="36000" numCol="1" rtlCol="0" anchor="ctr" anchorCtr="0" compatLnSpc="1">
            <a:prstTxWarp prst="textNoShape">
              <a:avLst/>
            </a:prstTxWarp>
            <a:noAutofit/>
          </a:bodyPr>
          <a:lstStyle/>
          <a:p>
            <a:pPr marL="85725" defTabSz="284163" eaLnBrk="0" fontAlgn="base" hangingPunct="0">
              <a:spcBef>
                <a:spcPct val="100000"/>
              </a:spcBef>
              <a:spcAft>
                <a:spcPct val="0"/>
              </a:spcAft>
              <a:buClr>
                <a:srgbClr val="4EC9CC"/>
              </a:buClr>
              <a:buFont typeface="Batang" pitchFamily="18" charset="-127"/>
              <a:buNone/>
            </a:pPr>
            <a:r>
              <a:rPr lang="en-US" sz="1200" dirty="0">
                <a:solidFill>
                  <a:srgbClr val="000000"/>
                </a:solidFill>
                <a:latin typeface="Malgun Gothic" panose="020B0503020000020004" pitchFamily="34" charset="-127"/>
                <a:ea typeface="Malgun Gothic" panose="020B0503020000020004" pitchFamily="34" charset="-127"/>
              </a:rPr>
              <a:t>Gross margin (product margin)</a:t>
            </a:r>
            <a:endParaRPr lang="en-AU" sz="1200" dirty="0">
              <a:solidFill>
                <a:srgbClr val="000000"/>
              </a:solidFill>
              <a:latin typeface="Malgun Gothic" panose="020B0503020000020004" pitchFamily="34" charset="-127"/>
              <a:ea typeface="Malgun Gothic" panose="020B0503020000020004" pitchFamily="34" charset="-127"/>
            </a:endParaRPr>
          </a:p>
        </p:txBody>
      </p:sp>
      <p:sp>
        <p:nvSpPr>
          <p:cNvPr id="8" name="Line Callout 1 7"/>
          <p:cNvSpPr/>
          <p:nvPr/>
        </p:nvSpPr>
        <p:spPr bwMode="auto">
          <a:xfrm>
            <a:off x="8124549" y="5716937"/>
            <a:ext cx="2395478" cy="371475"/>
          </a:xfrm>
          <a:prstGeom prst="borderCallout1">
            <a:avLst>
              <a:gd name="adj1" fmla="val 47373"/>
              <a:gd name="adj2" fmla="val -3318"/>
              <a:gd name="adj3" fmla="val 89266"/>
              <a:gd name="adj4" fmla="val -27332"/>
            </a:avLst>
          </a:prstGeom>
          <a:ln w="190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000" tIns="36000" rIns="36000" bIns="36000" numCol="1" rtlCol="0" anchor="ctr" anchorCtr="0" compatLnSpc="1">
            <a:prstTxWarp prst="textNoShape">
              <a:avLst/>
            </a:prstTxWarp>
            <a:noAutofit/>
          </a:bodyPr>
          <a:lstStyle/>
          <a:p>
            <a:pPr marL="85725" marR="0" defTabSz="284163" rtl="0" eaLnBrk="0" fontAlgn="base" latinLnBrk="0" hangingPunct="0">
              <a:lnSpc>
                <a:spcPct val="100000"/>
              </a:lnSpc>
              <a:spcBef>
                <a:spcPct val="100000"/>
              </a:spcBef>
              <a:spcAft>
                <a:spcPct val="0"/>
              </a:spcAft>
              <a:buClr>
                <a:srgbClr val="4EC9CC"/>
              </a:buClr>
              <a:buSzTx/>
              <a:buFont typeface="Batang" pitchFamily="18" charset="-127"/>
              <a:buNone/>
              <a:tabLst/>
            </a:pPr>
            <a:r>
              <a:rPr kumimoji="0" lang="en-US" sz="1200" u="none" strike="noStrike" cap="none" normalizeH="0" dirty="0" smtClean="0">
                <a:ln>
                  <a:noFill/>
                </a:ln>
                <a:solidFill>
                  <a:srgbClr val="000000"/>
                </a:solidFill>
                <a:effectLst/>
                <a:latin typeface="Malgun Gothic" panose="020B0503020000020004" pitchFamily="34" charset="-127"/>
                <a:ea typeface="Malgun Gothic" panose="020B0503020000020004" pitchFamily="34" charset="-127"/>
              </a:rPr>
              <a:t>Net profit (total business)</a:t>
            </a:r>
            <a:endParaRPr kumimoji="0" lang="en-AU" sz="1200" u="none" strike="noStrike" cap="none" normalizeH="0" dirty="0" smtClean="0">
              <a:ln>
                <a:noFill/>
              </a:ln>
              <a:solidFill>
                <a:srgbClr val="000000"/>
              </a:solidFill>
              <a:effectLst/>
              <a:latin typeface="Malgun Gothic" panose="020B0503020000020004" pitchFamily="34" charset="-127"/>
              <a:ea typeface="Malgun Gothic" panose="020B0503020000020004" pitchFamily="34" charset="-127"/>
            </a:endParaRPr>
          </a:p>
        </p:txBody>
      </p:sp>
      <p:sp>
        <p:nvSpPr>
          <p:cNvPr id="9" name="Line Callout 1 8"/>
          <p:cNvSpPr/>
          <p:nvPr/>
        </p:nvSpPr>
        <p:spPr bwMode="auto">
          <a:xfrm>
            <a:off x="8127524" y="3436388"/>
            <a:ext cx="2378855" cy="381000"/>
          </a:xfrm>
          <a:prstGeom prst="borderCallout1">
            <a:avLst>
              <a:gd name="adj1" fmla="val 47639"/>
              <a:gd name="adj2" fmla="val -2412"/>
              <a:gd name="adj3" fmla="val 36183"/>
              <a:gd name="adj4" fmla="val -28935"/>
            </a:avLst>
          </a:prstGeom>
          <a:ln w="190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000" tIns="36000" rIns="36000" bIns="36000" numCol="1" rtlCol="0" anchor="ctr" anchorCtr="0" compatLnSpc="1">
            <a:prstTxWarp prst="textNoShape">
              <a:avLst/>
            </a:prstTxWarp>
            <a:noAutofit/>
          </a:bodyPr>
          <a:lstStyle/>
          <a:p>
            <a:pPr marL="85725" marR="0" defTabSz="284163" rtl="0" eaLnBrk="0" fontAlgn="base" latinLnBrk="0" hangingPunct="0">
              <a:lnSpc>
                <a:spcPct val="100000"/>
              </a:lnSpc>
              <a:spcBef>
                <a:spcPct val="100000"/>
              </a:spcBef>
              <a:spcAft>
                <a:spcPct val="0"/>
              </a:spcAft>
              <a:buClr>
                <a:srgbClr val="4EC9CC"/>
              </a:buClr>
              <a:buSzTx/>
              <a:buFont typeface="Batang" pitchFamily="18" charset="-127"/>
              <a:buNone/>
              <a:tabLst/>
            </a:pPr>
            <a:r>
              <a:rPr kumimoji="0" lang="en-US" sz="1200" u="none" strike="noStrike" cap="none" normalizeH="0" dirty="0" smtClean="0">
                <a:ln>
                  <a:noFill/>
                </a:ln>
                <a:solidFill>
                  <a:srgbClr val="000000"/>
                </a:solidFill>
                <a:effectLst/>
                <a:latin typeface="Malgun Gothic" panose="020B0503020000020004" pitchFamily="34" charset="-127"/>
                <a:ea typeface="Malgun Gothic" panose="020B0503020000020004" pitchFamily="34" charset="-127"/>
              </a:rPr>
              <a:t>Fixed cost (admin i.e. rent)</a:t>
            </a:r>
            <a:endParaRPr kumimoji="0" lang="en-AU" sz="1200" u="none" strike="noStrike" cap="none" normalizeH="0" dirty="0" smtClean="0">
              <a:ln>
                <a:noFill/>
              </a:ln>
              <a:solidFill>
                <a:srgbClr val="000000"/>
              </a:solidFill>
              <a:effectLst/>
              <a:latin typeface="Malgun Gothic" panose="020B0503020000020004" pitchFamily="34" charset="-127"/>
              <a:ea typeface="Malgun Gothic" panose="020B0503020000020004" pitchFamily="34" charset="-127"/>
            </a:endParaRPr>
          </a:p>
        </p:txBody>
      </p:sp>
      <p:sp>
        <p:nvSpPr>
          <p:cNvPr id="10" name="Line Callout 1 9"/>
          <p:cNvSpPr/>
          <p:nvPr/>
        </p:nvSpPr>
        <p:spPr bwMode="auto">
          <a:xfrm>
            <a:off x="8129736" y="2701430"/>
            <a:ext cx="2363440" cy="411966"/>
          </a:xfrm>
          <a:prstGeom prst="borderCallout1">
            <a:avLst>
              <a:gd name="adj1" fmla="val 54883"/>
              <a:gd name="adj2" fmla="val -2776"/>
              <a:gd name="adj3" fmla="val 113993"/>
              <a:gd name="adj4" fmla="val -28998"/>
            </a:avLst>
          </a:prstGeom>
          <a:ln w="190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000" tIns="36000" rIns="36000" bIns="36000" numCol="1" rtlCol="0" anchor="ctr" anchorCtr="0" compatLnSpc="1">
            <a:prstTxWarp prst="textNoShape">
              <a:avLst/>
            </a:prstTxWarp>
            <a:noAutofit/>
          </a:bodyPr>
          <a:lstStyle/>
          <a:p>
            <a:pPr marL="85725" marR="0" defTabSz="284163" rtl="0" eaLnBrk="0" fontAlgn="base" latinLnBrk="0" hangingPunct="0">
              <a:lnSpc>
                <a:spcPct val="100000"/>
              </a:lnSpc>
              <a:spcBef>
                <a:spcPct val="100000"/>
              </a:spcBef>
              <a:spcAft>
                <a:spcPct val="0"/>
              </a:spcAft>
              <a:buClr>
                <a:srgbClr val="4EC9CC"/>
              </a:buClr>
              <a:buSzTx/>
              <a:buFont typeface="Batang" pitchFamily="18" charset="-127"/>
              <a:buNone/>
              <a:tabLst/>
            </a:pPr>
            <a:r>
              <a:rPr lang="en-US" sz="1200" dirty="0" smtClean="0">
                <a:solidFill>
                  <a:srgbClr val="000000"/>
                </a:solidFill>
                <a:latin typeface="Malgun Gothic" panose="020B0503020000020004" pitchFamily="34" charset="-127"/>
                <a:ea typeface="Malgun Gothic" panose="020B0503020000020004" pitchFamily="34" charset="-127"/>
              </a:rPr>
              <a:t>Indirect product cost (delivery)</a:t>
            </a:r>
            <a:endParaRPr kumimoji="0" lang="en-AU" sz="1200" u="none" strike="noStrike" cap="none" normalizeH="0" dirty="0" smtClean="0">
              <a:ln>
                <a:noFill/>
              </a:ln>
              <a:solidFill>
                <a:srgbClr val="000000"/>
              </a:solidFill>
              <a:effectLst/>
              <a:latin typeface="Malgun Gothic" panose="020B0503020000020004" pitchFamily="34" charset="-127"/>
              <a:ea typeface="Malgun Gothic" panose="020B0503020000020004" pitchFamily="34" charset="-127"/>
            </a:endParaRPr>
          </a:p>
        </p:txBody>
      </p:sp>
      <p:sp>
        <p:nvSpPr>
          <p:cNvPr id="11" name="Line Callout 1 10"/>
          <p:cNvSpPr/>
          <p:nvPr/>
        </p:nvSpPr>
        <p:spPr bwMode="auto">
          <a:xfrm>
            <a:off x="8132754" y="4005096"/>
            <a:ext cx="2377225" cy="361950"/>
          </a:xfrm>
          <a:prstGeom prst="borderCallout1">
            <a:avLst>
              <a:gd name="adj1" fmla="val 43086"/>
              <a:gd name="adj2" fmla="val -4240"/>
              <a:gd name="adj3" fmla="val -50585"/>
              <a:gd name="adj4" fmla="val -29810"/>
            </a:avLst>
          </a:prstGeom>
          <a:ln w="190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000" tIns="36000" rIns="36000" bIns="36000" numCol="1" rtlCol="0" anchor="ctr" anchorCtr="0" compatLnSpc="1">
            <a:prstTxWarp prst="textNoShape">
              <a:avLst/>
            </a:prstTxWarp>
            <a:noAutofit/>
          </a:bodyPr>
          <a:lstStyle/>
          <a:p>
            <a:pPr marL="85725" marR="0" defTabSz="284163" rtl="0" eaLnBrk="0" fontAlgn="base" latinLnBrk="0" hangingPunct="0">
              <a:lnSpc>
                <a:spcPct val="100000"/>
              </a:lnSpc>
              <a:spcBef>
                <a:spcPct val="100000"/>
              </a:spcBef>
              <a:spcAft>
                <a:spcPct val="0"/>
              </a:spcAft>
              <a:buClr>
                <a:srgbClr val="4EC9CC"/>
              </a:buClr>
              <a:buSzTx/>
              <a:buFont typeface="Batang" pitchFamily="18" charset="-127"/>
              <a:buNone/>
              <a:tabLst/>
            </a:pPr>
            <a:r>
              <a:rPr lang="en-US" sz="1200" dirty="0" smtClean="0">
                <a:solidFill>
                  <a:srgbClr val="000000"/>
                </a:solidFill>
                <a:latin typeface="Malgun Gothic" panose="020B0503020000020004" pitchFamily="34" charset="-127"/>
                <a:ea typeface="Malgun Gothic" panose="020B0503020000020004" pitchFamily="34" charset="-127"/>
              </a:rPr>
              <a:t>Possibly abnormal</a:t>
            </a:r>
            <a:endParaRPr kumimoji="0" lang="en-AU" sz="1200" u="none" strike="noStrike" cap="none" normalizeH="0" dirty="0" smtClean="0">
              <a:ln>
                <a:noFill/>
              </a:ln>
              <a:solidFill>
                <a:srgbClr val="000000"/>
              </a:solidFill>
              <a:effectLst/>
              <a:latin typeface="Malgun Gothic" panose="020B0503020000020004" pitchFamily="34" charset="-127"/>
              <a:ea typeface="Malgun Gothic" panose="020B0503020000020004" pitchFamily="34" charset="-127"/>
            </a:endParaRPr>
          </a:p>
        </p:txBody>
      </p:sp>
      <p:cxnSp>
        <p:nvCxnSpPr>
          <p:cNvPr id="12" name="Straight Arrow Connector 11"/>
          <p:cNvCxnSpPr/>
          <p:nvPr/>
        </p:nvCxnSpPr>
        <p:spPr>
          <a:xfrm flipH="1">
            <a:off x="8017892" y="6783079"/>
            <a:ext cx="86499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6365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Financial concepts – management account – balance sheet</a:t>
            </a:r>
          </a:p>
        </p:txBody>
      </p:sp>
      <p:sp>
        <p:nvSpPr>
          <p:cNvPr id="3" name="Slide Number Placeholder 2"/>
          <p:cNvSpPr>
            <a:spLocks noGrp="1"/>
          </p:cNvSpPr>
          <p:nvPr>
            <p:ph type="sldNum" sz="quarter" idx="4"/>
          </p:nvPr>
        </p:nvSpPr>
        <p:spPr/>
        <p:txBody>
          <a:bodyPr/>
          <a:lstStyle/>
          <a:p>
            <a:fld id="{E1D6F247-3AD3-E042-9E97-526F5FCB804A}" type="slidenum">
              <a:rPr lang="en-US" smtClean="0"/>
              <a:pPr/>
              <a:t>27</a:t>
            </a:fld>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256" y="1466846"/>
            <a:ext cx="5835797" cy="565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Callout 1 5"/>
          <p:cNvSpPr/>
          <p:nvPr/>
        </p:nvSpPr>
        <p:spPr bwMode="auto">
          <a:xfrm>
            <a:off x="6842854" y="3969526"/>
            <a:ext cx="3535952" cy="392744"/>
          </a:xfrm>
          <a:prstGeom prst="borderCallout1">
            <a:avLst>
              <a:gd name="adj1" fmla="val 52011"/>
              <a:gd name="adj2" fmla="val -2934"/>
              <a:gd name="adj3" fmla="val 139874"/>
              <a:gd name="adj4" fmla="val -60393"/>
            </a:avLst>
          </a:prstGeom>
          <a:noFill/>
          <a:ln w="19050" cap="flat" cmpd="sng" algn="ctr">
            <a:solidFill>
              <a:schemeClr val="accent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marL="85725" marR="0" defTabSz="284163" rtl="0" eaLnBrk="0" fontAlgn="base" latinLnBrk="0" hangingPunct="0">
              <a:lnSpc>
                <a:spcPct val="100000"/>
              </a:lnSpc>
              <a:spcBef>
                <a:spcPct val="100000"/>
              </a:spcBef>
              <a:spcAft>
                <a:spcPct val="0"/>
              </a:spcAft>
              <a:buClr>
                <a:srgbClr val="4EC9CC"/>
              </a:buClr>
              <a:buSzTx/>
              <a:buFont typeface="Batang" pitchFamily="18" charset="-127"/>
              <a:buNone/>
              <a:tabLst/>
            </a:pPr>
            <a:r>
              <a:rPr kumimoji="0" lang="en-US" sz="1200" u="none" strike="noStrike" cap="none" normalizeH="0" dirty="0" smtClean="0">
                <a:ln>
                  <a:noFill/>
                </a:ln>
                <a:solidFill>
                  <a:srgbClr val="000000"/>
                </a:solidFill>
                <a:effectLst/>
                <a:latin typeface="Malgun Gothic" panose="020B0503020000020004" pitchFamily="34" charset="-127"/>
                <a:ea typeface="Malgun Gothic" panose="020B0503020000020004" pitchFamily="34" charset="-127"/>
              </a:rPr>
              <a:t>Negative liability = asset</a:t>
            </a:r>
            <a:endParaRPr kumimoji="0" lang="en-AU" sz="1200" u="none" strike="noStrike" cap="none" normalizeH="0" dirty="0" smtClean="0">
              <a:ln>
                <a:noFill/>
              </a:ln>
              <a:solidFill>
                <a:srgbClr val="000000"/>
              </a:solidFill>
              <a:effectLst/>
              <a:latin typeface="Malgun Gothic" panose="020B0503020000020004" pitchFamily="34" charset="-127"/>
              <a:ea typeface="Malgun Gothic" panose="020B0503020000020004" pitchFamily="34" charset="-127"/>
            </a:endParaRPr>
          </a:p>
        </p:txBody>
      </p:sp>
      <p:sp>
        <p:nvSpPr>
          <p:cNvPr id="7" name="Line Callout 1 6"/>
          <p:cNvSpPr/>
          <p:nvPr/>
        </p:nvSpPr>
        <p:spPr bwMode="auto">
          <a:xfrm>
            <a:off x="6852857" y="1573172"/>
            <a:ext cx="3525949" cy="393851"/>
          </a:xfrm>
          <a:prstGeom prst="borderCallout1">
            <a:avLst>
              <a:gd name="adj1" fmla="val 51917"/>
              <a:gd name="adj2" fmla="val -2348"/>
              <a:gd name="adj3" fmla="val 111860"/>
              <a:gd name="adj4" fmla="val -41668"/>
            </a:avLst>
          </a:prstGeom>
          <a:noFill/>
          <a:ln w="19050" cap="flat" cmpd="sng" algn="ctr">
            <a:solidFill>
              <a:schemeClr val="accent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marL="85725" marR="0" defTabSz="284163" rtl="0" eaLnBrk="0" fontAlgn="base" latinLnBrk="0" hangingPunct="0">
              <a:lnSpc>
                <a:spcPct val="100000"/>
              </a:lnSpc>
              <a:spcBef>
                <a:spcPct val="100000"/>
              </a:spcBef>
              <a:spcAft>
                <a:spcPct val="0"/>
              </a:spcAft>
              <a:buClr>
                <a:srgbClr val="4EC9CC"/>
              </a:buClr>
              <a:buSzTx/>
              <a:buFont typeface="Batang" pitchFamily="18" charset="-127"/>
              <a:buNone/>
            </a:pPr>
            <a:r>
              <a:rPr kumimoji="0" lang="en-US" sz="1200" u="none" strike="noStrike" cap="none" normalizeH="0" dirty="0" smtClean="0">
                <a:ln>
                  <a:noFill/>
                </a:ln>
                <a:solidFill>
                  <a:srgbClr val="000000"/>
                </a:solidFill>
                <a:effectLst/>
                <a:latin typeface="Malgun Gothic" panose="020B0503020000020004" pitchFamily="34" charset="-127"/>
                <a:ea typeface="Malgun Gothic" panose="020B0503020000020004" pitchFamily="34" charset="-127"/>
              </a:rPr>
              <a:t>Negative asset = liability</a:t>
            </a:r>
            <a:endParaRPr kumimoji="0" lang="en-AU" sz="1200" u="none" strike="noStrike" cap="none" normalizeH="0" dirty="0" smtClean="0">
              <a:ln>
                <a:noFill/>
              </a:ln>
              <a:solidFill>
                <a:srgbClr val="000000"/>
              </a:solidFill>
              <a:effectLst/>
              <a:latin typeface="Malgun Gothic" panose="020B0503020000020004" pitchFamily="34" charset="-127"/>
              <a:ea typeface="Malgun Gothic" panose="020B0503020000020004" pitchFamily="34" charset="-127"/>
            </a:endParaRPr>
          </a:p>
        </p:txBody>
      </p:sp>
      <p:sp>
        <p:nvSpPr>
          <p:cNvPr id="8" name="Line Callout 1 7"/>
          <p:cNvSpPr/>
          <p:nvPr/>
        </p:nvSpPr>
        <p:spPr bwMode="auto">
          <a:xfrm>
            <a:off x="6838164" y="2586904"/>
            <a:ext cx="3551274" cy="358315"/>
          </a:xfrm>
          <a:prstGeom prst="borderCallout1">
            <a:avLst>
              <a:gd name="adj1" fmla="val 49598"/>
              <a:gd name="adj2" fmla="val -1542"/>
              <a:gd name="adj3" fmla="val 84457"/>
              <a:gd name="adj4" fmla="val -22205"/>
            </a:avLst>
          </a:prstGeom>
          <a:noFill/>
          <a:ln w="19050" cap="flat" cmpd="sng" algn="ctr">
            <a:solidFill>
              <a:schemeClr val="accent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marL="85725" marR="0" defTabSz="284163" rtl="0" eaLnBrk="0" fontAlgn="base" latinLnBrk="0" hangingPunct="0">
              <a:lnSpc>
                <a:spcPct val="100000"/>
              </a:lnSpc>
              <a:spcBef>
                <a:spcPct val="100000"/>
              </a:spcBef>
              <a:spcAft>
                <a:spcPct val="0"/>
              </a:spcAft>
              <a:buClr>
                <a:srgbClr val="4EC9CC"/>
              </a:buClr>
              <a:buSzTx/>
              <a:buFont typeface="Batang" pitchFamily="18" charset="-127"/>
              <a:buNone/>
              <a:tabLst/>
            </a:pPr>
            <a:r>
              <a:rPr lang="en-US" sz="1200" dirty="0" smtClean="0">
                <a:solidFill>
                  <a:srgbClr val="000000"/>
                </a:solidFill>
                <a:latin typeface="Malgun Gothic" panose="020B0503020000020004" pitchFamily="34" charset="-127"/>
                <a:ea typeface="Malgun Gothic" panose="020B0503020000020004" pitchFamily="34" charset="-127"/>
              </a:rPr>
              <a:t>Intangible = not necessarily convertible to cash</a:t>
            </a:r>
            <a:endParaRPr kumimoji="0" lang="en-AU" sz="1200" u="none" strike="noStrike" cap="none" normalizeH="0" dirty="0" smtClean="0">
              <a:ln>
                <a:noFill/>
              </a:ln>
              <a:solidFill>
                <a:srgbClr val="000000"/>
              </a:solidFill>
              <a:effectLst/>
              <a:latin typeface="Malgun Gothic" panose="020B0503020000020004" pitchFamily="34" charset="-127"/>
              <a:ea typeface="Malgun Gothic" panose="020B0503020000020004" pitchFamily="34" charset="-127"/>
            </a:endParaRPr>
          </a:p>
        </p:txBody>
      </p:sp>
      <p:sp>
        <p:nvSpPr>
          <p:cNvPr id="9" name="Line Callout 1 8"/>
          <p:cNvSpPr/>
          <p:nvPr/>
        </p:nvSpPr>
        <p:spPr bwMode="auto">
          <a:xfrm>
            <a:off x="6838165" y="4544136"/>
            <a:ext cx="3540642" cy="352777"/>
          </a:xfrm>
          <a:prstGeom prst="borderCallout1">
            <a:avLst>
              <a:gd name="adj1" fmla="val 50082"/>
              <a:gd name="adj2" fmla="val -954"/>
              <a:gd name="adj3" fmla="val 102033"/>
              <a:gd name="adj4" fmla="val -22471"/>
            </a:avLst>
          </a:prstGeom>
          <a:noFill/>
          <a:ln w="19050" cap="flat" cmpd="sng" algn="ctr">
            <a:solidFill>
              <a:schemeClr val="accent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marL="85725" marR="0" defTabSz="284163" rtl="0" eaLnBrk="0" fontAlgn="base" latinLnBrk="0" hangingPunct="0">
              <a:lnSpc>
                <a:spcPct val="100000"/>
              </a:lnSpc>
              <a:spcBef>
                <a:spcPct val="100000"/>
              </a:spcBef>
              <a:spcAft>
                <a:spcPct val="0"/>
              </a:spcAft>
              <a:buClr>
                <a:srgbClr val="4EC9CC"/>
              </a:buClr>
              <a:buSzTx/>
              <a:buFont typeface="Batang" pitchFamily="18" charset="-127"/>
              <a:buNone/>
              <a:tabLst/>
            </a:pPr>
            <a:r>
              <a:rPr lang="en-US" sz="1200" dirty="0" smtClean="0">
                <a:solidFill>
                  <a:srgbClr val="000000"/>
                </a:solidFill>
                <a:latin typeface="Malgun Gothic" panose="020B0503020000020004" pitchFamily="34" charset="-127"/>
                <a:ea typeface="Malgun Gothic" panose="020B0503020000020004" pitchFamily="34" charset="-127"/>
              </a:rPr>
              <a:t>“Other” = if material, question</a:t>
            </a:r>
            <a:endParaRPr kumimoji="0" lang="en-AU" sz="1200" u="none" strike="noStrike" cap="none" normalizeH="0" dirty="0" smtClean="0">
              <a:ln>
                <a:noFill/>
              </a:ln>
              <a:solidFill>
                <a:srgbClr val="000000"/>
              </a:solidFill>
              <a:effectLst/>
              <a:latin typeface="Malgun Gothic" panose="020B0503020000020004" pitchFamily="34" charset="-127"/>
              <a:ea typeface="Malgun Gothic" panose="020B0503020000020004" pitchFamily="34" charset="-127"/>
            </a:endParaRPr>
          </a:p>
        </p:txBody>
      </p:sp>
      <p:sp>
        <p:nvSpPr>
          <p:cNvPr id="10" name="Line Callout 1 9"/>
          <p:cNvSpPr/>
          <p:nvPr/>
        </p:nvSpPr>
        <p:spPr bwMode="auto">
          <a:xfrm>
            <a:off x="6838164" y="2071445"/>
            <a:ext cx="3551275" cy="374043"/>
          </a:xfrm>
          <a:prstGeom prst="borderCallout1">
            <a:avLst>
              <a:gd name="adj1" fmla="val 53674"/>
              <a:gd name="adj2" fmla="val -1259"/>
              <a:gd name="adj3" fmla="val 86723"/>
              <a:gd name="adj4" fmla="val -22320"/>
            </a:avLst>
          </a:prstGeom>
          <a:noFill/>
          <a:ln w="19050" cap="flat" cmpd="sng" algn="ctr">
            <a:solidFill>
              <a:schemeClr val="accent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marL="85725" marR="0" defTabSz="284163" rtl="0" eaLnBrk="0" fontAlgn="base" latinLnBrk="0" hangingPunct="0">
              <a:lnSpc>
                <a:spcPct val="100000"/>
              </a:lnSpc>
              <a:spcBef>
                <a:spcPct val="100000"/>
              </a:spcBef>
              <a:spcAft>
                <a:spcPct val="0"/>
              </a:spcAft>
              <a:buClr>
                <a:srgbClr val="4EC9CC"/>
              </a:buClr>
              <a:buSzTx/>
              <a:buFont typeface="Batang" pitchFamily="18" charset="-127"/>
              <a:buNone/>
              <a:tabLst/>
            </a:pPr>
            <a:r>
              <a:rPr lang="en-US" sz="1200" dirty="0" smtClean="0">
                <a:solidFill>
                  <a:srgbClr val="000000"/>
                </a:solidFill>
                <a:latin typeface="Malgun Gothic" panose="020B0503020000020004" pitchFamily="34" charset="-127"/>
                <a:ea typeface="Malgun Gothic" panose="020B0503020000020004" pitchFamily="34" charset="-127"/>
              </a:rPr>
              <a:t>“Other” = question if collectable</a:t>
            </a:r>
            <a:endParaRPr kumimoji="0" lang="en-AU" sz="1200" u="none" strike="noStrike" cap="none" normalizeH="0" dirty="0" smtClean="0">
              <a:ln>
                <a:noFill/>
              </a:ln>
              <a:solidFill>
                <a:srgbClr val="000000"/>
              </a:solidFill>
              <a:effectLst/>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813148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Financial concepts – summary</a:t>
            </a:r>
          </a:p>
        </p:txBody>
      </p:sp>
      <p:sp>
        <p:nvSpPr>
          <p:cNvPr id="3" name="Slide Number Placeholder 2"/>
          <p:cNvSpPr>
            <a:spLocks noGrp="1"/>
          </p:cNvSpPr>
          <p:nvPr>
            <p:ph type="sldNum" sz="quarter" idx="4"/>
          </p:nvPr>
        </p:nvSpPr>
        <p:spPr/>
        <p:txBody>
          <a:bodyPr/>
          <a:lstStyle/>
          <a:p>
            <a:fld id="{E1D6F247-3AD3-E042-9E97-526F5FCB804A}" type="slidenum">
              <a:rPr lang="en-US" smtClean="0"/>
              <a:pPr/>
              <a:t>28</a:t>
            </a:fld>
            <a:endParaRPr lang="en-US" dirty="0"/>
          </a:p>
        </p:txBody>
      </p:sp>
      <p:sp>
        <p:nvSpPr>
          <p:cNvPr id="4" name="Text Placeholder 3"/>
          <p:cNvSpPr>
            <a:spLocks noGrp="1"/>
          </p:cNvSpPr>
          <p:nvPr>
            <p:ph type="body" sz="quarter" idx="10"/>
          </p:nvPr>
        </p:nvSpPr>
        <p:spPr/>
        <p:txBody>
          <a:bodyPr/>
          <a:lstStyle/>
          <a:p>
            <a:pPr marL="0" indent="0">
              <a:buNone/>
            </a:pPr>
            <a:r>
              <a:rPr lang="en-US" b="1" dirty="0"/>
              <a:t>P&amp;L</a:t>
            </a:r>
          </a:p>
          <a:p>
            <a:r>
              <a:rPr lang="en-US" dirty="0"/>
              <a:t>Direct versus indirect costs </a:t>
            </a:r>
          </a:p>
          <a:p>
            <a:r>
              <a:rPr lang="en-US" dirty="0"/>
              <a:t>Variable versus fixed costs</a:t>
            </a:r>
          </a:p>
          <a:p>
            <a:r>
              <a:rPr lang="en-US" dirty="0"/>
              <a:t>Gross and net margin</a:t>
            </a:r>
          </a:p>
          <a:p>
            <a:r>
              <a:rPr lang="en-US" dirty="0"/>
              <a:t>Normal versus abnormal items (“Underlying” profit)</a:t>
            </a:r>
          </a:p>
          <a:p>
            <a:r>
              <a:rPr lang="en-US" dirty="0"/>
              <a:t>Capitalise v expense</a:t>
            </a:r>
          </a:p>
          <a:p>
            <a:pPr marL="0" indent="0">
              <a:buNone/>
            </a:pPr>
            <a:endParaRPr lang="en-US" b="1" dirty="0" smtClean="0"/>
          </a:p>
          <a:p>
            <a:pPr marL="0" indent="0">
              <a:buNone/>
            </a:pPr>
            <a:r>
              <a:rPr lang="en-US" b="1" dirty="0" smtClean="0"/>
              <a:t>Balance </a:t>
            </a:r>
            <a:r>
              <a:rPr lang="en-US" b="1" dirty="0"/>
              <a:t>sheet</a:t>
            </a:r>
          </a:p>
          <a:p>
            <a:r>
              <a:rPr lang="en-US" dirty="0"/>
              <a:t>Tangible versus intangible assets</a:t>
            </a:r>
          </a:p>
          <a:p>
            <a:r>
              <a:rPr lang="en-US" dirty="0"/>
              <a:t>Working capital: Receivables + Inventory – Creditors</a:t>
            </a:r>
          </a:p>
          <a:p>
            <a:r>
              <a:rPr lang="en-US" dirty="0"/>
              <a:t>Negative assets or liabilities</a:t>
            </a:r>
          </a:p>
          <a:p>
            <a:pPr marL="0" indent="0">
              <a:buNone/>
            </a:pPr>
            <a:endParaRPr lang="en-US" b="1" dirty="0" smtClean="0"/>
          </a:p>
          <a:p>
            <a:pPr marL="0" indent="0">
              <a:buNone/>
            </a:pPr>
            <a:r>
              <a:rPr lang="en-US" b="1" dirty="0" smtClean="0">
                <a:solidFill>
                  <a:schemeClr val="accent1"/>
                </a:solidFill>
              </a:rPr>
              <a:t>Examples </a:t>
            </a:r>
            <a:r>
              <a:rPr lang="en-US" b="1" dirty="0">
                <a:solidFill>
                  <a:schemeClr val="accent1"/>
                </a:solidFill>
              </a:rPr>
              <a:t>of sense checks between statements:</a:t>
            </a:r>
          </a:p>
          <a:p>
            <a:r>
              <a:rPr lang="en-US" dirty="0"/>
              <a:t>Revenue is positively correlated with sales, receivables and cash inflows from operations</a:t>
            </a:r>
          </a:p>
          <a:p>
            <a:r>
              <a:rPr lang="en-US" dirty="0"/>
              <a:t>Interest expense is positively correlated with borrowings</a:t>
            </a:r>
          </a:p>
          <a:p>
            <a:r>
              <a:rPr lang="en-US" dirty="0"/>
              <a:t>Profit is positively correlated with retained earnings</a:t>
            </a:r>
          </a:p>
          <a:p>
            <a:endParaRPr lang="en-US" dirty="0"/>
          </a:p>
          <a:p>
            <a:endParaRPr lang="en-US" dirty="0"/>
          </a:p>
          <a:p>
            <a:endParaRPr lang="en-AU" dirty="0"/>
          </a:p>
        </p:txBody>
      </p:sp>
      <p:pic>
        <p:nvPicPr>
          <p:cNvPr id="7" name="Picture 2" descr="C:\Users\lmckinnon\Desktop\iStock_000054261474_Large.jpg"/>
          <p:cNvPicPr>
            <a:picLocks noGrp="1" noChangeAspect="1" noChangeArrowheads="1"/>
          </p:cNvPicPr>
          <p:nvPr>
            <p:ph type="pic" sz="quarter" idx="16"/>
          </p:nvPr>
        </p:nvPicPr>
        <p:blipFill>
          <a:blip r:embed="rId3" cstate="print">
            <a:extLst>
              <a:ext uri="{28A0092B-C50C-407E-A947-70E740481C1C}">
                <a14:useLocalDpi xmlns:a14="http://schemas.microsoft.com/office/drawing/2010/main" val="0"/>
              </a:ext>
            </a:extLst>
          </a:blip>
          <a:srcRect l="6" r="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31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0675" y="4473313"/>
            <a:ext cx="3178692"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p:txBody>
          <a:bodyPr/>
          <a:lstStyle/>
          <a:p>
            <a:r>
              <a:rPr lang="en-AU" dirty="0"/>
              <a:t>Workshop outline</a:t>
            </a:r>
          </a:p>
        </p:txBody>
      </p:sp>
      <p:sp>
        <p:nvSpPr>
          <p:cNvPr id="3" name="Slide Number Placeholder 2"/>
          <p:cNvSpPr>
            <a:spLocks noGrp="1"/>
          </p:cNvSpPr>
          <p:nvPr>
            <p:ph type="sldNum" sz="quarter" idx="4"/>
          </p:nvPr>
        </p:nvSpPr>
        <p:spPr/>
        <p:txBody>
          <a:bodyPr/>
          <a:lstStyle/>
          <a:p>
            <a:fld id="{E1D6F247-3AD3-E042-9E97-526F5FCB804A}" type="slidenum">
              <a:rPr lang="en-US" smtClean="0"/>
              <a:pPr/>
              <a:t>2</a:t>
            </a:fld>
            <a:endParaRPr lang="en-US" dirty="0"/>
          </a:p>
        </p:txBody>
      </p:sp>
      <p:sp>
        <p:nvSpPr>
          <p:cNvPr id="4" name="Text Placeholder 3"/>
          <p:cNvSpPr>
            <a:spLocks noGrp="1"/>
          </p:cNvSpPr>
          <p:nvPr>
            <p:ph type="body" sz="quarter" idx="10"/>
          </p:nvPr>
        </p:nvSpPr>
        <p:spPr>
          <a:xfrm>
            <a:off x="306387" y="1490661"/>
            <a:ext cx="10037021" cy="5458322"/>
          </a:xfrm>
        </p:spPr>
        <p:txBody>
          <a:bodyPr/>
          <a:lstStyle/>
          <a:p>
            <a:pPr marL="0" indent="0">
              <a:buNone/>
            </a:pPr>
            <a:r>
              <a:rPr lang="en-US" dirty="0"/>
              <a:t>This workshop aims to:</a:t>
            </a:r>
          </a:p>
          <a:p>
            <a:pPr>
              <a:spcBef>
                <a:spcPts val="1200"/>
              </a:spcBef>
            </a:pPr>
            <a:r>
              <a:rPr lang="en-US" dirty="0"/>
              <a:t>Provide you with a framework for commercial and financial analysis</a:t>
            </a:r>
          </a:p>
          <a:p>
            <a:r>
              <a:rPr lang="en-US" dirty="0"/>
              <a:t>Enhance your ability to understand financial information</a:t>
            </a:r>
          </a:p>
          <a:p>
            <a:r>
              <a:rPr lang="en-US" dirty="0"/>
              <a:t>Increase your understanding of common financial ratios and metrics</a:t>
            </a:r>
          </a:p>
          <a:p>
            <a:r>
              <a:rPr lang="en-US" dirty="0"/>
              <a:t>Help you identify commercial and financial “red flags”</a:t>
            </a:r>
          </a:p>
          <a:p>
            <a:r>
              <a:rPr lang="en-US" dirty="0"/>
              <a:t>Build the bridge between legal/compliance and operational aspects of your </a:t>
            </a:r>
            <a:r>
              <a:rPr lang="en-US" dirty="0" smtClean="0"/>
              <a:t>business</a:t>
            </a:r>
          </a:p>
          <a:p>
            <a:endParaRPr lang="en-US" dirty="0"/>
          </a:p>
          <a:p>
            <a:pPr marL="0" indent="0">
              <a:buNone/>
            </a:pPr>
            <a:endParaRPr lang="en-US" dirty="0"/>
          </a:p>
          <a:p>
            <a:endParaRPr lang="en-AU" dirty="0"/>
          </a:p>
        </p:txBody>
      </p:sp>
      <p:sp>
        <p:nvSpPr>
          <p:cNvPr id="6" name="Text Placeholder 3"/>
          <p:cNvSpPr txBox="1">
            <a:spLocks/>
          </p:cNvSpPr>
          <p:nvPr/>
        </p:nvSpPr>
        <p:spPr>
          <a:xfrm>
            <a:off x="3718803" y="4322993"/>
            <a:ext cx="4679400" cy="1656184"/>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endParaRPr lang="en-US" dirty="0"/>
          </a:p>
          <a:p>
            <a:endParaRPr lang="en-US" dirty="0"/>
          </a:p>
        </p:txBody>
      </p:sp>
      <p:sp>
        <p:nvSpPr>
          <p:cNvPr id="9" name="Text Placeholder 3"/>
          <p:cNvSpPr txBox="1">
            <a:spLocks/>
          </p:cNvSpPr>
          <p:nvPr/>
        </p:nvSpPr>
        <p:spPr>
          <a:xfrm>
            <a:off x="323211" y="4067245"/>
            <a:ext cx="2880320" cy="1435660"/>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Font typeface="Wingdings" panose="05000000000000000000" pitchFamily="2" charset="2"/>
              <a:buNone/>
            </a:pPr>
            <a:r>
              <a:rPr lang="en-US" b="1" dirty="0" smtClean="0">
                <a:solidFill>
                  <a:schemeClr val="accent1"/>
                </a:solidFill>
              </a:rPr>
              <a:t>Session one</a:t>
            </a:r>
          </a:p>
          <a:p>
            <a:pPr marL="0" indent="0">
              <a:spcBef>
                <a:spcPts val="1800"/>
              </a:spcBef>
              <a:buNone/>
            </a:pPr>
            <a:r>
              <a:rPr lang="en-US" dirty="0" smtClean="0"/>
              <a:t>Case study introduction</a:t>
            </a:r>
          </a:p>
          <a:p>
            <a:pPr marL="0" indent="0">
              <a:buNone/>
            </a:pPr>
            <a:r>
              <a:rPr lang="en-US" dirty="0" smtClean="0"/>
              <a:t>Financial statements</a:t>
            </a:r>
          </a:p>
          <a:p>
            <a:pPr marL="0" indent="0">
              <a:buNone/>
            </a:pPr>
            <a:r>
              <a:rPr lang="en-US" dirty="0" smtClean="0"/>
              <a:t>Analytical frameworks</a:t>
            </a:r>
          </a:p>
          <a:p>
            <a:pPr marL="0" indent="0">
              <a:buFont typeface="Wingdings" panose="05000000000000000000" pitchFamily="2" charset="2"/>
              <a:buNone/>
            </a:pPr>
            <a:endParaRPr lang="en-US" dirty="0" smtClean="0"/>
          </a:p>
          <a:p>
            <a:pPr marL="0" indent="0">
              <a:buFont typeface="Wingdings" panose="05000000000000000000" pitchFamily="2" charset="2"/>
              <a:buNone/>
            </a:pPr>
            <a:endParaRPr lang="en-US" dirty="0" smtClean="0"/>
          </a:p>
          <a:p>
            <a:endParaRPr lang="en-AU" dirty="0"/>
          </a:p>
        </p:txBody>
      </p:sp>
      <p:sp>
        <p:nvSpPr>
          <p:cNvPr id="11" name="Text Placeholder 3"/>
          <p:cNvSpPr txBox="1">
            <a:spLocks/>
          </p:cNvSpPr>
          <p:nvPr/>
        </p:nvSpPr>
        <p:spPr>
          <a:xfrm>
            <a:off x="3856815" y="4069138"/>
            <a:ext cx="3447450" cy="1447535"/>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Font typeface="Wingdings" panose="05000000000000000000" pitchFamily="2" charset="2"/>
              <a:buNone/>
            </a:pPr>
            <a:r>
              <a:rPr lang="en-US" b="1" dirty="0" smtClean="0">
                <a:solidFill>
                  <a:schemeClr val="accent1"/>
                </a:solidFill>
              </a:rPr>
              <a:t>Session two</a:t>
            </a:r>
          </a:p>
          <a:p>
            <a:pPr marL="0" indent="0">
              <a:spcBef>
                <a:spcPts val="1800"/>
              </a:spcBef>
              <a:buNone/>
            </a:pPr>
            <a:r>
              <a:rPr lang="en-US" dirty="0"/>
              <a:t>Commercial frameworks</a:t>
            </a:r>
          </a:p>
          <a:p>
            <a:pPr marL="0" indent="0">
              <a:buNone/>
            </a:pPr>
            <a:r>
              <a:rPr lang="en-US" dirty="0"/>
              <a:t>Commercial </a:t>
            </a:r>
            <a:r>
              <a:rPr lang="en-US" dirty="0" smtClean="0"/>
              <a:t>&amp; financial </a:t>
            </a:r>
            <a:r>
              <a:rPr lang="en-US" dirty="0"/>
              <a:t>‘red flags’ </a:t>
            </a:r>
          </a:p>
          <a:p>
            <a:pPr marL="0" indent="0">
              <a:buNone/>
            </a:pPr>
            <a:r>
              <a:rPr lang="en-US" dirty="0"/>
              <a:t>Business scenario</a:t>
            </a:r>
          </a:p>
          <a:p>
            <a:pPr marL="0" indent="0">
              <a:lnSpc>
                <a:spcPct val="150000"/>
              </a:lnSpc>
              <a:buFont typeface="Wingdings" panose="05000000000000000000" pitchFamily="2" charset="2"/>
              <a:buNone/>
            </a:pPr>
            <a:endParaRPr lang="en-US" dirty="0" smtClean="0"/>
          </a:p>
          <a:p>
            <a:pPr marL="0" indent="0">
              <a:buFont typeface="Wingdings" panose="05000000000000000000" pitchFamily="2" charset="2"/>
              <a:buNone/>
            </a:pPr>
            <a:endParaRPr lang="en-US" dirty="0" smtClean="0"/>
          </a:p>
          <a:p>
            <a:endParaRPr lang="en-AU" dirty="0"/>
          </a:p>
        </p:txBody>
      </p:sp>
      <p:cxnSp>
        <p:nvCxnSpPr>
          <p:cNvPr id="15" name="Straight Connector 14"/>
          <p:cNvCxnSpPr/>
          <p:nvPr/>
        </p:nvCxnSpPr>
        <p:spPr>
          <a:xfrm>
            <a:off x="3851501" y="4475288"/>
            <a:ext cx="3178692" cy="0"/>
          </a:xfrm>
          <a:prstGeom prst="line">
            <a:avLst/>
          </a:prstGeom>
          <a:ln w="190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85716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lmckinnon\Desktop\iStock_000021292651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32006"/>
            <a:ext cx="10693400" cy="487587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3126828"/>
            <a:ext cx="5706459" cy="192339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900" dirty="0">
              <a:latin typeface="Malgun Gothic" panose="020B0503020000020004" pitchFamily="34" charset="-127"/>
              <a:ea typeface="Malgun Gothic" panose="020B0503020000020004" pitchFamily="34" charset="-127"/>
            </a:endParaRPr>
          </a:p>
        </p:txBody>
      </p:sp>
      <p:sp>
        <p:nvSpPr>
          <p:cNvPr id="2" name="Slide Number Placeholder 1"/>
          <p:cNvSpPr>
            <a:spLocks noGrp="1"/>
          </p:cNvSpPr>
          <p:nvPr>
            <p:ph type="sldNum" sz="quarter" idx="4"/>
          </p:nvPr>
        </p:nvSpPr>
        <p:spPr/>
        <p:txBody>
          <a:bodyPr/>
          <a:lstStyle/>
          <a:p>
            <a:fld id="{E1D6F247-3AD3-E042-9E97-526F5FCB804A}" type="slidenum">
              <a:rPr lang="en-US" smtClean="0"/>
              <a:pPr/>
              <a:t>29</a:t>
            </a:fld>
            <a:endParaRPr lang="en-US" dirty="0"/>
          </a:p>
        </p:txBody>
      </p:sp>
      <p:sp>
        <p:nvSpPr>
          <p:cNvPr id="3" name="Text Placeholder 2"/>
          <p:cNvSpPr>
            <a:spLocks noGrp="1"/>
          </p:cNvSpPr>
          <p:nvPr>
            <p:ph type="body" sz="quarter" idx="10"/>
          </p:nvPr>
        </p:nvSpPr>
        <p:spPr>
          <a:xfrm>
            <a:off x="249238" y="3122519"/>
            <a:ext cx="5341937" cy="1933575"/>
          </a:xfrm>
        </p:spPr>
        <p:txBody>
          <a:bodyPr anchor="ctr"/>
          <a:lstStyle/>
          <a:p>
            <a:pPr marL="86400" indent="0">
              <a:buNone/>
            </a:pPr>
            <a:r>
              <a:rPr lang="en-US" sz="2000" b="1" dirty="0"/>
              <a:t>Financial ratios</a:t>
            </a:r>
          </a:p>
        </p:txBody>
      </p:sp>
    </p:spTree>
    <p:extLst>
      <p:ext uri="{BB962C8B-B14F-4D97-AF65-F5344CB8AC3E}">
        <p14:creationId xmlns:p14="http://schemas.microsoft.com/office/powerpoint/2010/main" val="1431238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can ratios tell you?</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30</a:t>
            </a:fld>
            <a:endParaRPr lang="en-US" dirty="0"/>
          </a:p>
        </p:txBody>
      </p:sp>
      <p:sp>
        <p:nvSpPr>
          <p:cNvPr id="4" name="Text Placeholder 3"/>
          <p:cNvSpPr>
            <a:spLocks noGrp="1"/>
          </p:cNvSpPr>
          <p:nvPr>
            <p:ph type="body" sz="quarter" idx="10"/>
          </p:nvPr>
        </p:nvSpPr>
        <p:spPr/>
        <p:txBody>
          <a:bodyPr/>
          <a:lstStyle/>
          <a:p>
            <a:pPr marL="0" indent="0">
              <a:buNone/>
            </a:pPr>
            <a:r>
              <a:rPr lang="en-US" dirty="0"/>
              <a:t>Financial and benchmarking ratios are useful tools to assist with:</a:t>
            </a:r>
          </a:p>
          <a:p>
            <a:pPr marL="363538" lvl="1" indent="-363538">
              <a:buFont typeface="Wingdings" panose="05000000000000000000" pitchFamily="2" charset="2"/>
              <a:buChar char="§"/>
            </a:pPr>
            <a:r>
              <a:rPr lang="en-US" dirty="0"/>
              <a:t>interpreting financial statements</a:t>
            </a:r>
          </a:p>
          <a:p>
            <a:pPr marL="363538" lvl="1" indent="-363538">
              <a:buFont typeface="Wingdings" panose="05000000000000000000" pitchFamily="2" charset="2"/>
              <a:buChar char="§"/>
            </a:pPr>
            <a:r>
              <a:rPr lang="en-US" dirty="0"/>
              <a:t>assessing performance; and</a:t>
            </a:r>
          </a:p>
          <a:p>
            <a:pPr marL="363538" lvl="1" indent="-363538">
              <a:buFont typeface="Wingdings" panose="05000000000000000000" pitchFamily="2" charset="2"/>
              <a:buChar char="§"/>
            </a:pPr>
            <a:r>
              <a:rPr lang="en-US" dirty="0"/>
              <a:t>identifying potential problems in a business.</a:t>
            </a:r>
          </a:p>
          <a:p>
            <a:pPr marL="0" indent="0">
              <a:buNone/>
            </a:pPr>
            <a:endParaRPr lang="en-US" dirty="0" smtClean="0"/>
          </a:p>
          <a:p>
            <a:pPr marL="0" indent="0">
              <a:buNone/>
            </a:pPr>
            <a:r>
              <a:rPr lang="en-US" dirty="0" smtClean="0"/>
              <a:t>To </a:t>
            </a:r>
            <a:r>
              <a:rPr lang="en-US" dirty="0"/>
              <a:t>be meaningful, financial ratios must be compared against relevant benchmarks, such as:</a:t>
            </a:r>
          </a:p>
          <a:p>
            <a:pPr marL="373063" lvl="1" indent="-373063">
              <a:buFont typeface="Wingdings" panose="05000000000000000000" pitchFamily="2" charset="2"/>
              <a:buChar char="§"/>
            </a:pPr>
            <a:r>
              <a:rPr lang="en-US" dirty="0"/>
              <a:t>previous year results;</a:t>
            </a:r>
          </a:p>
          <a:p>
            <a:pPr marL="373063" lvl="1" indent="-373063">
              <a:buFont typeface="Wingdings" panose="05000000000000000000" pitchFamily="2" charset="2"/>
              <a:buChar char="§"/>
            </a:pPr>
            <a:r>
              <a:rPr lang="en-US" dirty="0"/>
              <a:t>other companies; and</a:t>
            </a:r>
          </a:p>
          <a:p>
            <a:pPr marL="373063" lvl="1" indent="-373063">
              <a:buFont typeface="Wingdings" panose="05000000000000000000" pitchFamily="2" charset="2"/>
              <a:buChar char="§"/>
            </a:pPr>
            <a:r>
              <a:rPr lang="en-US" dirty="0"/>
              <a:t>the industry sector or the economy in general.</a:t>
            </a:r>
          </a:p>
          <a:p>
            <a:pPr marL="0" indent="0">
              <a:buNone/>
            </a:pPr>
            <a:endParaRPr lang="en-US" dirty="0" smtClean="0"/>
          </a:p>
          <a:p>
            <a:pPr marL="0" indent="0">
              <a:buNone/>
            </a:pPr>
            <a:r>
              <a:rPr lang="en-US" dirty="0" smtClean="0"/>
              <a:t>Financial </a:t>
            </a:r>
            <a:r>
              <a:rPr lang="en-US" dirty="0"/>
              <a:t>ratios are often used in setting bank covenants or monitoring the performance of a customer.</a:t>
            </a:r>
          </a:p>
          <a:p>
            <a:pPr marL="0" indent="0">
              <a:buNone/>
            </a:pPr>
            <a:endParaRPr lang="en-US" b="1" dirty="0"/>
          </a:p>
          <a:p>
            <a:endParaRPr lang="en-US" dirty="0"/>
          </a:p>
          <a:p>
            <a:endParaRPr lang="en-US" dirty="0"/>
          </a:p>
          <a:p>
            <a:endParaRPr lang="en-AU" dirty="0"/>
          </a:p>
        </p:txBody>
      </p:sp>
      <p:pic>
        <p:nvPicPr>
          <p:cNvPr id="7" name="Picture 2" descr="C:\Users\lmckinnon\Desktop\iStock_000030494718_Large.jpg"/>
          <p:cNvPicPr>
            <a:picLocks noGrp="1" noChangeAspect="1" noChangeArrowheads="1"/>
          </p:cNvPicPr>
          <p:nvPr>
            <p:ph type="pic" sz="quarter" idx="16"/>
          </p:nvPr>
        </p:nvPicPr>
        <p:blipFill>
          <a:blip r:embed="rId3" cstate="print">
            <a:extLst>
              <a:ext uri="{28A0092B-C50C-407E-A947-70E740481C1C}">
                <a14:useLocalDpi xmlns:a14="http://schemas.microsoft.com/office/drawing/2010/main" val="0"/>
              </a:ext>
            </a:extLst>
          </a:blip>
          <a:srcRect l="6" r="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8623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Types of ratios</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31</a:t>
            </a:fld>
            <a:endParaRPr lang="en-US" dirty="0"/>
          </a:p>
        </p:txBody>
      </p:sp>
      <p:pic>
        <p:nvPicPr>
          <p:cNvPr id="8" name="Picture 7"/>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47878" y="1684274"/>
            <a:ext cx="7424029" cy="4567669"/>
          </a:xfrm>
          <a:prstGeom prst="rect">
            <a:avLst/>
          </a:prstGeom>
          <a:noFill/>
        </p:spPr>
      </p:pic>
    </p:spTree>
    <p:extLst>
      <p:ext uri="{BB962C8B-B14F-4D97-AF65-F5344CB8AC3E}">
        <p14:creationId xmlns:p14="http://schemas.microsoft.com/office/powerpoint/2010/main" val="596952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336" y="590474"/>
            <a:ext cx="10080000" cy="496800"/>
          </a:xfrm>
        </p:spPr>
        <p:txBody>
          <a:bodyPr/>
          <a:lstStyle/>
          <a:p>
            <a:r>
              <a:rPr lang="en-US" dirty="0" smtClean="0"/>
              <a:t>Summary of ratios and formulas</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32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98609405"/>
              </p:ext>
            </p:extLst>
          </p:nvPr>
        </p:nvGraphicFramePr>
        <p:xfrm>
          <a:off x="2130135" y="1052598"/>
          <a:ext cx="6328065" cy="5972398"/>
        </p:xfrm>
        <a:graphic>
          <a:graphicData uri="http://schemas.openxmlformats.org/drawingml/2006/table">
            <a:tbl>
              <a:tblPr/>
              <a:tblGrid>
                <a:gridCol w="1332917">
                  <a:extLst>
                    <a:ext uri="{9D8B030D-6E8A-4147-A177-3AD203B41FA5}">
                      <a16:colId xmlns:a16="http://schemas.microsoft.com/office/drawing/2014/main" val="3797430032"/>
                    </a:ext>
                  </a:extLst>
                </a:gridCol>
                <a:gridCol w="1324771">
                  <a:extLst>
                    <a:ext uri="{9D8B030D-6E8A-4147-A177-3AD203B41FA5}">
                      <a16:colId xmlns:a16="http://schemas.microsoft.com/office/drawing/2014/main" val="2327608854"/>
                    </a:ext>
                  </a:extLst>
                </a:gridCol>
                <a:gridCol w="797118">
                  <a:extLst>
                    <a:ext uri="{9D8B030D-6E8A-4147-A177-3AD203B41FA5}">
                      <a16:colId xmlns:a16="http://schemas.microsoft.com/office/drawing/2014/main" val="589487605"/>
                    </a:ext>
                  </a:extLst>
                </a:gridCol>
                <a:gridCol w="957544">
                  <a:extLst>
                    <a:ext uri="{9D8B030D-6E8A-4147-A177-3AD203B41FA5}">
                      <a16:colId xmlns:a16="http://schemas.microsoft.com/office/drawing/2014/main" val="973893981"/>
                    </a:ext>
                  </a:extLst>
                </a:gridCol>
                <a:gridCol w="957544">
                  <a:extLst>
                    <a:ext uri="{9D8B030D-6E8A-4147-A177-3AD203B41FA5}">
                      <a16:colId xmlns:a16="http://schemas.microsoft.com/office/drawing/2014/main" val="1278227997"/>
                    </a:ext>
                  </a:extLst>
                </a:gridCol>
                <a:gridCol w="958171">
                  <a:extLst>
                    <a:ext uri="{9D8B030D-6E8A-4147-A177-3AD203B41FA5}">
                      <a16:colId xmlns:a16="http://schemas.microsoft.com/office/drawing/2014/main" val="2853141290"/>
                    </a:ext>
                  </a:extLst>
                </a:gridCol>
              </a:tblGrid>
              <a:tr h="453329">
                <a:tc>
                  <a:txBody>
                    <a:bodyPr/>
                    <a:lstStyle/>
                    <a:p>
                      <a:pPr eaLnBrk="0" fontAlgn="base" hangingPunct="0">
                        <a:lnSpc>
                          <a:spcPct val="125000"/>
                        </a:lnSpc>
                        <a:spcBef>
                          <a:spcPts val="1200"/>
                        </a:spcBef>
                        <a:spcAft>
                          <a:spcPts val="0"/>
                        </a:spcAft>
                      </a:pPr>
                      <a:r>
                        <a:rPr lang="en-US" sz="900" b="1" kern="1200" dirty="0">
                          <a:solidFill>
                            <a:srgbClr val="FFFFFF"/>
                          </a:solidFill>
                          <a:effectLst/>
                          <a:latin typeface="Malgun Gothic" panose="020B0503020000020004" pitchFamily="34" charset="-127"/>
                          <a:ea typeface="Malgun Gothic" panose="020B0503020000020004" pitchFamily="34" charset="-127"/>
                          <a:cs typeface="Arial" panose="020B0604020202020204" pitchFamily="34" charset="0"/>
                        </a:rPr>
                        <a:t>Ratio</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nchor="ctr">
                    <a:lnL w="12700" cap="flat" cmpd="sng" algn="ctr">
                      <a:solidFill>
                        <a:srgbClr val="7F878D"/>
                      </a:solidFill>
                      <a:prstDash val="solid"/>
                      <a:round/>
                      <a:headEnd type="none" w="med" len="med"/>
                      <a:tailEnd type="none" w="med" len="med"/>
                    </a:lnL>
                    <a:lnR>
                      <a:noFill/>
                    </a:lnR>
                    <a:lnT w="12700" cap="flat" cmpd="sng" algn="ctr">
                      <a:solidFill>
                        <a:srgbClr val="7F878D"/>
                      </a:solidFill>
                      <a:prstDash val="solid"/>
                      <a:round/>
                      <a:headEnd type="none" w="med" len="med"/>
                      <a:tailEnd type="none" w="med" len="med"/>
                    </a:lnT>
                    <a:lnB>
                      <a:noFill/>
                    </a:lnB>
                    <a:solidFill>
                      <a:srgbClr val="7F878D"/>
                    </a:solidFill>
                  </a:tcPr>
                </a:tc>
                <a:tc>
                  <a:txBody>
                    <a:bodyPr/>
                    <a:lstStyle/>
                    <a:p>
                      <a:pPr eaLnBrk="0" fontAlgn="base" hangingPunct="0">
                        <a:lnSpc>
                          <a:spcPct val="80000"/>
                        </a:lnSpc>
                        <a:spcBef>
                          <a:spcPts val="1200"/>
                        </a:spcBef>
                        <a:spcAft>
                          <a:spcPts val="0"/>
                        </a:spcAft>
                      </a:pPr>
                      <a:r>
                        <a:rPr lang="en-US" sz="900" b="1" kern="1200">
                          <a:solidFill>
                            <a:srgbClr val="FFFFFF"/>
                          </a:solidFill>
                          <a:effectLst/>
                          <a:latin typeface="Malgun Gothic" panose="020B0503020000020004" pitchFamily="34" charset="-127"/>
                          <a:ea typeface="Malgun Gothic" panose="020B0503020000020004" pitchFamily="34" charset="-127"/>
                          <a:cs typeface="Arial" panose="020B0604020202020204" pitchFamily="34" charset="0"/>
                        </a:rPr>
                        <a:t>Formula</a:t>
                      </a:r>
                      <a:endParaRPr lang="en-AU" sz="9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7F878D"/>
                      </a:solidFill>
                      <a:prstDash val="solid"/>
                      <a:round/>
                      <a:headEnd type="none" w="med" len="med"/>
                      <a:tailEnd type="none" w="med" len="med"/>
                    </a:lnT>
                    <a:lnB>
                      <a:noFill/>
                    </a:lnB>
                    <a:solidFill>
                      <a:srgbClr val="7F878D"/>
                    </a:solidFill>
                  </a:tcPr>
                </a:tc>
                <a:tc>
                  <a:txBody>
                    <a:bodyPr/>
                    <a:lstStyle/>
                    <a:p>
                      <a:pPr eaLnBrk="0" fontAlgn="base" hangingPunct="0">
                        <a:lnSpc>
                          <a:spcPct val="80000"/>
                        </a:lnSpc>
                        <a:spcBef>
                          <a:spcPts val="1200"/>
                        </a:spcBef>
                        <a:spcAft>
                          <a:spcPts val="0"/>
                        </a:spcAft>
                      </a:pPr>
                      <a:r>
                        <a:rPr lang="en-US" sz="900" b="1" kern="1200">
                          <a:solidFill>
                            <a:srgbClr val="FFFFFF"/>
                          </a:solidFill>
                          <a:effectLst/>
                          <a:latin typeface="Malgun Gothic" panose="020B0503020000020004" pitchFamily="34" charset="-127"/>
                          <a:ea typeface="Malgun Gothic" panose="020B0503020000020004" pitchFamily="34" charset="-127"/>
                          <a:cs typeface="Arial" panose="020B0604020202020204" pitchFamily="34" charset="0"/>
                        </a:rPr>
                        <a:t>Type</a:t>
                      </a:r>
                      <a:endParaRPr lang="en-AU" sz="9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7F878D"/>
                      </a:solidFill>
                      <a:prstDash val="solid"/>
                      <a:round/>
                      <a:headEnd type="none" w="med" len="med"/>
                      <a:tailEnd type="none" w="med" len="med"/>
                    </a:lnT>
                    <a:lnB>
                      <a:noFill/>
                    </a:lnB>
                    <a:solidFill>
                      <a:srgbClr val="7F878D"/>
                    </a:solidFill>
                  </a:tcPr>
                </a:tc>
                <a:tc>
                  <a:txBody>
                    <a:bodyPr/>
                    <a:lstStyle/>
                    <a:p>
                      <a:pPr eaLnBrk="0" fontAlgn="base" hangingPunct="0">
                        <a:lnSpc>
                          <a:spcPct val="80000"/>
                        </a:lnSpc>
                        <a:spcBef>
                          <a:spcPts val="1200"/>
                        </a:spcBef>
                        <a:spcAft>
                          <a:spcPts val="0"/>
                        </a:spcAft>
                      </a:pPr>
                      <a:r>
                        <a:rPr lang="en-US" sz="900" b="1" kern="1200">
                          <a:solidFill>
                            <a:srgbClr val="FFFFFF"/>
                          </a:solidFill>
                          <a:effectLst/>
                          <a:latin typeface="Malgun Gothic" panose="020B0503020000020004" pitchFamily="34" charset="-127"/>
                          <a:ea typeface="Malgun Gothic" panose="020B0503020000020004" pitchFamily="34" charset="-127"/>
                          <a:cs typeface="Arial" panose="020B0604020202020204" pitchFamily="34" charset="0"/>
                        </a:rPr>
                        <a:t>Operational</a:t>
                      </a:r>
                      <a:endParaRPr lang="en-AU" sz="9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7F878D"/>
                      </a:solidFill>
                      <a:prstDash val="solid"/>
                      <a:round/>
                      <a:headEnd type="none" w="med" len="med"/>
                      <a:tailEnd type="none" w="med" len="med"/>
                    </a:lnT>
                    <a:lnB>
                      <a:noFill/>
                    </a:lnB>
                    <a:solidFill>
                      <a:srgbClr val="7F878D"/>
                    </a:solidFill>
                  </a:tcPr>
                </a:tc>
                <a:tc>
                  <a:txBody>
                    <a:bodyPr/>
                    <a:lstStyle/>
                    <a:p>
                      <a:pPr eaLnBrk="0" fontAlgn="base" hangingPunct="0">
                        <a:lnSpc>
                          <a:spcPct val="80000"/>
                        </a:lnSpc>
                        <a:spcBef>
                          <a:spcPts val="1200"/>
                        </a:spcBef>
                        <a:spcAft>
                          <a:spcPts val="0"/>
                        </a:spcAft>
                      </a:pPr>
                      <a:r>
                        <a:rPr lang="en-US" sz="900" b="1" kern="1200">
                          <a:solidFill>
                            <a:srgbClr val="FFFFFF"/>
                          </a:solidFill>
                          <a:effectLst/>
                          <a:latin typeface="Malgun Gothic" panose="020B0503020000020004" pitchFamily="34" charset="-127"/>
                          <a:ea typeface="Malgun Gothic" panose="020B0503020000020004" pitchFamily="34" charset="-127"/>
                          <a:cs typeface="Arial" panose="020B0604020202020204" pitchFamily="34" charset="0"/>
                        </a:rPr>
                        <a:t>Management</a:t>
                      </a:r>
                      <a:endParaRPr lang="en-AU" sz="9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7F878D"/>
                      </a:solidFill>
                      <a:prstDash val="solid"/>
                      <a:round/>
                      <a:headEnd type="none" w="med" len="med"/>
                      <a:tailEnd type="none" w="med" len="med"/>
                    </a:lnT>
                    <a:lnB>
                      <a:noFill/>
                    </a:lnB>
                    <a:solidFill>
                      <a:srgbClr val="7F878D"/>
                    </a:solidFill>
                  </a:tcPr>
                </a:tc>
                <a:tc>
                  <a:txBody>
                    <a:bodyPr/>
                    <a:lstStyle/>
                    <a:p>
                      <a:pPr eaLnBrk="0" fontAlgn="base" hangingPunct="0">
                        <a:lnSpc>
                          <a:spcPct val="80000"/>
                        </a:lnSpc>
                        <a:spcBef>
                          <a:spcPts val="1200"/>
                        </a:spcBef>
                        <a:spcAft>
                          <a:spcPts val="0"/>
                        </a:spcAft>
                      </a:pPr>
                      <a:r>
                        <a:rPr lang="en-US" sz="900" b="1" kern="1200">
                          <a:solidFill>
                            <a:srgbClr val="FFFFFF"/>
                          </a:solidFill>
                          <a:effectLst/>
                          <a:latin typeface="Malgun Gothic" panose="020B0503020000020004" pitchFamily="34" charset="-127"/>
                          <a:ea typeface="Malgun Gothic" panose="020B0503020000020004" pitchFamily="34" charset="-127"/>
                          <a:cs typeface="Arial" panose="020B0604020202020204" pitchFamily="34" charset="0"/>
                        </a:rPr>
                        <a:t>Shareholder</a:t>
                      </a:r>
                      <a:endParaRPr lang="en-AU" sz="9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nchor="ctr">
                    <a:lnL>
                      <a:noFill/>
                    </a:lnL>
                    <a:lnR w="12700" cap="flat" cmpd="sng" algn="ctr">
                      <a:solidFill>
                        <a:srgbClr val="7F878D"/>
                      </a:solidFill>
                      <a:prstDash val="solid"/>
                      <a:round/>
                      <a:headEnd type="none" w="med" len="med"/>
                      <a:tailEnd type="none" w="med" len="med"/>
                    </a:lnR>
                    <a:lnT w="12700" cap="flat" cmpd="sng" algn="ctr">
                      <a:solidFill>
                        <a:srgbClr val="7F878D"/>
                      </a:solidFill>
                      <a:prstDash val="solid"/>
                      <a:round/>
                      <a:headEnd type="none" w="med" len="med"/>
                      <a:tailEnd type="none" w="med" len="med"/>
                    </a:lnT>
                    <a:lnB>
                      <a:noFill/>
                    </a:lnB>
                    <a:solidFill>
                      <a:srgbClr val="7F878D"/>
                    </a:solidFill>
                  </a:tcPr>
                </a:tc>
                <a:extLst>
                  <a:ext uri="{0D108BD9-81ED-4DB2-BD59-A6C34878D82A}">
                    <a16:rowId xmlns:a16="http://schemas.microsoft.com/office/drawing/2014/main" val="2077335711"/>
                  </a:ext>
                </a:extLst>
              </a:tr>
              <a:tr h="448059">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Gross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profit margin</a:t>
                      </a:r>
                    </a:p>
                  </a:txBody>
                  <a:tcPr marL="68580" marR="68580" marT="0" marB="0">
                    <a:lnL w="12700" cap="flat" cmpd="sng" algn="ctr">
                      <a:solidFill>
                        <a:srgbClr val="7F878D"/>
                      </a:solidFill>
                      <a:prstDash val="solid"/>
                      <a:round/>
                      <a:headEnd type="none" w="med" len="med"/>
                      <a:tailEnd type="none" w="med" len="med"/>
                    </a:lnL>
                    <a:lnR>
                      <a:noFill/>
                    </a:lnR>
                    <a:lnT>
                      <a:noFill/>
                    </a:lnT>
                    <a:lnB>
                      <a:noFill/>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Gross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profit / net sales</a:t>
                      </a:r>
                    </a:p>
                  </a:txBody>
                  <a:tcPr marL="68580" marR="68580" marT="0" marB="0">
                    <a:lnL>
                      <a:noFill/>
                    </a:lnL>
                    <a:lnR>
                      <a:noFill/>
                    </a:lnR>
                    <a:lnT>
                      <a:noFill/>
                    </a:lnT>
                    <a:lnB>
                      <a:noFill/>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Profitability</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70000"/>
                        </a:lnSpc>
                        <a:spcBef>
                          <a:spcPts val="720"/>
                        </a:spcBef>
                        <a:spcAft>
                          <a:spcPts val="720"/>
                        </a:spcAft>
                      </a:pPr>
                      <a:endPar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gn="ctr">
                        <a:lnSpc>
                          <a:spcPct val="70000"/>
                        </a:lnSpc>
                        <a:spcBef>
                          <a:spcPts val="720"/>
                        </a:spcBef>
                        <a:spcAft>
                          <a:spcPts val="720"/>
                        </a:spcAft>
                      </a:pPr>
                      <a:r>
                        <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rPr>
                        <a:t>X</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endParaRPr lang="en-AU" sz="900">
                        <a:effectLst/>
                        <a:latin typeface="Malgun Gothic" panose="020B0503020000020004" pitchFamily="34" charset="-127"/>
                        <a:ea typeface="Malgun Gothic" panose="020B0503020000020004" pitchFamily="34" charset="-127"/>
                      </a:endParaRPr>
                    </a:p>
                  </a:txBody>
                  <a:tcPr marL="68580" marR="68580" marT="0" marB="0">
                    <a:lnL>
                      <a:noFill/>
                    </a:lnL>
                    <a:lnR>
                      <a:noFill/>
                    </a:lnR>
                    <a:lnT>
                      <a:noFill/>
                    </a:lnT>
                    <a:lnB>
                      <a:noFill/>
                    </a:lnB>
                  </a:tcPr>
                </a:tc>
                <a:tc>
                  <a:txBody>
                    <a:bodyPr/>
                    <a:lstStyle/>
                    <a:p>
                      <a:endParaRPr lang="en-AU" sz="900">
                        <a:effectLst/>
                        <a:latin typeface="Malgun Gothic" panose="020B0503020000020004" pitchFamily="34" charset="-127"/>
                        <a:ea typeface="Malgun Gothic" panose="020B0503020000020004" pitchFamily="34" charset="-127"/>
                      </a:endParaRPr>
                    </a:p>
                  </a:txBody>
                  <a:tcPr marL="68580" marR="68580" marT="0" marB="0">
                    <a:lnL>
                      <a:noFill/>
                    </a:lnL>
                    <a:lnR w="12700" cap="flat" cmpd="sng" algn="ctr">
                      <a:solidFill>
                        <a:srgbClr val="7F878D"/>
                      </a:solidFill>
                      <a:prstDash val="solid"/>
                      <a:round/>
                      <a:headEnd type="none" w="med" len="med"/>
                      <a:tailEnd type="none" w="med" len="med"/>
                    </a:lnR>
                    <a:lnT>
                      <a:noFill/>
                    </a:lnT>
                    <a:lnB>
                      <a:noFill/>
                    </a:lnB>
                  </a:tcPr>
                </a:tc>
                <a:extLst>
                  <a:ext uri="{0D108BD9-81ED-4DB2-BD59-A6C34878D82A}">
                    <a16:rowId xmlns:a16="http://schemas.microsoft.com/office/drawing/2014/main" val="4050401115"/>
                  </a:ext>
                </a:extLst>
              </a:tr>
              <a:tr h="451222">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EBIT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margin</a:t>
                      </a:r>
                    </a:p>
                  </a:txBody>
                  <a:tcPr marL="68580" marR="68580" marT="0" marB="0">
                    <a:lnL w="12700" cap="flat" cmpd="sng" algn="ctr">
                      <a:solidFill>
                        <a:srgbClr val="7F878D"/>
                      </a:solidFill>
                      <a:prstDash val="solid"/>
                      <a:round/>
                      <a:headEnd type="none" w="med" len="med"/>
                      <a:tailEnd type="none" w="med" len="med"/>
                    </a:lnL>
                    <a:lnR>
                      <a:noFill/>
                    </a:lnR>
                    <a:lnT>
                      <a:noFill/>
                    </a:lnT>
                    <a:lnB>
                      <a:noFill/>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EBIT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 net sales</a:t>
                      </a:r>
                    </a:p>
                  </a:txBody>
                  <a:tcPr marL="68580" marR="68580" marT="0" marB="0">
                    <a:lnL>
                      <a:noFill/>
                    </a:lnL>
                    <a:lnR>
                      <a:noFill/>
                    </a:lnR>
                    <a:lnT>
                      <a:noFill/>
                    </a:lnT>
                    <a:lnB>
                      <a:noFill/>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Profitability</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70000"/>
                        </a:lnSpc>
                        <a:spcBef>
                          <a:spcPts val="720"/>
                        </a:spcBef>
                        <a:spcAft>
                          <a:spcPts val="720"/>
                        </a:spcAft>
                      </a:pPr>
                      <a:endPar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gn="ctr">
                        <a:lnSpc>
                          <a:spcPct val="70000"/>
                        </a:lnSpc>
                        <a:spcBef>
                          <a:spcPts val="720"/>
                        </a:spcBef>
                        <a:spcAft>
                          <a:spcPts val="720"/>
                        </a:spcAft>
                      </a:pPr>
                      <a:r>
                        <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rPr>
                        <a:t>X</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70000"/>
                        </a:lnSpc>
                        <a:spcBef>
                          <a:spcPts val="720"/>
                        </a:spcBef>
                        <a:spcAft>
                          <a:spcPts val="720"/>
                        </a:spcAft>
                      </a:pPr>
                      <a:endPar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gn="ctr">
                        <a:lnSpc>
                          <a:spcPct val="70000"/>
                        </a:lnSpc>
                        <a:spcBef>
                          <a:spcPts val="720"/>
                        </a:spcBef>
                        <a:spcAft>
                          <a:spcPts val="720"/>
                        </a:spcAft>
                      </a:pPr>
                      <a:r>
                        <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rPr>
                        <a:t>X</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70000"/>
                        </a:lnSpc>
                        <a:spcBef>
                          <a:spcPts val="720"/>
                        </a:spcBef>
                        <a:spcAft>
                          <a:spcPts val="720"/>
                        </a:spcAft>
                      </a:pPr>
                      <a:endPar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gn="ctr">
                        <a:lnSpc>
                          <a:spcPct val="70000"/>
                        </a:lnSpc>
                        <a:spcBef>
                          <a:spcPts val="720"/>
                        </a:spcBef>
                        <a:spcAft>
                          <a:spcPts val="720"/>
                        </a:spcAft>
                      </a:pPr>
                      <a:r>
                        <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rPr>
                        <a:t>X</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w="12700" cap="flat" cmpd="sng" algn="ctr">
                      <a:solidFill>
                        <a:srgbClr val="7F878D"/>
                      </a:solidFill>
                      <a:prstDash val="solid"/>
                      <a:round/>
                      <a:headEnd type="none" w="med" len="med"/>
                      <a:tailEnd type="none" w="med" len="med"/>
                    </a:lnR>
                    <a:lnT>
                      <a:noFill/>
                    </a:lnT>
                    <a:lnB>
                      <a:noFill/>
                    </a:lnB>
                  </a:tcPr>
                </a:tc>
                <a:extLst>
                  <a:ext uri="{0D108BD9-81ED-4DB2-BD59-A6C34878D82A}">
                    <a16:rowId xmlns:a16="http://schemas.microsoft.com/office/drawing/2014/main" val="42150504"/>
                  </a:ext>
                </a:extLst>
              </a:tr>
              <a:tr h="451222">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Return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on assets</a:t>
                      </a:r>
                    </a:p>
                  </a:txBody>
                  <a:tcPr marL="68580" marR="68580" marT="0" marB="0">
                    <a:lnL w="12700" cap="flat" cmpd="sng" algn="ctr">
                      <a:solidFill>
                        <a:srgbClr val="7F878D"/>
                      </a:solidFill>
                      <a:prstDash val="solid"/>
                      <a:round/>
                      <a:headEnd type="none" w="med" len="med"/>
                      <a:tailEnd type="none" w="med" len="med"/>
                    </a:lnL>
                    <a:lnR>
                      <a:noFill/>
                    </a:lnR>
                    <a:lnT>
                      <a:noFill/>
                    </a:lnT>
                    <a:lnB>
                      <a:noFill/>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EBITDA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 Total assets</a:t>
                      </a:r>
                    </a:p>
                  </a:txBody>
                  <a:tcPr marL="68580" marR="68580" marT="0" marB="0">
                    <a:lnL>
                      <a:noFill/>
                    </a:lnL>
                    <a:lnR>
                      <a:noFill/>
                    </a:lnR>
                    <a:lnT>
                      <a:noFill/>
                    </a:lnT>
                    <a:lnB>
                      <a:noFill/>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Profitability</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70000"/>
                        </a:lnSpc>
                        <a:spcBef>
                          <a:spcPts val="720"/>
                        </a:spcBef>
                        <a:spcAft>
                          <a:spcPts val="720"/>
                        </a:spcAft>
                      </a:pPr>
                      <a:endPar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gn="ctr">
                        <a:lnSpc>
                          <a:spcPct val="70000"/>
                        </a:lnSpc>
                        <a:spcBef>
                          <a:spcPts val="720"/>
                        </a:spcBef>
                        <a:spcAft>
                          <a:spcPts val="720"/>
                        </a:spcAft>
                      </a:pPr>
                      <a:r>
                        <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rPr>
                        <a:t>X</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70000"/>
                        </a:lnSpc>
                        <a:spcBef>
                          <a:spcPts val="720"/>
                        </a:spcBef>
                        <a:spcAft>
                          <a:spcPts val="720"/>
                        </a:spcAft>
                      </a:pPr>
                      <a:endPar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gn="ctr">
                        <a:lnSpc>
                          <a:spcPct val="70000"/>
                        </a:lnSpc>
                        <a:spcBef>
                          <a:spcPts val="720"/>
                        </a:spcBef>
                        <a:spcAft>
                          <a:spcPts val="720"/>
                        </a:spcAft>
                      </a:pPr>
                      <a:r>
                        <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rPr>
                        <a:t>X</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endParaRPr lang="en-AU" sz="900" dirty="0">
                        <a:effectLst/>
                        <a:latin typeface="Malgun Gothic" panose="020B0503020000020004" pitchFamily="34" charset="-127"/>
                        <a:ea typeface="Malgun Gothic" panose="020B0503020000020004" pitchFamily="34" charset="-127"/>
                      </a:endParaRPr>
                    </a:p>
                  </a:txBody>
                  <a:tcPr marL="68580" marR="68580" marT="0" marB="0">
                    <a:lnL>
                      <a:noFill/>
                    </a:lnL>
                    <a:lnR w="12700" cap="flat" cmpd="sng" algn="ctr">
                      <a:solidFill>
                        <a:srgbClr val="7F878D"/>
                      </a:solidFill>
                      <a:prstDash val="solid"/>
                      <a:round/>
                      <a:headEnd type="none" w="med" len="med"/>
                      <a:tailEnd type="none" w="med" len="med"/>
                    </a:lnR>
                    <a:lnT>
                      <a:noFill/>
                    </a:lnT>
                    <a:lnB>
                      <a:noFill/>
                    </a:lnB>
                  </a:tcPr>
                </a:tc>
                <a:extLst>
                  <a:ext uri="{0D108BD9-81ED-4DB2-BD59-A6C34878D82A}">
                    <a16:rowId xmlns:a16="http://schemas.microsoft.com/office/drawing/2014/main" val="1608729839"/>
                  </a:ext>
                </a:extLst>
              </a:tr>
              <a:tr h="453329">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Return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on equity</a:t>
                      </a:r>
                    </a:p>
                  </a:txBody>
                  <a:tcPr marL="68580" marR="68580" marT="0" marB="0">
                    <a:lnL w="12700" cap="flat" cmpd="sng" algn="ctr">
                      <a:solidFill>
                        <a:srgbClr val="7F878D"/>
                      </a:solidFill>
                      <a:prstDash val="solid"/>
                      <a:round/>
                      <a:headEnd type="none" w="med" len="med"/>
                      <a:tailEnd type="none" w="med" len="med"/>
                    </a:lnL>
                    <a:lnR>
                      <a:noFill/>
                    </a:lnR>
                    <a:lnT>
                      <a:noFill/>
                    </a:lnT>
                    <a:lnB>
                      <a:noFill/>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Net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income / Equity</a:t>
                      </a:r>
                    </a:p>
                  </a:txBody>
                  <a:tcPr marL="68580" marR="68580" marT="0" marB="0">
                    <a:lnL>
                      <a:noFill/>
                    </a:lnL>
                    <a:lnR>
                      <a:noFill/>
                    </a:lnR>
                    <a:lnT>
                      <a:noFill/>
                    </a:lnT>
                    <a:lnB>
                      <a:noFill/>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Profitability</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endParaRPr lang="en-AU" sz="900" dirty="0">
                        <a:effectLst/>
                        <a:latin typeface="Malgun Gothic" panose="020B0503020000020004" pitchFamily="34" charset="-127"/>
                        <a:ea typeface="Malgun Gothic" panose="020B0503020000020004" pitchFamily="34" charset="-127"/>
                      </a:endParaRPr>
                    </a:p>
                  </a:txBody>
                  <a:tcPr marL="68580" marR="68580" marT="0" marB="0">
                    <a:lnL>
                      <a:noFill/>
                    </a:lnL>
                    <a:lnR>
                      <a:noFill/>
                    </a:lnR>
                    <a:lnT>
                      <a:noFill/>
                    </a:lnT>
                    <a:lnB>
                      <a:noFill/>
                    </a:lnB>
                  </a:tcPr>
                </a:tc>
                <a:tc>
                  <a:txBody>
                    <a:bodyPr/>
                    <a:lstStyle/>
                    <a:p>
                      <a:endParaRPr lang="en-AU" sz="900" dirty="0">
                        <a:effectLst/>
                        <a:latin typeface="Malgun Gothic" panose="020B0503020000020004" pitchFamily="34" charset="-127"/>
                        <a:ea typeface="Malgun Gothic" panose="020B0503020000020004" pitchFamily="34" charset="-127"/>
                      </a:endParaRPr>
                    </a:p>
                  </a:txBody>
                  <a:tcPr marL="68580" marR="68580" marT="0" marB="0">
                    <a:lnL>
                      <a:noFill/>
                    </a:lnL>
                    <a:lnR>
                      <a:noFill/>
                    </a:lnR>
                    <a:lnT>
                      <a:noFill/>
                    </a:lnT>
                    <a:lnB>
                      <a:noFill/>
                    </a:lnB>
                  </a:tcPr>
                </a:tc>
                <a:tc>
                  <a:txBody>
                    <a:bodyPr/>
                    <a:lstStyle/>
                    <a:p>
                      <a:pPr algn="ctr">
                        <a:lnSpc>
                          <a:spcPct val="70000"/>
                        </a:lnSpc>
                        <a:spcBef>
                          <a:spcPts val="720"/>
                        </a:spcBef>
                        <a:spcAft>
                          <a:spcPts val="720"/>
                        </a:spcAft>
                      </a:pPr>
                      <a:endPar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gn="ctr">
                        <a:lnSpc>
                          <a:spcPct val="70000"/>
                        </a:lnSpc>
                        <a:spcBef>
                          <a:spcPts val="720"/>
                        </a:spcBef>
                        <a:spcAft>
                          <a:spcPts val="720"/>
                        </a:spcAft>
                      </a:pPr>
                      <a:r>
                        <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rPr>
                        <a:t>X</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w="12700" cap="flat" cmpd="sng" algn="ctr">
                      <a:solidFill>
                        <a:srgbClr val="7F878D"/>
                      </a:solidFill>
                      <a:prstDash val="solid"/>
                      <a:round/>
                      <a:headEnd type="none" w="med" len="med"/>
                      <a:tailEnd type="none" w="med" len="med"/>
                    </a:lnR>
                    <a:lnT>
                      <a:noFill/>
                    </a:lnT>
                    <a:lnB>
                      <a:noFill/>
                    </a:lnB>
                  </a:tcPr>
                </a:tc>
                <a:extLst>
                  <a:ext uri="{0D108BD9-81ED-4DB2-BD59-A6C34878D82A}">
                    <a16:rowId xmlns:a16="http://schemas.microsoft.com/office/drawing/2014/main" val="3490493286"/>
                  </a:ext>
                </a:extLst>
              </a:tr>
              <a:tr h="445851">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Debtor/stock/creditor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days</a:t>
                      </a:r>
                    </a:p>
                  </a:txBody>
                  <a:tcPr marL="68580" marR="68580" marT="0" marB="0">
                    <a:lnL w="12700" cap="flat" cmpd="sng" algn="ctr">
                      <a:solidFill>
                        <a:srgbClr val="7F878D"/>
                      </a:solidFill>
                      <a:prstDash val="solid"/>
                      <a:round/>
                      <a:headEnd type="none" w="med" len="med"/>
                      <a:tailEnd type="none" w="med" len="med"/>
                    </a:lnL>
                    <a:lnR>
                      <a:noFill/>
                    </a:lnR>
                    <a:lnT>
                      <a:noFill/>
                    </a:lnT>
                    <a:lnB>
                      <a:noFill/>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See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table on next page</a:t>
                      </a:r>
                    </a:p>
                  </a:txBody>
                  <a:tcPr marL="68580" marR="68580" marT="0" marB="0">
                    <a:lnL>
                      <a:noFill/>
                    </a:lnL>
                    <a:lnR>
                      <a:noFill/>
                    </a:lnR>
                    <a:lnT>
                      <a:noFill/>
                    </a:lnT>
                    <a:lnB>
                      <a:noFill/>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Efficiency</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70000"/>
                        </a:lnSpc>
                        <a:spcBef>
                          <a:spcPts val="720"/>
                        </a:spcBef>
                        <a:spcAft>
                          <a:spcPts val="720"/>
                        </a:spcAft>
                      </a:pPr>
                      <a:endPar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gn="ctr">
                        <a:lnSpc>
                          <a:spcPct val="70000"/>
                        </a:lnSpc>
                        <a:spcBef>
                          <a:spcPts val="720"/>
                        </a:spcBef>
                        <a:spcAft>
                          <a:spcPts val="720"/>
                        </a:spcAft>
                      </a:pPr>
                      <a:r>
                        <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rPr>
                        <a:t>X</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endParaRPr lang="en-AU" sz="900" dirty="0">
                        <a:effectLst/>
                        <a:latin typeface="Malgun Gothic" panose="020B0503020000020004" pitchFamily="34" charset="-127"/>
                        <a:ea typeface="Malgun Gothic" panose="020B0503020000020004" pitchFamily="34" charset="-127"/>
                      </a:endParaRPr>
                    </a:p>
                  </a:txBody>
                  <a:tcPr marL="68580" marR="68580" marT="0" marB="0">
                    <a:lnL>
                      <a:noFill/>
                    </a:lnL>
                    <a:lnR>
                      <a:noFill/>
                    </a:lnR>
                    <a:lnT>
                      <a:noFill/>
                    </a:lnT>
                    <a:lnB>
                      <a:noFill/>
                    </a:lnB>
                  </a:tcPr>
                </a:tc>
                <a:tc>
                  <a:txBody>
                    <a:bodyPr/>
                    <a:lstStyle/>
                    <a:p>
                      <a:endParaRPr lang="en-AU" sz="900" dirty="0">
                        <a:effectLst/>
                        <a:latin typeface="Malgun Gothic" panose="020B0503020000020004" pitchFamily="34" charset="-127"/>
                        <a:ea typeface="Malgun Gothic" panose="020B0503020000020004" pitchFamily="34" charset="-127"/>
                      </a:endParaRPr>
                    </a:p>
                  </a:txBody>
                  <a:tcPr marL="68580" marR="68580" marT="0" marB="0">
                    <a:lnL>
                      <a:noFill/>
                    </a:lnL>
                    <a:lnR w="12700" cap="flat" cmpd="sng" algn="ctr">
                      <a:solidFill>
                        <a:srgbClr val="7F878D"/>
                      </a:solidFill>
                      <a:prstDash val="solid"/>
                      <a:round/>
                      <a:headEnd type="none" w="med" len="med"/>
                      <a:tailEnd type="none" w="med" len="med"/>
                    </a:lnR>
                    <a:lnT>
                      <a:noFill/>
                    </a:lnT>
                    <a:lnB>
                      <a:noFill/>
                    </a:lnB>
                  </a:tcPr>
                </a:tc>
                <a:extLst>
                  <a:ext uri="{0D108BD9-81ED-4DB2-BD59-A6C34878D82A}">
                    <a16:rowId xmlns:a16="http://schemas.microsoft.com/office/drawing/2014/main" val="3614079342"/>
                  </a:ext>
                </a:extLst>
              </a:tr>
              <a:tr h="445851">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Working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capital</a:t>
                      </a:r>
                    </a:p>
                  </a:txBody>
                  <a:tcPr marL="68580" marR="68580" marT="0" marB="0">
                    <a:lnL w="12700" cap="flat" cmpd="sng" algn="ctr">
                      <a:solidFill>
                        <a:srgbClr val="7F878D"/>
                      </a:solidFill>
                      <a:prstDash val="solid"/>
                      <a:round/>
                      <a:headEnd type="none" w="med" len="med"/>
                      <a:tailEnd type="none" w="med" len="med"/>
                    </a:lnL>
                    <a:lnR>
                      <a:noFill/>
                    </a:lnR>
                    <a:lnT>
                      <a:noFill/>
                    </a:lnT>
                    <a:lnB>
                      <a:noFill/>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Receivables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 Inventory – Payables</a:t>
                      </a:r>
                    </a:p>
                  </a:txBody>
                  <a:tcPr marL="68580" marR="68580" marT="0" marB="0">
                    <a:lnL>
                      <a:noFill/>
                    </a:lnL>
                    <a:lnR>
                      <a:noFill/>
                    </a:lnR>
                    <a:lnT>
                      <a:noFill/>
                    </a:lnT>
                    <a:lnB>
                      <a:noFill/>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Efficiency</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70000"/>
                        </a:lnSpc>
                        <a:spcBef>
                          <a:spcPts val="720"/>
                        </a:spcBef>
                        <a:spcAft>
                          <a:spcPts val="720"/>
                        </a:spcAft>
                      </a:pPr>
                      <a:endPar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gn="ctr">
                        <a:lnSpc>
                          <a:spcPct val="70000"/>
                        </a:lnSpc>
                        <a:spcBef>
                          <a:spcPts val="720"/>
                        </a:spcBef>
                        <a:spcAft>
                          <a:spcPts val="720"/>
                        </a:spcAft>
                      </a:pPr>
                      <a:r>
                        <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rPr>
                        <a:t>X</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70000"/>
                        </a:lnSpc>
                        <a:spcBef>
                          <a:spcPts val="720"/>
                        </a:spcBef>
                        <a:spcAft>
                          <a:spcPts val="720"/>
                        </a:spcAft>
                      </a:pPr>
                      <a:endPar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gn="ctr">
                        <a:lnSpc>
                          <a:spcPct val="70000"/>
                        </a:lnSpc>
                        <a:spcBef>
                          <a:spcPts val="720"/>
                        </a:spcBef>
                        <a:spcAft>
                          <a:spcPts val="720"/>
                        </a:spcAft>
                      </a:pPr>
                      <a:r>
                        <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rPr>
                        <a:t>X</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endParaRPr lang="en-AU" sz="900" dirty="0">
                        <a:effectLst/>
                        <a:latin typeface="Malgun Gothic" panose="020B0503020000020004" pitchFamily="34" charset="-127"/>
                        <a:ea typeface="Malgun Gothic" panose="020B0503020000020004" pitchFamily="34" charset="-127"/>
                      </a:endParaRPr>
                    </a:p>
                  </a:txBody>
                  <a:tcPr marL="68580" marR="68580" marT="0" marB="0">
                    <a:lnL>
                      <a:noFill/>
                    </a:lnL>
                    <a:lnR w="12700" cap="flat" cmpd="sng" algn="ctr">
                      <a:solidFill>
                        <a:srgbClr val="7F878D"/>
                      </a:solidFill>
                      <a:prstDash val="solid"/>
                      <a:round/>
                      <a:headEnd type="none" w="med" len="med"/>
                      <a:tailEnd type="none" w="med" len="med"/>
                    </a:lnR>
                    <a:lnT>
                      <a:noFill/>
                    </a:lnT>
                    <a:lnB>
                      <a:noFill/>
                    </a:lnB>
                  </a:tcPr>
                </a:tc>
                <a:extLst>
                  <a:ext uri="{0D108BD9-81ED-4DB2-BD59-A6C34878D82A}">
                    <a16:rowId xmlns:a16="http://schemas.microsoft.com/office/drawing/2014/main" val="798048786"/>
                  </a:ext>
                </a:extLst>
              </a:tr>
              <a:tr h="445851">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Current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ratio</a:t>
                      </a:r>
                    </a:p>
                  </a:txBody>
                  <a:tcPr marL="68580" marR="68580" marT="0" marB="0">
                    <a:lnL w="12700" cap="flat" cmpd="sng" algn="ctr">
                      <a:solidFill>
                        <a:srgbClr val="7F878D"/>
                      </a:solidFill>
                      <a:prstDash val="solid"/>
                      <a:round/>
                      <a:headEnd type="none" w="med" len="med"/>
                      <a:tailEnd type="none" w="med" len="med"/>
                    </a:lnL>
                    <a:lnR>
                      <a:noFill/>
                    </a:lnR>
                    <a:lnT>
                      <a:noFill/>
                    </a:lnT>
                    <a:lnB>
                      <a:noFill/>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Current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assets / </a:t>
                      </a: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current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liabilities</a:t>
                      </a:r>
                    </a:p>
                  </a:txBody>
                  <a:tcPr marL="68580" marR="68580" marT="0" marB="0">
                    <a:lnL>
                      <a:noFill/>
                    </a:lnL>
                    <a:lnR>
                      <a:noFill/>
                    </a:lnR>
                    <a:lnT>
                      <a:noFill/>
                    </a:lnT>
                    <a:lnB>
                      <a:noFill/>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Liquidity</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endParaRPr lang="en-AU" sz="900" dirty="0">
                        <a:effectLst/>
                        <a:latin typeface="Malgun Gothic" panose="020B0503020000020004" pitchFamily="34" charset="-127"/>
                        <a:ea typeface="Malgun Gothic" panose="020B0503020000020004" pitchFamily="34" charset="-127"/>
                      </a:endParaRPr>
                    </a:p>
                  </a:txBody>
                  <a:tcPr marL="68580" marR="68580" marT="0" marB="0">
                    <a:lnL>
                      <a:noFill/>
                    </a:lnL>
                    <a:lnR>
                      <a:noFill/>
                    </a:lnR>
                    <a:lnT>
                      <a:noFill/>
                    </a:lnT>
                    <a:lnB>
                      <a:noFill/>
                    </a:lnB>
                  </a:tcPr>
                </a:tc>
                <a:tc>
                  <a:txBody>
                    <a:bodyPr/>
                    <a:lstStyle/>
                    <a:p>
                      <a:pPr algn="ctr">
                        <a:lnSpc>
                          <a:spcPct val="70000"/>
                        </a:lnSpc>
                        <a:spcBef>
                          <a:spcPts val="720"/>
                        </a:spcBef>
                        <a:spcAft>
                          <a:spcPts val="720"/>
                        </a:spcAft>
                      </a:pPr>
                      <a:endPar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gn="ctr">
                        <a:lnSpc>
                          <a:spcPct val="70000"/>
                        </a:lnSpc>
                        <a:spcBef>
                          <a:spcPts val="720"/>
                        </a:spcBef>
                        <a:spcAft>
                          <a:spcPts val="720"/>
                        </a:spcAft>
                      </a:pPr>
                      <a:r>
                        <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rPr>
                        <a:t>X</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70000"/>
                        </a:lnSpc>
                        <a:spcBef>
                          <a:spcPts val="720"/>
                        </a:spcBef>
                        <a:spcAft>
                          <a:spcPts val="720"/>
                        </a:spcAft>
                      </a:pPr>
                      <a:endPar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gn="ctr">
                        <a:lnSpc>
                          <a:spcPct val="70000"/>
                        </a:lnSpc>
                        <a:spcBef>
                          <a:spcPts val="720"/>
                        </a:spcBef>
                        <a:spcAft>
                          <a:spcPts val="720"/>
                        </a:spcAft>
                      </a:pPr>
                      <a:r>
                        <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rPr>
                        <a:t>X</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w="12700" cap="flat" cmpd="sng" algn="ctr">
                      <a:solidFill>
                        <a:srgbClr val="7F878D"/>
                      </a:solidFill>
                      <a:prstDash val="solid"/>
                      <a:round/>
                      <a:headEnd type="none" w="med" len="med"/>
                      <a:tailEnd type="none" w="med" len="med"/>
                    </a:lnR>
                    <a:lnT>
                      <a:noFill/>
                    </a:lnT>
                    <a:lnB>
                      <a:noFill/>
                    </a:lnB>
                  </a:tcPr>
                </a:tc>
                <a:extLst>
                  <a:ext uri="{0D108BD9-81ED-4DB2-BD59-A6C34878D82A}">
                    <a16:rowId xmlns:a16="http://schemas.microsoft.com/office/drawing/2014/main" val="2621195372"/>
                  </a:ext>
                </a:extLst>
              </a:tr>
              <a:tr h="451222">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Interest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cover ratio</a:t>
                      </a:r>
                    </a:p>
                  </a:txBody>
                  <a:tcPr marL="68580" marR="68580" marT="0" marB="0">
                    <a:lnL w="12700" cap="flat" cmpd="sng" algn="ctr">
                      <a:solidFill>
                        <a:srgbClr val="7F878D"/>
                      </a:solidFill>
                      <a:prstDash val="solid"/>
                      <a:round/>
                      <a:headEnd type="none" w="med" len="med"/>
                      <a:tailEnd type="none" w="med" len="med"/>
                    </a:lnL>
                    <a:lnR>
                      <a:noFill/>
                    </a:lnR>
                    <a:lnT>
                      <a:noFill/>
                    </a:lnT>
                    <a:lnB>
                      <a:noFill/>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EBIT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 Finance costs</a:t>
                      </a:r>
                    </a:p>
                  </a:txBody>
                  <a:tcPr marL="68580" marR="68580" marT="0" marB="0">
                    <a:lnL>
                      <a:noFill/>
                    </a:lnL>
                    <a:lnR>
                      <a:noFill/>
                    </a:lnR>
                    <a:lnT>
                      <a:noFill/>
                    </a:lnT>
                    <a:lnB>
                      <a:noFill/>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Liquidity</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endParaRPr lang="en-AU" sz="900">
                        <a:effectLst/>
                        <a:latin typeface="Malgun Gothic" panose="020B0503020000020004" pitchFamily="34" charset="-127"/>
                        <a:ea typeface="Malgun Gothic" panose="020B0503020000020004" pitchFamily="34" charset="-127"/>
                      </a:endParaRPr>
                    </a:p>
                  </a:txBody>
                  <a:tcPr marL="68580" marR="68580" marT="0" marB="0">
                    <a:lnL>
                      <a:noFill/>
                    </a:lnL>
                    <a:lnR>
                      <a:noFill/>
                    </a:lnR>
                    <a:lnT>
                      <a:noFill/>
                    </a:lnT>
                    <a:lnB>
                      <a:noFill/>
                    </a:lnB>
                  </a:tcPr>
                </a:tc>
                <a:tc>
                  <a:txBody>
                    <a:bodyPr/>
                    <a:lstStyle/>
                    <a:p>
                      <a:pPr algn="ctr">
                        <a:lnSpc>
                          <a:spcPct val="70000"/>
                        </a:lnSpc>
                        <a:spcBef>
                          <a:spcPts val="720"/>
                        </a:spcBef>
                        <a:spcAft>
                          <a:spcPts val="720"/>
                        </a:spcAft>
                      </a:pPr>
                      <a:endPar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gn="ctr">
                        <a:lnSpc>
                          <a:spcPct val="70000"/>
                        </a:lnSpc>
                        <a:spcBef>
                          <a:spcPts val="720"/>
                        </a:spcBef>
                        <a:spcAft>
                          <a:spcPts val="720"/>
                        </a:spcAft>
                      </a:pPr>
                      <a:r>
                        <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rPr>
                        <a:t>X</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endParaRPr lang="en-AU" sz="900" dirty="0">
                        <a:effectLst/>
                        <a:latin typeface="Malgun Gothic" panose="020B0503020000020004" pitchFamily="34" charset="-127"/>
                        <a:ea typeface="Malgun Gothic" panose="020B0503020000020004" pitchFamily="34" charset="-127"/>
                      </a:endParaRPr>
                    </a:p>
                  </a:txBody>
                  <a:tcPr marL="68580" marR="68580" marT="0" marB="0">
                    <a:lnL>
                      <a:noFill/>
                    </a:lnL>
                    <a:lnR w="12700" cap="flat" cmpd="sng" algn="ctr">
                      <a:solidFill>
                        <a:srgbClr val="7F878D"/>
                      </a:solidFill>
                      <a:prstDash val="solid"/>
                      <a:round/>
                      <a:headEnd type="none" w="med" len="med"/>
                      <a:tailEnd type="none" w="med" len="med"/>
                    </a:lnR>
                    <a:lnT>
                      <a:noFill/>
                    </a:lnT>
                    <a:lnB>
                      <a:noFill/>
                    </a:lnB>
                  </a:tcPr>
                </a:tc>
                <a:extLst>
                  <a:ext uri="{0D108BD9-81ED-4DB2-BD59-A6C34878D82A}">
                    <a16:rowId xmlns:a16="http://schemas.microsoft.com/office/drawing/2014/main" val="1385227872"/>
                  </a:ext>
                </a:extLst>
              </a:tr>
              <a:tr h="451222">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Gearing</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w="12700" cap="flat" cmpd="sng" algn="ctr">
                      <a:solidFill>
                        <a:srgbClr val="7F878D"/>
                      </a:solidFill>
                      <a:prstDash val="solid"/>
                      <a:round/>
                      <a:headEnd type="none" w="med" len="med"/>
                      <a:tailEnd type="none" w="med" len="med"/>
                    </a:lnL>
                    <a:lnR>
                      <a:noFill/>
                    </a:lnR>
                    <a:lnT>
                      <a:noFill/>
                    </a:lnT>
                    <a:lnB>
                      <a:noFill/>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Net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debt / (Net debt + equity)</a:t>
                      </a:r>
                    </a:p>
                  </a:txBody>
                  <a:tcPr marL="68580" marR="68580" marT="0" marB="0">
                    <a:lnL>
                      <a:noFill/>
                    </a:lnL>
                    <a:lnR>
                      <a:noFill/>
                    </a:lnR>
                    <a:lnT>
                      <a:noFill/>
                    </a:lnT>
                    <a:lnB>
                      <a:noFill/>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Leverage</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endParaRPr lang="en-AU" sz="900">
                        <a:effectLst/>
                        <a:latin typeface="Malgun Gothic" panose="020B0503020000020004" pitchFamily="34" charset="-127"/>
                        <a:ea typeface="Malgun Gothic" panose="020B0503020000020004" pitchFamily="34" charset="-127"/>
                      </a:endParaRPr>
                    </a:p>
                  </a:txBody>
                  <a:tcPr marL="68580" marR="68580" marT="0" marB="0">
                    <a:lnL>
                      <a:noFill/>
                    </a:lnL>
                    <a:lnR>
                      <a:noFill/>
                    </a:lnR>
                    <a:lnT>
                      <a:noFill/>
                    </a:lnT>
                    <a:lnB>
                      <a:noFill/>
                    </a:lnB>
                  </a:tcPr>
                </a:tc>
                <a:tc>
                  <a:txBody>
                    <a:bodyPr/>
                    <a:lstStyle/>
                    <a:p>
                      <a:pPr algn="ctr">
                        <a:lnSpc>
                          <a:spcPct val="70000"/>
                        </a:lnSpc>
                        <a:spcBef>
                          <a:spcPts val="720"/>
                        </a:spcBef>
                        <a:spcAft>
                          <a:spcPts val="720"/>
                        </a:spcAft>
                      </a:pPr>
                      <a:endPar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gn="ctr">
                        <a:lnSpc>
                          <a:spcPct val="70000"/>
                        </a:lnSpc>
                        <a:spcBef>
                          <a:spcPts val="720"/>
                        </a:spcBef>
                        <a:spcAft>
                          <a:spcPts val="720"/>
                        </a:spcAft>
                      </a:pPr>
                      <a:r>
                        <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rPr>
                        <a:t>X</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endParaRPr lang="en-AU" sz="900" dirty="0">
                        <a:effectLst/>
                        <a:latin typeface="Malgun Gothic" panose="020B0503020000020004" pitchFamily="34" charset="-127"/>
                        <a:ea typeface="Malgun Gothic" panose="020B0503020000020004" pitchFamily="34" charset="-127"/>
                      </a:endParaRPr>
                    </a:p>
                  </a:txBody>
                  <a:tcPr marL="68580" marR="68580" marT="0" marB="0">
                    <a:lnL>
                      <a:noFill/>
                    </a:lnL>
                    <a:lnR w="12700" cap="flat" cmpd="sng" algn="ctr">
                      <a:solidFill>
                        <a:srgbClr val="7F878D"/>
                      </a:solidFill>
                      <a:prstDash val="solid"/>
                      <a:round/>
                      <a:headEnd type="none" w="med" len="med"/>
                      <a:tailEnd type="none" w="med" len="med"/>
                    </a:lnR>
                    <a:lnT>
                      <a:noFill/>
                    </a:lnT>
                    <a:lnB>
                      <a:noFill/>
                    </a:lnB>
                  </a:tcPr>
                </a:tc>
                <a:extLst>
                  <a:ext uri="{0D108BD9-81ED-4DB2-BD59-A6C34878D82A}">
                    <a16:rowId xmlns:a16="http://schemas.microsoft.com/office/drawing/2014/main" val="1258380134"/>
                  </a:ext>
                </a:extLst>
              </a:tr>
              <a:tr h="451222">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Equity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ratio</a:t>
                      </a:r>
                    </a:p>
                  </a:txBody>
                  <a:tcPr marL="68580" marR="68580" marT="0" marB="0">
                    <a:lnL w="12700" cap="flat" cmpd="sng" algn="ctr">
                      <a:solidFill>
                        <a:srgbClr val="7F878D"/>
                      </a:solidFill>
                      <a:prstDash val="solid"/>
                      <a:round/>
                      <a:headEnd type="none" w="med" len="med"/>
                      <a:tailEnd type="none" w="med" len="med"/>
                    </a:lnL>
                    <a:lnR>
                      <a:noFill/>
                    </a:lnR>
                    <a:lnT>
                      <a:noFill/>
                    </a:lnT>
                    <a:lnB>
                      <a:noFill/>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Net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assets/ Total assets</a:t>
                      </a:r>
                    </a:p>
                  </a:txBody>
                  <a:tcPr marL="68580" marR="68580" marT="0" marB="0">
                    <a:lnL>
                      <a:noFill/>
                    </a:lnL>
                    <a:lnR>
                      <a:noFill/>
                    </a:lnR>
                    <a:lnT>
                      <a:noFill/>
                    </a:lnT>
                    <a:lnB>
                      <a:noFill/>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Leverage</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endParaRPr lang="en-AU" sz="900">
                        <a:effectLst/>
                        <a:latin typeface="Malgun Gothic" panose="020B0503020000020004" pitchFamily="34" charset="-127"/>
                        <a:ea typeface="Malgun Gothic" panose="020B0503020000020004" pitchFamily="34" charset="-127"/>
                      </a:endParaRPr>
                    </a:p>
                  </a:txBody>
                  <a:tcPr marL="68580" marR="68580" marT="0" marB="0">
                    <a:lnL>
                      <a:noFill/>
                    </a:lnL>
                    <a:lnR>
                      <a:noFill/>
                    </a:lnR>
                    <a:lnT>
                      <a:noFill/>
                    </a:lnT>
                    <a:lnB>
                      <a:noFill/>
                    </a:lnB>
                  </a:tcPr>
                </a:tc>
                <a:tc>
                  <a:txBody>
                    <a:bodyPr/>
                    <a:lstStyle/>
                    <a:p>
                      <a:pPr algn="ctr">
                        <a:lnSpc>
                          <a:spcPct val="70000"/>
                        </a:lnSpc>
                        <a:spcBef>
                          <a:spcPts val="720"/>
                        </a:spcBef>
                        <a:spcAft>
                          <a:spcPts val="720"/>
                        </a:spcAft>
                      </a:pPr>
                      <a:endPar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gn="ctr">
                        <a:lnSpc>
                          <a:spcPct val="70000"/>
                        </a:lnSpc>
                        <a:spcBef>
                          <a:spcPts val="720"/>
                        </a:spcBef>
                        <a:spcAft>
                          <a:spcPts val="720"/>
                        </a:spcAft>
                      </a:pPr>
                      <a:r>
                        <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rPr>
                        <a:t>X</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endParaRPr lang="en-AU" sz="900" dirty="0">
                        <a:effectLst/>
                        <a:latin typeface="Malgun Gothic" panose="020B0503020000020004" pitchFamily="34" charset="-127"/>
                        <a:ea typeface="Malgun Gothic" panose="020B0503020000020004" pitchFamily="34" charset="-127"/>
                      </a:endParaRPr>
                    </a:p>
                  </a:txBody>
                  <a:tcPr marL="68580" marR="68580" marT="0" marB="0">
                    <a:lnL>
                      <a:noFill/>
                    </a:lnL>
                    <a:lnR w="12700" cap="flat" cmpd="sng" algn="ctr">
                      <a:solidFill>
                        <a:srgbClr val="7F878D"/>
                      </a:solidFill>
                      <a:prstDash val="solid"/>
                      <a:round/>
                      <a:headEnd type="none" w="med" len="med"/>
                      <a:tailEnd type="none" w="med" len="med"/>
                    </a:lnR>
                    <a:lnT>
                      <a:noFill/>
                    </a:lnT>
                    <a:lnB>
                      <a:noFill/>
                    </a:lnB>
                  </a:tcPr>
                </a:tc>
                <a:extLst>
                  <a:ext uri="{0D108BD9-81ED-4DB2-BD59-A6C34878D82A}">
                    <a16:rowId xmlns:a16="http://schemas.microsoft.com/office/drawing/2014/main" val="3701368285"/>
                  </a:ext>
                </a:extLst>
              </a:tr>
              <a:tr h="451222">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Dividends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per share</a:t>
                      </a:r>
                    </a:p>
                  </a:txBody>
                  <a:tcPr marL="68580" marR="68580" marT="0" marB="0">
                    <a:lnL w="12700" cap="flat" cmpd="sng" algn="ctr">
                      <a:solidFill>
                        <a:srgbClr val="7F878D"/>
                      </a:solidFill>
                      <a:prstDash val="solid"/>
                      <a:round/>
                      <a:headEnd type="none" w="med" len="med"/>
                      <a:tailEnd type="none" w="med" len="med"/>
                    </a:lnL>
                    <a:lnR>
                      <a:noFill/>
                    </a:lnR>
                    <a:lnT>
                      <a:noFill/>
                    </a:lnT>
                    <a:lnB>
                      <a:noFill/>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Total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dividends / total shares</a:t>
                      </a:r>
                    </a:p>
                  </a:txBody>
                  <a:tcPr marL="68580" marR="68580" marT="0" marB="0">
                    <a:lnL>
                      <a:noFill/>
                    </a:lnL>
                    <a:lnR>
                      <a:noFill/>
                    </a:lnR>
                    <a:lnT>
                      <a:noFill/>
                    </a:lnT>
                    <a:lnB>
                      <a:noFill/>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Shareholder</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endParaRPr lang="en-AU" sz="900">
                        <a:effectLst/>
                        <a:latin typeface="Malgun Gothic" panose="020B0503020000020004" pitchFamily="34" charset="-127"/>
                        <a:ea typeface="Malgun Gothic" panose="020B0503020000020004" pitchFamily="34" charset="-127"/>
                      </a:endParaRPr>
                    </a:p>
                  </a:txBody>
                  <a:tcPr marL="68580" marR="68580" marT="0" marB="0">
                    <a:lnL>
                      <a:noFill/>
                    </a:lnL>
                    <a:lnR>
                      <a:noFill/>
                    </a:lnR>
                    <a:lnT>
                      <a:noFill/>
                    </a:lnT>
                    <a:lnB>
                      <a:noFill/>
                    </a:lnB>
                  </a:tcPr>
                </a:tc>
                <a:tc>
                  <a:txBody>
                    <a:bodyPr/>
                    <a:lstStyle/>
                    <a:p>
                      <a:endParaRPr lang="en-AU" sz="900">
                        <a:effectLst/>
                        <a:latin typeface="Malgun Gothic" panose="020B0503020000020004" pitchFamily="34" charset="-127"/>
                        <a:ea typeface="Malgun Gothic" panose="020B0503020000020004" pitchFamily="34" charset="-127"/>
                      </a:endParaRPr>
                    </a:p>
                  </a:txBody>
                  <a:tcPr marL="68580" marR="68580" marT="0" marB="0">
                    <a:lnL>
                      <a:noFill/>
                    </a:lnL>
                    <a:lnR>
                      <a:noFill/>
                    </a:lnR>
                    <a:lnT>
                      <a:noFill/>
                    </a:lnT>
                    <a:lnB>
                      <a:noFill/>
                    </a:lnB>
                  </a:tcPr>
                </a:tc>
                <a:tc>
                  <a:txBody>
                    <a:bodyPr/>
                    <a:lstStyle/>
                    <a:p>
                      <a:pPr algn="ctr">
                        <a:lnSpc>
                          <a:spcPct val="70000"/>
                        </a:lnSpc>
                        <a:spcBef>
                          <a:spcPts val="720"/>
                        </a:spcBef>
                        <a:spcAft>
                          <a:spcPts val="720"/>
                        </a:spcAft>
                      </a:pPr>
                      <a:endPar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gn="ctr">
                        <a:lnSpc>
                          <a:spcPct val="70000"/>
                        </a:lnSpc>
                        <a:spcBef>
                          <a:spcPts val="720"/>
                        </a:spcBef>
                        <a:spcAft>
                          <a:spcPts val="720"/>
                        </a:spcAft>
                      </a:pPr>
                      <a:r>
                        <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rPr>
                        <a:t>X</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w="12700" cap="flat" cmpd="sng" algn="ctr">
                      <a:solidFill>
                        <a:srgbClr val="7F878D"/>
                      </a:solidFill>
                      <a:prstDash val="solid"/>
                      <a:round/>
                      <a:headEnd type="none" w="med" len="med"/>
                      <a:tailEnd type="none" w="med" len="med"/>
                    </a:lnR>
                    <a:lnT>
                      <a:noFill/>
                    </a:lnT>
                    <a:lnB>
                      <a:noFill/>
                    </a:lnB>
                  </a:tcPr>
                </a:tc>
                <a:extLst>
                  <a:ext uri="{0D108BD9-81ED-4DB2-BD59-A6C34878D82A}">
                    <a16:rowId xmlns:a16="http://schemas.microsoft.com/office/drawing/2014/main" val="494311737"/>
                  </a:ext>
                </a:extLst>
              </a:tr>
              <a:tr h="451222">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Earnings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per share</a:t>
                      </a:r>
                    </a:p>
                  </a:txBody>
                  <a:tcPr marL="68580" marR="68580" marT="0" marB="0">
                    <a:lnL w="12700" cap="flat" cmpd="sng" algn="ctr">
                      <a:solidFill>
                        <a:srgbClr val="7F878D"/>
                      </a:solidFill>
                      <a:prstDash val="solid"/>
                      <a:round/>
                      <a:headEnd type="none" w="med" len="med"/>
                      <a:tailEnd type="none" w="med" len="med"/>
                    </a:lnL>
                    <a:lnR>
                      <a:noFill/>
                    </a:lnR>
                    <a:lnT>
                      <a:noFill/>
                    </a:lnT>
                    <a:lnB w="12700" cap="flat" cmpd="sng" algn="ctr">
                      <a:solidFill>
                        <a:srgbClr val="7F878D"/>
                      </a:solidFill>
                      <a:prstDash val="solid"/>
                      <a:round/>
                      <a:headEnd type="none" w="med" len="med"/>
                      <a:tailEnd type="none" w="med" len="med"/>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NPAT </a:t>
                      </a:r>
                      <a:r>
                        <a:rPr lang="en-AU" sz="900" dirty="0">
                          <a:effectLst/>
                          <a:latin typeface="Malgun Gothic" panose="020B0503020000020004" pitchFamily="34" charset="-127"/>
                          <a:ea typeface="Malgun Gothic" panose="020B0503020000020004" pitchFamily="34" charset="-127"/>
                          <a:cs typeface="Times New Roman" panose="02020603050405020304" pitchFamily="18" charset="0"/>
                        </a:rPr>
                        <a:t>/ total shares</a:t>
                      </a:r>
                    </a:p>
                  </a:txBody>
                  <a:tcPr marL="68580" marR="68580" marT="0" marB="0">
                    <a:lnL>
                      <a:noFill/>
                    </a:lnL>
                    <a:lnR>
                      <a:noFill/>
                    </a:lnR>
                    <a:lnT>
                      <a:noFill/>
                    </a:lnT>
                    <a:lnB w="12700" cap="flat" cmpd="sng" algn="ctr">
                      <a:solidFill>
                        <a:srgbClr val="7F878D"/>
                      </a:solidFill>
                      <a:prstDash val="solid"/>
                      <a:round/>
                      <a:headEnd type="none" w="med" len="med"/>
                      <a:tailEnd type="none" w="med" len="med"/>
                    </a:lnB>
                  </a:tcPr>
                </a:tc>
                <a:tc>
                  <a:txBody>
                    <a:bodyPr/>
                    <a:lstStyle/>
                    <a:p>
                      <a:pPr>
                        <a:lnSpc>
                          <a:spcPct val="70000"/>
                        </a:lnSpc>
                        <a:spcBef>
                          <a:spcPts val="720"/>
                        </a:spcBef>
                        <a:spcAft>
                          <a:spcPts val="720"/>
                        </a:spcAft>
                      </a:pPr>
                      <a:endPar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70000"/>
                        </a:lnSpc>
                        <a:spcBef>
                          <a:spcPts val="720"/>
                        </a:spcBef>
                        <a:spcAft>
                          <a:spcPts val="720"/>
                        </a:spcAft>
                      </a:pPr>
                      <a:r>
                        <a:rPr lang="en-AU" sz="900" dirty="0" smtClean="0">
                          <a:effectLst/>
                          <a:latin typeface="Malgun Gothic" panose="020B0503020000020004" pitchFamily="34" charset="-127"/>
                          <a:ea typeface="Malgun Gothic" panose="020B0503020000020004" pitchFamily="34" charset="-127"/>
                          <a:cs typeface="Times New Roman" panose="02020603050405020304" pitchFamily="18" charset="0"/>
                        </a:rPr>
                        <a:t>Shareholder</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a:noFill/>
                    </a:lnR>
                    <a:lnT>
                      <a:noFill/>
                    </a:lnT>
                    <a:lnB w="12700" cap="flat" cmpd="sng" algn="ctr">
                      <a:solidFill>
                        <a:srgbClr val="7F878D"/>
                      </a:solidFill>
                      <a:prstDash val="solid"/>
                      <a:round/>
                      <a:headEnd type="none" w="med" len="med"/>
                      <a:tailEnd type="none" w="med" len="med"/>
                    </a:lnB>
                  </a:tcPr>
                </a:tc>
                <a:tc>
                  <a:txBody>
                    <a:bodyPr/>
                    <a:lstStyle/>
                    <a:p>
                      <a:endParaRPr lang="en-AU" sz="900">
                        <a:effectLst/>
                        <a:latin typeface="Malgun Gothic" panose="020B0503020000020004" pitchFamily="34" charset="-127"/>
                        <a:ea typeface="Malgun Gothic" panose="020B0503020000020004" pitchFamily="34" charset="-127"/>
                      </a:endParaRPr>
                    </a:p>
                  </a:txBody>
                  <a:tcPr marL="68580" marR="68580" marT="0" marB="0">
                    <a:lnL>
                      <a:noFill/>
                    </a:lnL>
                    <a:lnR>
                      <a:noFill/>
                    </a:lnR>
                    <a:lnT>
                      <a:noFill/>
                    </a:lnT>
                    <a:lnB w="12700" cap="flat" cmpd="sng" algn="ctr">
                      <a:solidFill>
                        <a:srgbClr val="7F878D"/>
                      </a:solidFill>
                      <a:prstDash val="solid"/>
                      <a:round/>
                      <a:headEnd type="none" w="med" len="med"/>
                      <a:tailEnd type="none" w="med" len="med"/>
                    </a:lnB>
                  </a:tcPr>
                </a:tc>
                <a:tc>
                  <a:txBody>
                    <a:bodyPr/>
                    <a:lstStyle/>
                    <a:p>
                      <a:endParaRPr lang="en-AU" sz="900">
                        <a:effectLst/>
                        <a:latin typeface="Malgun Gothic" panose="020B0503020000020004" pitchFamily="34" charset="-127"/>
                        <a:ea typeface="Malgun Gothic" panose="020B0503020000020004" pitchFamily="34" charset="-127"/>
                      </a:endParaRPr>
                    </a:p>
                  </a:txBody>
                  <a:tcPr marL="68580" marR="68580" marT="0" marB="0">
                    <a:lnL>
                      <a:noFill/>
                    </a:lnL>
                    <a:lnR>
                      <a:noFill/>
                    </a:lnR>
                    <a:lnT>
                      <a:noFill/>
                    </a:lnT>
                    <a:lnB w="12700" cap="flat" cmpd="sng" algn="ctr">
                      <a:solidFill>
                        <a:srgbClr val="7F878D"/>
                      </a:solidFill>
                      <a:prstDash val="solid"/>
                      <a:round/>
                      <a:headEnd type="none" w="med" len="med"/>
                      <a:tailEnd type="none" w="med" len="med"/>
                    </a:lnB>
                  </a:tcPr>
                </a:tc>
                <a:tc>
                  <a:txBody>
                    <a:bodyPr/>
                    <a:lstStyle/>
                    <a:p>
                      <a:pPr algn="ctr">
                        <a:lnSpc>
                          <a:spcPct val="70000"/>
                        </a:lnSpc>
                        <a:spcBef>
                          <a:spcPts val="720"/>
                        </a:spcBef>
                        <a:spcAft>
                          <a:spcPts val="720"/>
                        </a:spcAft>
                      </a:pPr>
                      <a:endPar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endParaRPr>
                    </a:p>
                    <a:p>
                      <a:pPr algn="ctr">
                        <a:lnSpc>
                          <a:spcPct val="70000"/>
                        </a:lnSpc>
                        <a:spcBef>
                          <a:spcPts val="720"/>
                        </a:spcBef>
                        <a:spcAft>
                          <a:spcPts val="720"/>
                        </a:spcAft>
                      </a:pPr>
                      <a:r>
                        <a:rPr lang="en-US" sz="900" dirty="0" smtClean="0">
                          <a:effectLst/>
                          <a:latin typeface="Malgun Gothic" panose="020B0503020000020004" pitchFamily="34" charset="-127"/>
                          <a:ea typeface="Malgun Gothic" panose="020B0503020000020004" pitchFamily="34" charset="-127"/>
                          <a:cs typeface="Times New Roman" panose="02020603050405020304" pitchFamily="18" charset="0"/>
                        </a:rPr>
                        <a:t>X</a:t>
                      </a:r>
                      <a:endParaRPr lang="en-AU" sz="9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lnL>
                      <a:noFill/>
                    </a:lnL>
                    <a:lnR w="12700" cap="flat" cmpd="sng" algn="ctr">
                      <a:solidFill>
                        <a:srgbClr val="7F878D"/>
                      </a:solidFill>
                      <a:prstDash val="solid"/>
                      <a:round/>
                      <a:headEnd type="none" w="med" len="med"/>
                      <a:tailEnd type="none" w="med" len="med"/>
                    </a:lnR>
                    <a:lnT>
                      <a:noFill/>
                    </a:lnT>
                    <a:lnB w="12700" cap="flat" cmpd="sng" algn="ctr">
                      <a:solidFill>
                        <a:srgbClr val="7F878D"/>
                      </a:solidFill>
                      <a:prstDash val="solid"/>
                      <a:round/>
                      <a:headEnd type="none" w="med" len="med"/>
                      <a:tailEnd type="none" w="med" len="med"/>
                    </a:lnB>
                  </a:tcPr>
                </a:tc>
                <a:extLst>
                  <a:ext uri="{0D108BD9-81ED-4DB2-BD59-A6C34878D82A}">
                    <a16:rowId xmlns:a16="http://schemas.microsoft.com/office/drawing/2014/main" val="2921033735"/>
                  </a:ext>
                </a:extLst>
              </a:tr>
            </a:tbl>
          </a:graphicData>
        </a:graphic>
      </p:graphicFrame>
    </p:spTree>
    <p:extLst>
      <p:ext uri="{BB962C8B-B14F-4D97-AF65-F5344CB8AC3E}">
        <p14:creationId xmlns:p14="http://schemas.microsoft.com/office/powerpoint/2010/main" val="3680944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Return on Equity</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33</a:t>
            </a:fld>
            <a:endParaRPr lang="en-US" dirty="0"/>
          </a:p>
        </p:txBody>
      </p:sp>
      <p:sp>
        <p:nvSpPr>
          <p:cNvPr id="14" name="Rectangle 13"/>
          <p:cNvSpPr/>
          <p:nvPr/>
        </p:nvSpPr>
        <p:spPr>
          <a:xfrm>
            <a:off x="1015544" y="2121791"/>
            <a:ext cx="1104405" cy="8075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lvl="0"/>
            <a:r>
              <a:rPr lang="en-AU" sz="1600" b="1" dirty="0">
                <a:latin typeface="Malgun Gothic" panose="020B0503020000020004" pitchFamily="34" charset="-127"/>
                <a:ea typeface="Malgun Gothic" panose="020B0503020000020004" pitchFamily="34" charset="-127"/>
              </a:rPr>
              <a:t>ROE</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13" t="24429" r="40000" b="38779"/>
          <a:stretch/>
        </p:blipFill>
        <p:spPr bwMode="auto">
          <a:xfrm>
            <a:off x="1947699" y="2210785"/>
            <a:ext cx="4191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2558594" y="2121791"/>
            <a:ext cx="1722729" cy="8075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600" b="1" dirty="0">
                <a:latin typeface="Malgun Gothic" panose="020B0503020000020004" pitchFamily="34" charset="-127"/>
                <a:ea typeface="Malgun Gothic" panose="020B0503020000020004" pitchFamily="34" charset="-127"/>
              </a:rPr>
              <a:t>Net income</a:t>
            </a:r>
          </a:p>
          <a:p>
            <a:pPr lvl="0" algn="ctr"/>
            <a:r>
              <a:rPr lang="en-AU" sz="1600" b="1" dirty="0">
                <a:latin typeface="Malgun Gothic" panose="020B0503020000020004" pitchFamily="34" charset="-127"/>
                <a:ea typeface="Malgun Gothic" panose="020B0503020000020004" pitchFamily="34" charset="-127"/>
              </a:rPr>
              <a:t>       </a:t>
            </a:r>
            <a:r>
              <a:rPr lang="en-AU" sz="1600" b="1" dirty="0" smtClean="0">
                <a:latin typeface="Malgun Gothic" panose="020B0503020000020004" pitchFamily="34" charset="-127"/>
                <a:ea typeface="Malgun Gothic" panose="020B0503020000020004" pitchFamily="34" charset="-127"/>
              </a:rPr>
              <a:t>    </a:t>
            </a:r>
            <a:r>
              <a:rPr lang="en-AU" sz="1600" b="1" dirty="0">
                <a:latin typeface="Malgun Gothic" panose="020B0503020000020004" pitchFamily="34" charset="-127"/>
                <a:ea typeface="Malgun Gothic" panose="020B0503020000020004" pitchFamily="34" charset="-127"/>
              </a:rPr>
              <a:t>	    </a:t>
            </a:r>
            <a:r>
              <a:rPr lang="en-AU" sz="1600" b="1" dirty="0" smtClean="0">
                <a:latin typeface="Malgun Gothic" panose="020B0503020000020004" pitchFamily="34" charset="-127"/>
                <a:ea typeface="Malgun Gothic" panose="020B0503020000020004" pitchFamily="34" charset="-127"/>
              </a:rPr>
              <a:t>Average Equity</a:t>
            </a:r>
            <a:endParaRPr lang="en-AU" sz="1600" b="1" dirty="0">
              <a:latin typeface="Malgun Gothic" panose="020B0503020000020004" pitchFamily="34" charset="-127"/>
              <a:ea typeface="Malgun Gothic" panose="020B0503020000020004" pitchFamily="34" charset="-127"/>
            </a:endParaRPr>
          </a:p>
        </p:txBody>
      </p:sp>
      <p:cxnSp>
        <p:nvCxnSpPr>
          <p:cNvPr id="9" name="Straight Connector 8"/>
          <p:cNvCxnSpPr/>
          <p:nvPr/>
        </p:nvCxnSpPr>
        <p:spPr>
          <a:xfrm>
            <a:off x="2852573" y="2525110"/>
            <a:ext cx="118110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1001690" y="3935303"/>
            <a:ext cx="1104405" cy="8075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lvl="0"/>
            <a:r>
              <a:rPr lang="en-AU" sz="1600" b="1" dirty="0">
                <a:latin typeface="Malgun Gothic" panose="020B0503020000020004" pitchFamily="34" charset="-127"/>
                <a:ea typeface="Malgun Gothic" panose="020B0503020000020004" pitchFamily="34" charset="-127"/>
              </a:rPr>
              <a:t>ROE</a:t>
            </a:r>
          </a:p>
        </p:txBody>
      </p:sp>
      <p:pic>
        <p:nvPicPr>
          <p:cNvPr id="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13" t="24429" r="40000" b="38779"/>
          <a:stretch/>
        </p:blipFill>
        <p:spPr bwMode="auto">
          <a:xfrm>
            <a:off x="1933845" y="4024297"/>
            <a:ext cx="4191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2544740" y="3935303"/>
            <a:ext cx="1722729" cy="8075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600" b="1" dirty="0">
                <a:latin typeface="Malgun Gothic" panose="020B0503020000020004" pitchFamily="34" charset="-127"/>
                <a:ea typeface="Malgun Gothic" panose="020B0503020000020004" pitchFamily="34" charset="-127"/>
              </a:rPr>
              <a:t>Net income</a:t>
            </a:r>
          </a:p>
          <a:p>
            <a:pPr lvl="0" algn="ctr"/>
            <a:r>
              <a:rPr lang="en-AU" sz="1600" b="1" dirty="0">
                <a:latin typeface="Malgun Gothic" panose="020B0503020000020004" pitchFamily="34" charset="-127"/>
                <a:ea typeface="Malgun Gothic" panose="020B0503020000020004" pitchFamily="34" charset="-127"/>
              </a:rPr>
              <a:t>       </a:t>
            </a:r>
            <a:r>
              <a:rPr lang="en-AU" sz="1600" b="1" dirty="0" smtClean="0">
                <a:latin typeface="Malgun Gothic" panose="020B0503020000020004" pitchFamily="34" charset="-127"/>
                <a:ea typeface="Malgun Gothic" panose="020B0503020000020004" pitchFamily="34" charset="-127"/>
              </a:rPr>
              <a:t>    </a:t>
            </a:r>
            <a:r>
              <a:rPr lang="en-AU" sz="1600" b="1" dirty="0">
                <a:latin typeface="Malgun Gothic" panose="020B0503020000020004" pitchFamily="34" charset="-127"/>
                <a:ea typeface="Malgun Gothic" panose="020B0503020000020004" pitchFamily="34" charset="-127"/>
              </a:rPr>
              <a:t>	    </a:t>
            </a:r>
            <a:r>
              <a:rPr lang="en-AU" sz="1600" b="1" dirty="0" smtClean="0">
                <a:latin typeface="Malgun Gothic" panose="020B0503020000020004" pitchFamily="34" charset="-127"/>
                <a:ea typeface="Malgun Gothic" panose="020B0503020000020004" pitchFamily="34" charset="-127"/>
              </a:rPr>
              <a:t>Revenue</a:t>
            </a:r>
            <a:endParaRPr lang="en-AU" sz="1600" b="1" dirty="0">
              <a:latin typeface="Malgun Gothic" panose="020B0503020000020004" pitchFamily="34" charset="-127"/>
              <a:ea typeface="Malgun Gothic" panose="020B0503020000020004" pitchFamily="34" charset="-127"/>
            </a:endParaRPr>
          </a:p>
        </p:txBody>
      </p:sp>
      <p:cxnSp>
        <p:nvCxnSpPr>
          <p:cNvPr id="28" name="Straight Connector 27"/>
          <p:cNvCxnSpPr/>
          <p:nvPr/>
        </p:nvCxnSpPr>
        <p:spPr>
          <a:xfrm>
            <a:off x="2838719" y="4338622"/>
            <a:ext cx="118110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5036578" y="3933328"/>
            <a:ext cx="1722729" cy="8075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600" b="1" dirty="0" smtClean="0">
                <a:latin typeface="Malgun Gothic" panose="020B0503020000020004" pitchFamily="34" charset="-127"/>
                <a:ea typeface="Malgun Gothic" panose="020B0503020000020004" pitchFamily="34" charset="-127"/>
              </a:rPr>
              <a:t>Sales</a:t>
            </a:r>
            <a:endParaRPr lang="en-AU" sz="1600" b="1" dirty="0">
              <a:latin typeface="Malgun Gothic" panose="020B0503020000020004" pitchFamily="34" charset="-127"/>
              <a:ea typeface="Malgun Gothic" panose="020B0503020000020004" pitchFamily="34" charset="-127"/>
            </a:endParaRPr>
          </a:p>
          <a:p>
            <a:pPr lvl="0" algn="ctr"/>
            <a:r>
              <a:rPr lang="en-AU" sz="1600" b="1" dirty="0">
                <a:latin typeface="Malgun Gothic" panose="020B0503020000020004" pitchFamily="34" charset="-127"/>
                <a:ea typeface="Malgun Gothic" panose="020B0503020000020004" pitchFamily="34" charset="-127"/>
              </a:rPr>
              <a:t>       </a:t>
            </a:r>
            <a:r>
              <a:rPr lang="en-AU" sz="1600" b="1" dirty="0" smtClean="0">
                <a:latin typeface="Malgun Gothic" panose="020B0503020000020004" pitchFamily="34" charset="-127"/>
                <a:ea typeface="Malgun Gothic" panose="020B0503020000020004" pitchFamily="34" charset="-127"/>
              </a:rPr>
              <a:t>    </a:t>
            </a:r>
            <a:r>
              <a:rPr lang="en-AU" sz="1600" b="1" dirty="0">
                <a:latin typeface="Malgun Gothic" panose="020B0503020000020004" pitchFamily="34" charset="-127"/>
                <a:ea typeface="Malgun Gothic" panose="020B0503020000020004" pitchFamily="34" charset="-127"/>
              </a:rPr>
              <a:t>	    </a:t>
            </a:r>
            <a:r>
              <a:rPr lang="en-AU" sz="1600" b="1" dirty="0" smtClean="0">
                <a:latin typeface="Malgun Gothic" panose="020B0503020000020004" pitchFamily="34" charset="-127"/>
                <a:ea typeface="Malgun Gothic" panose="020B0503020000020004" pitchFamily="34" charset="-127"/>
              </a:rPr>
              <a:t>Average Assets</a:t>
            </a:r>
            <a:endParaRPr lang="en-AU" sz="1600" b="1" dirty="0">
              <a:latin typeface="Malgun Gothic" panose="020B0503020000020004" pitchFamily="34" charset="-127"/>
              <a:ea typeface="Malgun Gothic" panose="020B0503020000020004" pitchFamily="34" charset="-127"/>
            </a:endParaRPr>
          </a:p>
        </p:txBody>
      </p:sp>
      <p:cxnSp>
        <p:nvCxnSpPr>
          <p:cNvPr id="30" name="Straight Connector 29"/>
          <p:cNvCxnSpPr/>
          <p:nvPr/>
        </p:nvCxnSpPr>
        <p:spPr>
          <a:xfrm>
            <a:off x="5330557" y="4336647"/>
            <a:ext cx="118110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7492791" y="3943223"/>
            <a:ext cx="1722729" cy="8075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600" b="1" dirty="0" smtClean="0">
                <a:latin typeface="Malgun Gothic" panose="020B0503020000020004" pitchFamily="34" charset="-127"/>
                <a:ea typeface="Malgun Gothic" panose="020B0503020000020004" pitchFamily="34" charset="-127"/>
              </a:rPr>
              <a:t>Average Assets</a:t>
            </a:r>
            <a:endParaRPr lang="en-AU" sz="1600" b="1" dirty="0">
              <a:latin typeface="Malgun Gothic" panose="020B0503020000020004" pitchFamily="34" charset="-127"/>
              <a:ea typeface="Malgun Gothic" panose="020B0503020000020004" pitchFamily="34" charset="-127"/>
            </a:endParaRPr>
          </a:p>
          <a:p>
            <a:pPr lvl="0" algn="ctr"/>
            <a:r>
              <a:rPr lang="en-AU" sz="1600" b="1" dirty="0">
                <a:latin typeface="Malgun Gothic" panose="020B0503020000020004" pitchFamily="34" charset="-127"/>
                <a:ea typeface="Malgun Gothic" panose="020B0503020000020004" pitchFamily="34" charset="-127"/>
              </a:rPr>
              <a:t>       </a:t>
            </a:r>
            <a:r>
              <a:rPr lang="en-AU" sz="1600" b="1" dirty="0" smtClean="0">
                <a:latin typeface="Malgun Gothic" panose="020B0503020000020004" pitchFamily="34" charset="-127"/>
                <a:ea typeface="Malgun Gothic" panose="020B0503020000020004" pitchFamily="34" charset="-127"/>
              </a:rPr>
              <a:t>    </a:t>
            </a:r>
            <a:r>
              <a:rPr lang="en-AU" sz="1600" b="1" dirty="0">
                <a:latin typeface="Malgun Gothic" panose="020B0503020000020004" pitchFamily="34" charset="-127"/>
                <a:ea typeface="Malgun Gothic" panose="020B0503020000020004" pitchFamily="34" charset="-127"/>
              </a:rPr>
              <a:t>	    </a:t>
            </a:r>
            <a:r>
              <a:rPr lang="en-AU" sz="1600" b="1" dirty="0" smtClean="0">
                <a:latin typeface="Malgun Gothic" panose="020B0503020000020004" pitchFamily="34" charset="-127"/>
                <a:ea typeface="Malgun Gothic" panose="020B0503020000020004" pitchFamily="34" charset="-127"/>
              </a:rPr>
              <a:t>Average Equity</a:t>
            </a:r>
            <a:endParaRPr lang="en-AU" sz="1600" b="1" dirty="0">
              <a:latin typeface="Malgun Gothic" panose="020B0503020000020004" pitchFamily="34" charset="-127"/>
              <a:ea typeface="Malgun Gothic" panose="020B0503020000020004" pitchFamily="34" charset="-127"/>
            </a:endParaRPr>
          </a:p>
        </p:txBody>
      </p:sp>
      <p:cxnSp>
        <p:nvCxnSpPr>
          <p:cNvPr id="32" name="Straight Connector 31"/>
          <p:cNvCxnSpPr/>
          <p:nvPr/>
        </p:nvCxnSpPr>
        <p:spPr>
          <a:xfrm>
            <a:off x="7786770" y="4346542"/>
            <a:ext cx="1181100" cy="0"/>
          </a:xfrm>
          <a:prstGeom prst="line">
            <a:avLst/>
          </a:prstGeom>
          <a:ln w="19050"/>
          <a:effectLst/>
        </p:spPr>
        <p:style>
          <a:lnRef idx="2">
            <a:schemeClr val="accent1"/>
          </a:lnRef>
          <a:fillRef idx="0">
            <a:schemeClr val="accent1"/>
          </a:fillRef>
          <a:effectRef idx="1">
            <a:schemeClr val="accent1"/>
          </a:effectRef>
          <a:fontRef idx="minor">
            <a:schemeClr val="tx1"/>
          </a:fontRef>
        </p:style>
      </p:cxn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130" t="18651" r="35883" b="29126"/>
          <a:stretch/>
        </p:blipFill>
        <p:spPr bwMode="auto">
          <a:xfrm>
            <a:off x="4331423" y="4090230"/>
            <a:ext cx="676894" cy="49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130" t="18651" r="35883" b="29126"/>
          <a:stretch/>
        </p:blipFill>
        <p:spPr bwMode="auto">
          <a:xfrm>
            <a:off x="6787634" y="4100126"/>
            <a:ext cx="676894" cy="49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36"/>
          <p:cNvSpPr/>
          <p:nvPr/>
        </p:nvSpPr>
        <p:spPr>
          <a:xfrm>
            <a:off x="2662256" y="5577645"/>
            <a:ext cx="1443535" cy="8075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lvl="0"/>
            <a:r>
              <a:rPr lang="en-AU" sz="1600" b="1" dirty="0" smtClean="0">
                <a:solidFill>
                  <a:schemeClr val="accent1"/>
                </a:solidFill>
                <a:latin typeface="Malgun Gothic" panose="020B0503020000020004" pitchFamily="34" charset="-127"/>
                <a:ea typeface="Malgun Gothic" panose="020B0503020000020004" pitchFamily="34" charset="-127"/>
              </a:rPr>
              <a:t>Profitability</a:t>
            </a:r>
            <a:endParaRPr lang="en-AU" sz="1600" b="1" dirty="0">
              <a:solidFill>
                <a:schemeClr val="accent1"/>
              </a:solidFill>
              <a:latin typeface="Malgun Gothic" panose="020B0503020000020004" pitchFamily="34" charset="-127"/>
              <a:ea typeface="Malgun Gothic" panose="020B0503020000020004" pitchFamily="34" charset="-127"/>
            </a:endParaRPr>
          </a:p>
        </p:txBody>
      </p:sp>
      <p:sp>
        <p:nvSpPr>
          <p:cNvPr id="38" name="Rectangle 37"/>
          <p:cNvSpPr/>
          <p:nvPr/>
        </p:nvSpPr>
        <p:spPr>
          <a:xfrm>
            <a:off x="4865808" y="5587541"/>
            <a:ext cx="2208810" cy="8075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lvl="0"/>
            <a:r>
              <a:rPr lang="en-AU" sz="1600" b="1" dirty="0" smtClean="0">
                <a:solidFill>
                  <a:schemeClr val="accent1"/>
                </a:solidFill>
                <a:latin typeface="Malgun Gothic" panose="020B0503020000020004" pitchFamily="34" charset="-127"/>
                <a:ea typeface="Malgun Gothic" panose="020B0503020000020004" pitchFamily="34" charset="-127"/>
              </a:rPr>
              <a:t>Operating efficiency</a:t>
            </a:r>
            <a:endParaRPr lang="en-AU" sz="1600" b="1" dirty="0">
              <a:solidFill>
                <a:schemeClr val="accent1"/>
              </a:solidFill>
              <a:latin typeface="Malgun Gothic" panose="020B0503020000020004" pitchFamily="34" charset="-127"/>
              <a:ea typeface="Malgun Gothic" panose="020B0503020000020004" pitchFamily="34" charset="-127"/>
            </a:endParaRPr>
          </a:p>
        </p:txBody>
      </p:sp>
      <p:sp>
        <p:nvSpPr>
          <p:cNvPr id="39" name="Rectangle 38"/>
          <p:cNvSpPr/>
          <p:nvPr/>
        </p:nvSpPr>
        <p:spPr>
          <a:xfrm>
            <a:off x="7333690" y="5581671"/>
            <a:ext cx="2208810" cy="8075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600" b="1" dirty="0" smtClean="0">
                <a:solidFill>
                  <a:schemeClr val="accent1"/>
                </a:solidFill>
                <a:latin typeface="Malgun Gothic" panose="020B0503020000020004" pitchFamily="34" charset="-127"/>
                <a:ea typeface="Malgun Gothic" panose="020B0503020000020004" pitchFamily="34" charset="-127"/>
              </a:rPr>
              <a:t>Financial leverage</a:t>
            </a:r>
            <a:endParaRPr lang="en-AU" sz="1600" b="1" dirty="0">
              <a:solidFill>
                <a:schemeClr val="accent1"/>
              </a:solidFill>
              <a:latin typeface="Malgun Gothic" panose="020B0503020000020004" pitchFamily="34" charset="-127"/>
              <a:ea typeface="Malgun Gothic" panose="020B0503020000020004" pitchFamily="34" charset="-127"/>
            </a:endParaRPr>
          </a:p>
        </p:txBody>
      </p:sp>
      <p:cxnSp>
        <p:nvCxnSpPr>
          <p:cNvPr id="2054" name="Straight Arrow Connector 2053"/>
          <p:cNvCxnSpPr/>
          <p:nvPr/>
        </p:nvCxnSpPr>
        <p:spPr>
          <a:xfrm flipV="1">
            <a:off x="3342289" y="4987404"/>
            <a:ext cx="0" cy="735479"/>
          </a:xfrm>
          <a:prstGeom prst="straightConnector1">
            <a:avLst/>
          </a:prstGeom>
          <a:ln w="19050">
            <a:solidFill>
              <a:schemeClr val="accent5"/>
            </a:solidFill>
            <a:tailEnd type="arrow"/>
          </a:ln>
          <a:effectLst/>
        </p:spPr>
        <p:style>
          <a:lnRef idx="2">
            <a:schemeClr val="accent6"/>
          </a:lnRef>
          <a:fillRef idx="0">
            <a:schemeClr val="accent6"/>
          </a:fillRef>
          <a:effectRef idx="1">
            <a:schemeClr val="accent6"/>
          </a:effectRef>
          <a:fontRef idx="minor">
            <a:schemeClr val="tx1"/>
          </a:fontRef>
        </p:style>
      </p:cxnSp>
      <p:cxnSp>
        <p:nvCxnSpPr>
          <p:cNvPr id="53" name="Straight Arrow Connector 52"/>
          <p:cNvCxnSpPr/>
          <p:nvPr/>
        </p:nvCxnSpPr>
        <p:spPr>
          <a:xfrm flipV="1">
            <a:off x="5859516" y="4982144"/>
            <a:ext cx="0" cy="735479"/>
          </a:xfrm>
          <a:prstGeom prst="straightConnector1">
            <a:avLst/>
          </a:prstGeom>
          <a:ln w="19050">
            <a:solidFill>
              <a:schemeClr val="accent5"/>
            </a:solidFill>
            <a:tailEnd type="arrow"/>
          </a:ln>
          <a:effectLst/>
        </p:spPr>
        <p:style>
          <a:lnRef idx="2">
            <a:schemeClr val="accent6"/>
          </a:lnRef>
          <a:fillRef idx="0">
            <a:schemeClr val="accent6"/>
          </a:fillRef>
          <a:effectRef idx="1">
            <a:schemeClr val="accent6"/>
          </a:effectRef>
          <a:fontRef idx="minor">
            <a:schemeClr val="tx1"/>
          </a:fontRef>
        </p:style>
      </p:cxnSp>
      <p:cxnSp>
        <p:nvCxnSpPr>
          <p:cNvPr id="54" name="Straight Arrow Connector 53"/>
          <p:cNvCxnSpPr/>
          <p:nvPr/>
        </p:nvCxnSpPr>
        <p:spPr>
          <a:xfrm flipV="1">
            <a:off x="8392508" y="4976884"/>
            <a:ext cx="0" cy="735479"/>
          </a:xfrm>
          <a:prstGeom prst="straightConnector1">
            <a:avLst/>
          </a:prstGeom>
          <a:ln w="19050">
            <a:solidFill>
              <a:schemeClr val="accent5"/>
            </a:solidFill>
            <a:tailEnd type="arrow"/>
          </a:ln>
          <a:effectLst/>
        </p:spPr>
        <p:style>
          <a:lnRef idx="2">
            <a:schemeClr val="accent6"/>
          </a:lnRef>
          <a:fillRef idx="0">
            <a:schemeClr val="accent6"/>
          </a:fillRef>
          <a:effectRef idx="1">
            <a:schemeClr val="accent6"/>
          </a:effectRef>
          <a:fontRef idx="minor">
            <a:schemeClr val="tx1"/>
          </a:fontRef>
        </p:style>
      </p:cxnSp>
      <p:cxnSp>
        <p:nvCxnSpPr>
          <p:cNvPr id="55" name="Straight Connector 54"/>
          <p:cNvCxnSpPr/>
          <p:nvPr/>
        </p:nvCxnSpPr>
        <p:spPr>
          <a:xfrm>
            <a:off x="1036194" y="3403200"/>
            <a:ext cx="7950151" cy="0"/>
          </a:xfrm>
          <a:prstGeom prst="line">
            <a:avLst/>
          </a:prstGeom>
          <a:ln w="19050">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065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Activity </a:t>
            </a:r>
            <a:r>
              <a:rPr lang="en-US" dirty="0" smtClean="0"/>
              <a:t>2: Calculation of ABC’s </a:t>
            </a:r>
            <a:r>
              <a:rPr lang="en-US" dirty="0" smtClean="0"/>
              <a:t>2018 </a:t>
            </a:r>
            <a:r>
              <a:rPr lang="en-US" dirty="0" smtClean="0"/>
              <a:t>ROE</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34</a:t>
            </a:fld>
            <a:endParaRPr lang="en-US" dirty="0"/>
          </a:p>
        </p:txBody>
      </p:sp>
      <p:sp>
        <p:nvSpPr>
          <p:cNvPr id="4" name="Text Placeholder 3"/>
          <p:cNvSpPr>
            <a:spLocks noGrp="1"/>
          </p:cNvSpPr>
          <p:nvPr>
            <p:ph type="body" sz="quarter" idx="10"/>
          </p:nvPr>
        </p:nvSpPr>
        <p:spPr/>
        <p:txBody>
          <a:bodyPr/>
          <a:lstStyle/>
          <a:p>
            <a:pPr marL="0" indent="0">
              <a:buNone/>
            </a:pPr>
            <a:r>
              <a:rPr lang="en-US" dirty="0"/>
              <a:t>Identify the relevant values from </a:t>
            </a:r>
            <a:r>
              <a:rPr lang="en-US" dirty="0" smtClean="0"/>
              <a:t>ABC’s financial statements</a:t>
            </a:r>
            <a:endParaRPr lang="en-US" dirty="0"/>
          </a:p>
        </p:txBody>
      </p:sp>
      <p:sp>
        <p:nvSpPr>
          <p:cNvPr id="12" name="Rectangle 11"/>
          <p:cNvSpPr/>
          <p:nvPr/>
        </p:nvSpPr>
        <p:spPr>
          <a:xfrm>
            <a:off x="1001690" y="3178559"/>
            <a:ext cx="1104405" cy="8075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lvl="0"/>
            <a:r>
              <a:rPr lang="en-AU" sz="1600" b="1" dirty="0">
                <a:latin typeface="Malgun Gothic" panose="020B0503020000020004" pitchFamily="34" charset="-127"/>
                <a:ea typeface="Malgun Gothic" panose="020B0503020000020004" pitchFamily="34" charset="-127"/>
              </a:rPr>
              <a:t>ROE</a:t>
            </a:r>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13" t="24429" r="40000" b="38779"/>
          <a:stretch/>
        </p:blipFill>
        <p:spPr bwMode="auto">
          <a:xfrm>
            <a:off x="1933845" y="3267553"/>
            <a:ext cx="4191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2544740" y="3178559"/>
            <a:ext cx="1722729" cy="8075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600" b="1" dirty="0">
                <a:latin typeface="Malgun Gothic" panose="020B0503020000020004" pitchFamily="34" charset="-127"/>
                <a:ea typeface="Malgun Gothic" panose="020B0503020000020004" pitchFamily="34" charset="-127"/>
              </a:rPr>
              <a:t>Net income</a:t>
            </a:r>
          </a:p>
          <a:p>
            <a:pPr lvl="0" algn="ctr"/>
            <a:r>
              <a:rPr lang="en-AU" sz="1600" b="1" dirty="0">
                <a:latin typeface="Malgun Gothic" panose="020B0503020000020004" pitchFamily="34" charset="-127"/>
                <a:ea typeface="Malgun Gothic" panose="020B0503020000020004" pitchFamily="34" charset="-127"/>
              </a:rPr>
              <a:t>       </a:t>
            </a:r>
            <a:r>
              <a:rPr lang="en-AU" sz="1600" b="1" dirty="0" smtClean="0">
                <a:latin typeface="Malgun Gothic" panose="020B0503020000020004" pitchFamily="34" charset="-127"/>
                <a:ea typeface="Malgun Gothic" panose="020B0503020000020004" pitchFamily="34" charset="-127"/>
              </a:rPr>
              <a:t>    </a:t>
            </a:r>
            <a:r>
              <a:rPr lang="en-AU" sz="1600" b="1" dirty="0">
                <a:latin typeface="Malgun Gothic" panose="020B0503020000020004" pitchFamily="34" charset="-127"/>
                <a:ea typeface="Malgun Gothic" panose="020B0503020000020004" pitchFamily="34" charset="-127"/>
              </a:rPr>
              <a:t>	    </a:t>
            </a:r>
            <a:r>
              <a:rPr lang="en-AU" sz="1600" b="1" dirty="0" smtClean="0">
                <a:latin typeface="Malgun Gothic" panose="020B0503020000020004" pitchFamily="34" charset="-127"/>
                <a:ea typeface="Malgun Gothic" panose="020B0503020000020004" pitchFamily="34" charset="-127"/>
              </a:rPr>
              <a:t>Revenue</a:t>
            </a:r>
            <a:endParaRPr lang="en-AU" sz="1600" b="1" dirty="0">
              <a:latin typeface="Malgun Gothic" panose="020B0503020000020004" pitchFamily="34" charset="-127"/>
              <a:ea typeface="Malgun Gothic" panose="020B0503020000020004" pitchFamily="34" charset="-127"/>
            </a:endParaRPr>
          </a:p>
        </p:txBody>
      </p:sp>
      <p:cxnSp>
        <p:nvCxnSpPr>
          <p:cNvPr id="15" name="Straight Connector 14"/>
          <p:cNvCxnSpPr/>
          <p:nvPr/>
        </p:nvCxnSpPr>
        <p:spPr>
          <a:xfrm>
            <a:off x="2838719" y="3581878"/>
            <a:ext cx="118110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5036578" y="3176584"/>
            <a:ext cx="1722729" cy="8075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600" b="1" dirty="0" smtClean="0">
                <a:latin typeface="Malgun Gothic" panose="020B0503020000020004" pitchFamily="34" charset="-127"/>
                <a:ea typeface="Malgun Gothic" panose="020B0503020000020004" pitchFamily="34" charset="-127"/>
              </a:rPr>
              <a:t>Sales</a:t>
            </a:r>
            <a:endParaRPr lang="en-AU" sz="1600" b="1" dirty="0">
              <a:latin typeface="Malgun Gothic" panose="020B0503020000020004" pitchFamily="34" charset="-127"/>
              <a:ea typeface="Malgun Gothic" panose="020B0503020000020004" pitchFamily="34" charset="-127"/>
            </a:endParaRPr>
          </a:p>
          <a:p>
            <a:pPr lvl="0" algn="ctr"/>
            <a:r>
              <a:rPr lang="en-AU" sz="1600" b="1" dirty="0">
                <a:latin typeface="Malgun Gothic" panose="020B0503020000020004" pitchFamily="34" charset="-127"/>
                <a:ea typeface="Malgun Gothic" panose="020B0503020000020004" pitchFamily="34" charset="-127"/>
              </a:rPr>
              <a:t>       </a:t>
            </a:r>
            <a:r>
              <a:rPr lang="en-AU" sz="1600" b="1" dirty="0" smtClean="0">
                <a:latin typeface="Malgun Gothic" panose="020B0503020000020004" pitchFamily="34" charset="-127"/>
                <a:ea typeface="Malgun Gothic" panose="020B0503020000020004" pitchFamily="34" charset="-127"/>
              </a:rPr>
              <a:t>    </a:t>
            </a:r>
            <a:r>
              <a:rPr lang="en-AU" sz="1600" b="1" dirty="0">
                <a:latin typeface="Malgun Gothic" panose="020B0503020000020004" pitchFamily="34" charset="-127"/>
                <a:ea typeface="Malgun Gothic" panose="020B0503020000020004" pitchFamily="34" charset="-127"/>
              </a:rPr>
              <a:t>	    </a:t>
            </a:r>
            <a:r>
              <a:rPr lang="en-AU" sz="1600" b="1" dirty="0" smtClean="0">
                <a:latin typeface="Malgun Gothic" panose="020B0503020000020004" pitchFamily="34" charset="-127"/>
                <a:ea typeface="Malgun Gothic" panose="020B0503020000020004" pitchFamily="34" charset="-127"/>
              </a:rPr>
              <a:t>Average Assets</a:t>
            </a:r>
            <a:endParaRPr lang="en-AU" sz="1600" b="1" dirty="0">
              <a:latin typeface="Malgun Gothic" panose="020B0503020000020004" pitchFamily="34" charset="-127"/>
              <a:ea typeface="Malgun Gothic" panose="020B0503020000020004" pitchFamily="34" charset="-127"/>
            </a:endParaRPr>
          </a:p>
        </p:txBody>
      </p:sp>
      <p:cxnSp>
        <p:nvCxnSpPr>
          <p:cNvPr id="17" name="Straight Connector 16"/>
          <p:cNvCxnSpPr/>
          <p:nvPr/>
        </p:nvCxnSpPr>
        <p:spPr>
          <a:xfrm>
            <a:off x="5330557" y="3579903"/>
            <a:ext cx="118110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7492791" y="3186479"/>
            <a:ext cx="1722729" cy="8075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600" b="1" dirty="0" smtClean="0">
                <a:latin typeface="Malgun Gothic" panose="020B0503020000020004" pitchFamily="34" charset="-127"/>
                <a:ea typeface="Malgun Gothic" panose="020B0503020000020004" pitchFamily="34" charset="-127"/>
              </a:rPr>
              <a:t>Average Assets</a:t>
            </a:r>
            <a:endParaRPr lang="en-AU" sz="1600" b="1" dirty="0">
              <a:latin typeface="Malgun Gothic" panose="020B0503020000020004" pitchFamily="34" charset="-127"/>
              <a:ea typeface="Malgun Gothic" panose="020B0503020000020004" pitchFamily="34" charset="-127"/>
            </a:endParaRPr>
          </a:p>
          <a:p>
            <a:pPr lvl="0" algn="ctr"/>
            <a:r>
              <a:rPr lang="en-AU" sz="1600" b="1" dirty="0">
                <a:latin typeface="Malgun Gothic" panose="020B0503020000020004" pitchFamily="34" charset="-127"/>
                <a:ea typeface="Malgun Gothic" panose="020B0503020000020004" pitchFamily="34" charset="-127"/>
              </a:rPr>
              <a:t>       </a:t>
            </a:r>
            <a:r>
              <a:rPr lang="en-AU" sz="1600" b="1" dirty="0" smtClean="0">
                <a:latin typeface="Malgun Gothic" panose="020B0503020000020004" pitchFamily="34" charset="-127"/>
                <a:ea typeface="Malgun Gothic" panose="020B0503020000020004" pitchFamily="34" charset="-127"/>
              </a:rPr>
              <a:t>    </a:t>
            </a:r>
            <a:r>
              <a:rPr lang="en-AU" sz="1600" b="1" dirty="0">
                <a:latin typeface="Malgun Gothic" panose="020B0503020000020004" pitchFamily="34" charset="-127"/>
                <a:ea typeface="Malgun Gothic" panose="020B0503020000020004" pitchFamily="34" charset="-127"/>
              </a:rPr>
              <a:t>	    </a:t>
            </a:r>
            <a:r>
              <a:rPr lang="en-AU" sz="1600" b="1" dirty="0" smtClean="0">
                <a:latin typeface="Malgun Gothic" panose="020B0503020000020004" pitchFamily="34" charset="-127"/>
                <a:ea typeface="Malgun Gothic" panose="020B0503020000020004" pitchFamily="34" charset="-127"/>
              </a:rPr>
              <a:t>Average Equity</a:t>
            </a:r>
            <a:endParaRPr lang="en-AU" sz="1600" b="1" dirty="0">
              <a:latin typeface="Malgun Gothic" panose="020B0503020000020004" pitchFamily="34" charset="-127"/>
              <a:ea typeface="Malgun Gothic" panose="020B0503020000020004" pitchFamily="34" charset="-127"/>
            </a:endParaRPr>
          </a:p>
        </p:txBody>
      </p:sp>
      <p:cxnSp>
        <p:nvCxnSpPr>
          <p:cNvPr id="21" name="Straight Connector 20"/>
          <p:cNvCxnSpPr/>
          <p:nvPr/>
        </p:nvCxnSpPr>
        <p:spPr>
          <a:xfrm>
            <a:off x="7786770" y="3589798"/>
            <a:ext cx="1181100" cy="0"/>
          </a:xfrm>
          <a:prstGeom prst="line">
            <a:avLst/>
          </a:prstGeom>
          <a:ln w="19050"/>
          <a:effectLst/>
        </p:spPr>
        <p:style>
          <a:lnRef idx="2">
            <a:schemeClr val="accent1"/>
          </a:lnRef>
          <a:fillRef idx="0">
            <a:schemeClr val="accent1"/>
          </a:fillRef>
          <a:effectRef idx="1">
            <a:schemeClr val="accent1"/>
          </a:effectRef>
          <a:fontRef idx="minor">
            <a:schemeClr val="tx1"/>
          </a:fontRef>
        </p:style>
      </p:cxnSp>
      <p:pic>
        <p:nvPicPr>
          <p:cNvPr id="2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130" t="18651" r="35883" b="29126"/>
          <a:stretch/>
        </p:blipFill>
        <p:spPr bwMode="auto">
          <a:xfrm>
            <a:off x="4331423" y="3333486"/>
            <a:ext cx="676894" cy="49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130" t="18651" r="35883" b="29126"/>
          <a:stretch/>
        </p:blipFill>
        <p:spPr bwMode="auto">
          <a:xfrm>
            <a:off x="6787634" y="3343382"/>
            <a:ext cx="676894" cy="49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6134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Activity 2: Answer</a:t>
            </a:r>
          </a:p>
        </p:txBody>
      </p:sp>
      <p:sp>
        <p:nvSpPr>
          <p:cNvPr id="3" name="Slide Number Placeholder 2"/>
          <p:cNvSpPr>
            <a:spLocks noGrp="1"/>
          </p:cNvSpPr>
          <p:nvPr>
            <p:ph type="sldNum" sz="quarter" idx="4"/>
          </p:nvPr>
        </p:nvSpPr>
        <p:spPr/>
        <p:txBody>
          <a:bodyPr/>
          <a:lstStyle/>
          <a:p>
            <a:fld id="{E1D6F247-3AD3-E042-9E97-526F5FCB804A}" type="slidenum">
              <a:rPr lang="en-US" smtClean="0"/>
              <a:pPr/>
              <a:t>35</a:t>
            </a:fld>
            <a:endParaRPr lang="en-US" dirty="0"/>
          </a:p>
        </p:txBody>
      </p:sp>
      <p:sp>
        <p:nvSpPr>
          <p:cNvPr id="4" name="Text Placeholder 3"/>
          <p:cNvSpPr>
            <a:spLocks noGrp="1"/>
          </p:cNvSpPr>
          <p:nvPr>
            <p:ph type="body" sz="quarter" idx="10"/>
          </p:nvPr>
        </p:nvSpPr>
        <p:spPr/>
        <p:txBody>
          <a:bodyPr/>
          <a:lstStyle/>
          <a:p>
            <a:pPr marL="0" indent="0">
              <a:buNone/>
            </a:pPr>
            <a:r>
              <a:rPr lang="en-US" dirty="0"/>
              <a:t>Identify the relevant values from </a:t>
            </a:r>
            <a:r>
              <a:rPr lang="en-US" dirty="0" smtClean="0"/>
              <a:t>ABC’s </a:t>
            </a:r>
            <a:r>
              <a:rPr lang="en-US" dirty="0" smtClean="0"/>
              <a:t>2018 </a:t>
            </a:r>
            <a:r>
              <a:rPr lang="en-US" dirty="0"/>
              <a:t>financial statements to </a:t>
            </a:r>
            <a:r>
              <a:rPr lang="en-US" dirty="0" smtClean="0"/>
              <a:t>calculate ROE</a:t>
            </a:r>
            <a:endParaRPr lang="en-US" dirty="0"/>
          </a:p>
          <a:p>
            <a:endParaRPr lang="en-AU" dirty="0"/>
          </a:p>
        </p:txBody>
      </p:sp>
      <p:sp>
        <p:nvSpPr>
          <p:cNvPr id="6" name="Rectangle 5"/>
          <p:cNvSpPr/>
          <p:nvPr/>
        </p:nvSpPr>
        <p:spPr>
          <a:xfrm>
            <a:off x="260711" y="2658297"/>
            <a:ext cx="1104405" cy="8075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lvl="0"/>
            <a:r>
              <a:rPr lang="en-AU" sz="1600" b="1" dirty="0">
                <a:latin typeface="Malgun Gothic" panose="020B0503020000020004" pitchFamily="34" charset="-127"/>
                <a:ea typeface="Malgun Gothic" panose="020B0503020000020004" pitchFamily="34" charset="-127"/>
              </a:rPr>
              <a:t>ROE</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13" t="24429" r="40000" b="38779"/>
          <a:stretch/>
        </p:blipFill>
        <p:spPr bwMode="auto">
          <a:xfrm>
            <a:off x="1082508" y="2747291"/>
            <a:ext cx="4191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010947" y="2658297"/>
            <a:ext cx="1722729" cy="8075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600" dirty="0">
                <a:latin typeface="Malgun Gothic" panose="020B0503020000020004" pitchFamily="34" charset="-127"/>
                <a:ea typeface="Malgun Gothic" panose="020B0503020000020004" pitchFamily="34" charset="-127"/>
              </a:rPr>
              <a:t>Net income</a:t>
            </a:r>
          </a:p>
          <a:p>
            <a:pPr lvl="0" algn="ctr"/>
            <a:r>
              <a:rPr lang="en-AU" sz="1600" dirty="0">
                <a:latin typeface="Malgun Gothic" panose="020B0503020000020004" pitchFamily="34" charset="-127"/>
                <a:ea typeface="Malgun Gothic" panose="020B0503020000020004" pitchFamily="34" charset="-127"/>
              </a:rPr>
              <a:t>       </a:t>
            </a:r>
            <a:r>
              <a:rPr lang="en-AU" sz="1600" dirty="0" smtClean="0">
                <a:latin typeface="Malgun Gothic" panose="020B0503020000020004" pitchFamily="34" charset="-127"/>
                <a:ea typeface="Malgun Gothic" panose="020B0503020000020004" pitchFamily="34" charset="-127"/>
              </a:rPr>
              <a:t>    </a:t>
            </a:r>
            <a:r>
              <a:rPr lang="en-AU" sz="1600" dirty="0">
                <a:latin typeface="Malgun Gothic" panose="020B0503020000020004" pitchFamily="34" charset="-127"/>
                <a:ea typeface="Malgun Gothic" panose="020B0503020000020004" pitchFamily="34" charset="-127"/>
              </a:rPr>
              <a:t>	    </a:t>
            </a:r>
            <a:r>
              <a:rPr lang="en-AU" sz="1600" dirty="0" smtClean="0">
                <a:latin typeface="Malgun Gothic" panose="020B0503020000020004" pitchFamily="34" charset="-127"/>
                <a:ea typeface="Malgun Gothic" panose="020B0503020000020004" pitchFamily="34" charset="-127"/>
              </a:rPr>
              <a:t>Revenue</a:t>
            </a:r>
            <a:endParaRPr lang="en-AU" sz="1600" dirty="0">
              <a:latin typeface="Malgun Gothic" panose="020B0503020000020004" pitchFamily="34" charset="-127"/>
              <a:ea typeface="Malgun Gothic" panose="020B0503020000020004" pitchFamily="34" charset="-127"/>
            </a:endParaRPr>
          </a:p>
        </p:txBody>
      </p:sp>
      <p:cxnSp>
        <p:nvCxnSpPr>
          <p:cNvPr id="9" name="Straight Connector 8"/>
          <p:cNvCxnSpPr/>
          <p:nvPr/>
        </p:nvCxnSpPr>
        <p:spPr>
          <a:xfrm>
            <a:off x="4304926" y="3061616"/>
            <a:ext cx="118110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6218997" y="2656322"/>
            <a:ext cx="1722729" cy="8075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600" dirty="0" smtClean="0">
                <a:latin typeface="Malgun Gothic" panose="020B0503020000020004" pitchFamily="34" charset="-127"/>
                <a:ea typeface="Malgun Gothic" panose="020B0503020000020004" pitchFamily="34" charset="-127"/>
              </a:rPr>
              <a:t>Sales</a:t>
            </a:r>
            <a:endParaRPr lang="en-AU" sz="1600" dirty="0">
              <a:latin typeface="Malgun Gothic" panose="020B0503020000020004" pitchFamily="34" charset="-127"/>
              <a:ea typeface="Malgun Gothic" panose="020B0503020000020004" pitchFamily="34" charset="-127"/>
            </a:endParaRPr>
          </a:p>
          <a:p>
            <a:pPr lvl="0" algn="ctr"/>
            <a:r>
              <a:rPr lang="en-AU" sz="1600" dirty="0">
                <a:latin typeface="Malgun Gothic" panose="020B0503020000020004" pitchFamily="34" charset="-127"/>
                <a:ea typeface="Malgun Gothic" panose="020B0503020000020004" pitchFamily="34" charset="-127"/>
              </a:rPr>
              <a:t>       </a:t>
            </a:r>
            <a:r>
              <a:rPr lang="en-AU" sz="1600" dirty="0" smtClean="0">
                <a:latin typeface="Malgun Gothic" panose="020B0503020000020004" pitchFamily="34" charset="-127"/>
                <a:ea typeface="Malgun Gothic" panose="020B0503020000020004" pitchFamily="34" charset="-127"/>
              </a:rPr>
              <a:t>    </a:t>
            </a:r>
            <a:r>
              <a:rPr lang="en-AU" sz="1600" dirty="0">
                <a:latin typeface="Malgun Gothic" panose="020B0503020000020004" pitchFamily="34" charset="-127"/>
                <a:ea typeface="Malgun Gothic" panose="020B0503020000020004" pitchFamily="34" charset="-127"/>
              </a:rPr>
              <a:t>	    </a:t>
            </a:r>
            <a:r>
              <a:rPr lang="en-AU" sz="1600" dirty="0" smtClean="0">
                <a:latin typeface="Malgun Gothic" panose="020B0503020000020004" pitchFamily="34" charset="-127"/>
                <a:ea typeface="Malgun Gothic" panose="020B0503020000020004" pitchFamily="34" charset="-127"/>
              </a:rPr>
              <a:t>Av. Assets</a:t>
            </a:r>
            <a:endParaRPr lang="en-AU" sz="1600" dirty="0">
              <a:latin typeface="Malgun Gothic" panose="020B0503020000020004" pitchFamily="34" charset="-127"/>
              <a:ea typeface="Malgun Gothic" panose="020B0503020000020004" pitchFamily="34" charset="-127"/>
            </a:endParaRPr>
          </a:p>
        </p:txBody>
      </p:sp>
      <p:cxnSp>
        <p:nvCxnSpPr>
          <p:cNvPr id="11" name="Straight Connector 10"/>
          <p:cNvCxnSpPr/>
          <p:nvPr/>
        </p:nvCxnSpPr>
        <p:spPr>
          <a:xfrm>
            <a:off x="6512976" y="3059641"/>
            <a:ext cx="118110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8501784" y="2666217"/>
            <a:ext cx="1722729" cy="8075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600" dirty="0" smtClean="0">
                <a:latin typeface="Malgun Gothic" panose="020B0503020000020004" pitchFamily="34" charset="-127"/>
                <a:ea typeface="Malgun Gothic" panose="020B0503020000020004" pitchFamily="34" charset="-127"/>
              </a:rPr>
              <a:t>Av. Assets</a:t>
            </a:r>
            <a:endParaRPr lang="en-AU" sz="1600" dirty="0">
              <a:latin typeface="Malgun Gothic" panose="020B0503020000020004" pitchFamily="34" charset="-127"/>
              <a:ea typeface="Malgun Gothic" panose="020B0503020000020004" pitchFamily="34" charset="-127"/>
            </a:endParaRPr>
          </a:p>
          <a:p>
            <a:pPr lvl="0" algn="ctr"/>
            <a:r>
              <a:rPr lang="en-AU" sz="1600" dirty="0">
                <a:latin typeface="Malgun Gothic" panose="020B0503020000020004" pitchFamily="34" charset="-127"/>
                <a:ea typeface="Malgun Gothic" panose="020B0503020000020004" pitchFamily="34" charset="-127"/>
              </a:rPr>
              <a:t>       </a:t>
            </a:r>
            <a:r>
              <a:rPr lang="en-AU" sz="1600" dirty="0" smtClean="0">
                <a:latin typeface="Malgun Gothic" panose="020B0503020000020004" pitchFamily="34" charset="-127"/>
                <a:ea typeface="Malgun Gothic" panose="020B0503020000020004" pitchFamily="34" charset="-127"/>
              </a:rPr>
              <a:t>    </a:t>
            </a:r>
            <a:r>
              <a:rPr lang="en-AU" sz="1600" dirty="0">
                <a:latin typeface="Malgun Gothic" panose="020B0503020000020004" pitchFamily="34" charset="-127"/>
                <a:ea typeface="Malgun Gothic" panose="020B0503020000020004" pitchFamily="34" charset="-127"/>
              </a:rPr>
              <a:t>	    </a:t>
            </a:r>
            <a:r>
              <a:rPr lang="en-AU" sz="1600" dirty="0" smtClean="0">
                <a:latin typeface="Malgun Gothic" panose="020B0503020000020004" pitchFamily="34" charset="-127"/>
                <a:ea typeface="Malgun Gothic" panose="020B0503020000020004" pitchFamily="34" charset="-127"/>
              </a:rPr>
              <a:t>Av. Equity</a:t>
            </a:r>
            <a:endParaRPr lang="en-AU" sz="1600" dirty="0">
              <a:latin typeface="Malgun Gothic" panose="020B0503020000020004" pitchFamily="34" charset="-127"/>
              <a:ea typeface="Malgun Gothic" panose="020B0503020000020004" pitchFamily="34" charset="-127"/>
            </a:endParaRPr>
          </a:p>
        </p:txBody>
      </p:sp>
      <p:cxnSp>
        <p:nvCxnSpPr>
          <p:cNvPr id="13" name="Straight Connector 12"/>
          <p:cNvCxnSpPr/>
          <p:nvPr/>
        </p:nvCxnSpPr>
        <p:spPr>
          <a:xfrm>
            <a:off x="8795763" y="3069536"/>
            <a:ext cx="1181100" cy="0"/>
          </a:xfrm>
          <a:prstGeom prst="line">
            <a:avLst/>
          </a:prstGeom>
          <a:ln w="19050"/>
          <a:effectLst/>
        </p:spPr>
        <p:style>
          <a:lnRef idx="2">
            <a:schemeClr val="accent1"/>
          </a:lnRef>
          <a:fillRef idx="0">
            <a:schemeClr val="accent1"/>
          </a:fillRef>
          <a:effectRef idx="1">
            <a:schemeClr val="accent1"/>
          </a:effectRef>
          <a:fontRef idx="minor">
            <a:schemeClr val="tx1"/>
          </a:fontRef>
        </p:style>
      </p:cxnSp>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130" t="18651" r="35883" b="29126"/>
          <a:stretch/>
        </p:blipFill>
        <p:spPr bwMode="auto">
          <a:xfrm>
            <a:off x="5687268" y="2813224"/>
            <a:ext cx="676894" cy="49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130" t="18651" r="35883" b="29126"/>
          <a:stretch/>
        </p:blipFill>
        <p:spPr bwMode="auto">
          <a:xfrm>
            <a:off x="7938521" y="2823120"/>
            <a:ext cx="676894" cy="49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1672379" y="2653043"/>
            <a:ext cx="1722729" cy="8075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600" dirty="0">
                <a:latin typeface="Malgun Gothic" panose="020B0503020000020004" pitchFamily="34" charset="-127"/>
                <a:ea typeface="Malgun Gothic" panose="020B0503020000020004" pitchFamily="34" charset="-127"/>
              </a:rPr>
              <a:t>Net income</a:t>
            </a:r>
          </a:p>
          <a:p>
            <a:pPr lvl="0" algn="ctr"/>
            <a:r>
              <a:rPr lang="en-AU" sz="1600" dirty="0">
                <a:latin typeface="Malgun Gothic" panose="020B0503020000020004" pitchFamily="34" charset="-127"/>
                <a:ea typeface="Malgun Gothic" panose="020B0503020000020004" pitchFamily="34" charset="-127"/>
              </a:rPr>
              <a:t>       </a:t>
            </a:r>
            <a:r>
              <a:rPr lang="en-AU" sz="1600" dirty="0" smtClean="0">
                <a:latin typeface="Malgun Gothic" panose="020B0503020000020004" pitchFamily="34" charset="-127"/>
                <a:ea typeface="Malgun Gothic" panose="020B0503020000020004" pitchFamily="34" charset="-127"/>
              </a:rPr>
              <a:t>    </a:t>
            </a:r>
            <a:r>
              <a:rPr lang="en-AU" sz="1600" dirty="0">
                <a:latin typeface="Malgun Gothic" panose="020B0503020000020004" pitchFamily="34" charset="-127"/>
                <a:ea typeface="Malgun Gothic" panose="020B0503020000020004" pitchFamily="34" charset="-127"/>
              </a:rPr>
              <a:t>	</a:t>
            </a:r>
            <a:r>
              <a:rPr lang="en-AU" sz="1600" dirty="0" smtClean="0">
                <a:latin typeface="Malgun Gothic" panose="020B0503020000020004" pitchFamily="34" charset="-127"/>
                <a:ea typeface="Malgun Gothic" panose="020B0503020000020004" pitchFamily="34" charset="-127"/>
              </a:rPr>
              <a:t>    Equity</a:t>
            </a:r>
            <a:endParaRPr lang="en-AU" sz="1600" dirty="0">
              <a:latin typeface="Malgun Gothic" panose="020B0503020000020004" pitchFamily="34" charset="-127"/>
              <a:ea typeface="Malgun Gothic" panose="020B0503020000020004" pitchFamily="34" charset="-127"/>
            </a:endParaRPr>
          </a:p>
        </p:txBody>
      </p:sp>
      <p:cxnSp>
        <p:nvCxnSpPr>
          <p:cNvPr id="17" name="Straight Connector 16"/>
          <p:cNvCxnSpPr/>
          <p:nvPr/>
        </p:nvCxnSpPr>
        <p:spPr>
          <a:xfrm>
            <a:off x="1966358" y="3056362"/>
            <a:ext cx="1181100" cy="0"/>
          </a:xfrm>
          <a:prstGeom prst="line">
            <a:avLst/>
          </a:prstGeom>
          <a:ln w="19050"/>
          <a:effectLst/>
        </p:spPr>
        <p:style>
          <a:lnRef idx="2">
            <a:schemeClr val="accent1"/>
          </a:lnRef>
          <a:fillRef idx="0">
            <a:schemeClr val="accent1"/>
          </a:fillRef>
          <a:effectRef idx="1">
            <a:schemeClr val="accent1"/>
          </a:effectRef>
          <a:fontRef idx="minor">
            <a:schemeClr val="tx1"/>
          </a:fontRef>
        </p:style>
      </p:cxn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13" t="24429" r="40000" b="38779"/>
          <a:stretch/>
        </p:blipFill>
        <p:spPr bwMode="auto">
          <a:xfrm>
            <a:off x="3552440" y="2742036"/>
            <a:ext cx="4191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239691" y="4285850"/>
            <a:ext cx="1104405" cy="8075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lvl="0"/>
            <a:r>
              <a:rPr lang="en-AU" sz="1600" b="1" dirty="0">
                <a:latin typeface="Malgun Gothic" panose="020B0503020000020004" pitchFamily="34" charset="-127"/>
                <a:ea typeface="Malgun Gothic" panose="020B0503020000020004" pitchFamily="34" charset="-127"/>
              </a:rPr>
              <a:t>ROE</a:t>
            </a:r>
          </a:p>
        </p:txBody>
      </p:sp>
      <p:pic>
        <p:nvPicPr>
          <p:cNvPr id="2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13" t="24429" r="40000" b="38779"/>
          <a:stretch/>
        </p:blipFill>
        <p:spPr bwMode="auto">
          <a:xfrm>
            <a:off x="1061488" y="4374844"/>
            <a:ext cx="4191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3989927" y="4285850"/>
            <a:ext cx="1722729" cy="4013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lvl="0" algn="ctr"/>
            <a:r>
              <a:rPr lang="en-AU" sz="1600" dirty="0" smtClean="0">
                <a:latin typeface="Malgun Gothic" panose="020B0503020000020004" pitchFamily="34" charset="-127"/>
                <a:ea typeface="Malgun Gothic" panose="020B0503020000020004" pitchFamily="34" charset="-127"/>
              </a:rPr>
              <a:t>(210)     </a:t>
            </a:r>
            <a:endParaRPr lang="en-AU" sz="1600" dirty="0">
              <a:latin typeface="Malgun Gothic" panose="020B0503020000020004" pitchFamily="34" charset="-127"/>
              <a:ea typeface="Malgun Gothic" panose="020B0503020000020004" pitchFamily="34" charset="-127"/>
            </a:endParaRPr>
          </a:p>
        </p:txBody>
      </p:sp>
      <p:cxnSp>
        <p:nvCxnSpPr>
          <p:cNvPr id="31" name="Straight Connector 30"/>
          <p:cNvCxnSpPr/>
          <p:nvPr/>
        </p:nvCxnSpPr>
        <p:spPr>
          <a:xfrm>
            <a:off x="4283906" y="4689169"/>
            <a:ext cx="1181100"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491956" y="4687194"/>
            <a:ext cx="1181100"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8774743" y="4697089"/>
            <a:ext cx="1181100" cy="0"/>
          </a:xfrm>
          <a:prstGeom prst="line">
            <a:avLst/>
          </a:prstGeom>
          <a:ln w="19050"/>
          <a:effectLst/>
        </p:spPr>
        <p:style>
          <a:lnRef idx="2">
            <a:schemeClr val="accent1"/>
          </a:lnRef>
          <a:fillRef idx="0">
            <a:schemeClr val="accent1"/>
          </a:fillRef>
          <a:effectRef idx="1">
            <a:schemeClr val="accent1"/>
          </a:effectRef>
          <a:fontRef idx="minor">
            <a:schemeClr val="tx1"/>
          </a:fontRef>
        </p:style>
      </p:cxnSp>
      <p:pic>
        <p:nvPicPr>
          <p:cNvPr id="3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130" t="18651" r="35883" b="29126"/>
          <a:stretch/>
        </p:blipFill>
        <p:spPr bwMode="auto">
          <a:xfrm>
            <a:off x="5666248" y="4440777"/>
            <a:ext cx="676894" cy="49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130" t="18651" r="35883" b="29126"/>
          <a:stretch/>
        </p:blipFill>
        <p:spPr bwMode="auto">
          <a:xfrm>
            <a:off x="7917501" y="4450673"/>
            <a:ext cx="676894" cy="49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Rectangle 67"/>
          <p:cNvSpPr/>
          <p:nvPr/>
        </p:nvSpPr>
        <p:spPr>
          <a:xfrm>
            <a:off x="3985471" y="4709685"/>
            <a:ext cx="1722729" cy="4013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lvl="0" algn="ctr"/>
            <a:r>
              <a:rPr lang="en-AU" sz="1600" dirty="0" smtClean="0">
                <a:latin typeface="Malgun Gothic" panose="020B0503020000020004" pitchFamily="34" charset="-127"/>
                <a:ea typeface="Malgun Gothic" panose="020B0503020000020004" pitchFamily="34" charset="-127"/>
              </a:rPr>
              <a:t>195,264</a:t>
            </a:r>
            <a:endParaRPr lang="en-AU" sz="1600" dirty="0">
              <a:latin typeface="Malgun Gothic" panose="020B0503020000020004" pitchFamily="34" charset="-127"/>
              <a:ea typeface="Malgun Gothic" panose="020B0503020000020004" pitchFamily="34" charset="-127"/>
            </a:endParaRPr>
          </a:p>
        </p:txBody>
      </p:sp>
      <p:sp>
        <p:nvSpPr>
          <p:cNvPr id="69" name="Rectangle 68"/>
          <p:cNvSpPr/>
          <p:nvPr/>
        </p:nvSpPr>
        <p:spPr>
          <a:xfrm>
            <a:off x="6234459" y="4285850"/>
            <a:ext cx="1722729" cy="4013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lvl="0" algn="ctr"/>
            <a:r>
              <a:rPr lang="en-AU" sz="1600" dirty="0" smtClean="0">
                <a:latin typeface="Malgun Gothic" panose="020B0503020000020004" pitchFamily="34" charset="-127"/>
                <a:ea typeface="Malgun Gothic" panose="020B0503020000020004" pitchFamily="34" charset="-127"/>
              </a:rPr>
              <a:t>195,264</a:t>
            </a:r>
            <a:endParaRPr lang="en-AU" sz="1600" dirty="0">
              <a:latin typeface="Malgun Gothic" panose="020B0503020000020004" pitchFamily="34" charset="-127"/>
              <a:ea typeface="Malgun Gothic" panose="020B0503020000020004" pitchFamily="34" charset="-127"/>
            </a:endParaRPr>
          </a:p>
        </p:txBody>
      </p:sp>
      <p:sp>
        <p:nvSpPr>
          <p:cNvPr id="70" name="Rectangle 69"/>
          <p:cNvSpPr/>
          <p:nvPr/>
        </p:nvSpPr>
        <p:spPr>
          <a:xfrm>
            <a:off x="6230003" y="4709685"/>
            <a:ext cx="1722729" cy="4013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lvl="0" algn="ctr"/>
            <a:r>
              <a:rPr lang="en-US" sz="1600" dirty="0" smtClean="0">
                <a:latin typeface="Malgun Gothic" panose="020B0503020000020004" pitchFamily="34" charset="-127"/>
                <a:ea typeface="Malgun Gothic" panose="020B0503020000020004" pitchFamily="34" charset="-127"/>
              </a:rPr>
              <a:t>56,380</a:t>
            </a:r>
            <a:endParaRPr lang="en-AU" sz="1600" dirty="0">
              <a:latin typeface="Malgun Gothic" panose="020B0503020000020004" pitchFamily="34" charset="-127"/>
              <a:ea typeface="Malgun Gothic" panose="020B0503020000020004" pitchFamily="34" charset="-127"/>
            </a:endParaRPr>
          </a:p>
        </p:txBody>
      </p:sp>
      <p:sp>
        <p:nvSpPr>
          <p:cNvPr id="71" name="Rectangle 70"/>
          <p:cNvSpPr/>
          <p:nvPr/>
        </p:nvSpPr>
        <p:spPr>
          <a:xfrm>
            <a:off x="8458854" y="4292330"/>
            <a:ext cx="1722729" cy="4013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lvl="0" algn="ctr"/>
            <a:r>
              <a:rPr lang="en-AU" sz="1600" dirty="0" smtClean="0">
                <a:latin typeface="Malgun Gothic" panose="020B0503020000020004" pitchFamily="34" charset="-127"/>
                <a:ea typeface="Malgun Gothic" panose="020B0503020000020004" pitchFamily="34" charset="-127"/>
              </a:rPr>
              <a:t>56,380</a:t>
            </a:r>
            <a:endParaRPr lang="en-AU" sz="1600" dirty="0">
              <a:latin typeface="Malgun Gothic" panose="020B0503020000020004" pitchFamily="34" charset="-127"/>
              <a:ea typeface="Malgun Gothic" panose="020B0503020000020004" pitchFamily="34" charset="-127"/>
            </a:endParaRPr>
          </a:p>
        </p:txBody>
      </p:sp>
      <p:sp>
        <p:nvSpPr>
          <p:cNvPr id="72" name="Rectangle 71"/>
          <p:cNvSpPr/>
          <p:nvPr/>
        </p:nvSpPr>
        <p:spPr>
          <a:xfrm>
            <a:off x="8454398" y="4716165"/>
            <a:ext cx="1722729" cy="4013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lvl="0" algn="ctr"/>
            <a:r>
              <a:rPr lang="en-AU" sz="1600" dirty="0" smtClean="0">
                <a:latin typeface="Malgun Gothic" panose="020B0503020000020004" pitchFamily="34" charset="-127"/>
                <a:ea typeface="Malgun Gothic" panose="020B0503020000020004" pitchFamily="34" charset="-127"/>
              </a:rPr>
              <a:t>9,078</a:t>
            </a:r>
            <a:endParaRPr lang="en-AU" sz="1600" dirty="0">
              <a:latin typeface="Malgun Gothic" panose="020B0503020000020004" pitchFamily="34" charset="-127"/>
              <a:ea typeface="Malgun Gothic" panose="020B0503020000020004" pitchFamily="34" charset="-127"/>
            </a:endParaRPr>
          </a:p>
        </p:txBody>
      </p:sp>
      <p:sp>
        <p:nvSpPr>
          <p:cNvPr id="32" name="Rectangle 31"/>
          <p:cNvSpPr/>
          <p:nvPr/>
        </p:nvSpPr>
        <p:spPr>
          <a:xfrm>
            <a:off x="1622306" y="4470149"/>
            <a:ext cx="1722729" cy="4013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lvl="0" algn="ctr"/>
            <a:r>
              <a:rPr lang="en-AU" sz="1600" dirty="0" smtClean="0">
                <a:latin typeface="Malgun Gothic" panose="020B0503020000020004" pitchFamily="34" charset="-127"/>
                <a:ea typeface="Malgun Gothic" panose="020B0503020000020004" pitchFamily="34" charset="-127"/>
              </a:rPr>
              <a:t>(2.3%) </a:t>
            </a:r>
            <a:endParaRPr lang="en-AU" sz="1600" dirty="0">
              <a:latin typeface="Malgun Gothic" panose="020B0503020000020004" pitchFamily="34" charset="-127"/>
              <a:ea typeface="Malgun Gothic" panose="020B0503020000020004" pitchFamily="34" charset="-127"/>
            </a:endParaRPr>
          </a:p>
        </p:txBody>
      </p:sp>
      <p:pic>
        <p:nvPicPr>
          <p:cNvPr id="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13" t="24429" r="40000" b="38779"/>
          <a:stretch/>
        </p:blipFill>
        <p:spPr bwMode="auto">
          <a:xfrm>
            <a:off x="3566611" y="4404322"/>
            <a:ext cx="4191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0586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lmckinnon\Desktop\iStock_000021292651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32006"/>
            <a:ext cx="10693400" cy="487587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3126828"/>
            <a:ext cx="5706459" cy="192339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900" dirty="0">
              <a:latin typeface="Malgun Gothic" panose="020B0503020000020004" pitchFamily="34" charset="-127"/>
              <a:ea typeface="Malgun Gothic" panose="020B0503020000020004" pitchFamily="34" charset="-127"/>
            </a:endParaRPr>
          </a:p>
        </p:txBody>
      </p:sp>
      <p:sp>
        <p:nvSpPr>
          <p:cNvPr id="2" name="Slide Number Placeholder 1"/>
          <p:cNvSpPr>
            <a:spLocks noGrp="1"/>
          </p:cNvSpPr>
          <p:nvPr>
            <p:ph type="sldNum" sz="quarter" idx="4"/>
          </p:nvPr>
        </p:nvSpPr>
        <p:spPr/>
        <p:txBody>
          <a:bodyPr/>
          <a:lstStyle/>
          <a:p>
            <a:fld id="{E1D6F247-3AD3-E042-9E97-526F5FCB804A}" type="slidenum">
              <a:rPr lang="en-US" smtClean="0"/>
              <a:pPr/>
              <a:t>36</a:t>
            </a:fld>
            <a:endParaRPr lang="en-US" dirty="0"/>
          </a:p>
        </p:txBody>
      </p:sp>
      <p:sp>
        <p:nvSpPr>
          <p:cNvPr id="3" name="Text Placeholder 2"/>
          <p:cNvSpPr>
            <a:spLocks noGrp="1"/>
          </p:cNvSpPr>
          <p:nvPr>
            <p:ph type="body" sz="quarter" idx="10"/>
          </p:nvPr>
        </p:nvSpPr>
        <p:spPr>
          <a:xfrm>
            <a:off x="249238" y="3122519"/>
            <a:ext cx="5341937" cy="1933575"/>
          </a:xfrm>
        </p:spPr>
        <p:txBody>
          <a:bodyPr anchor="ctr"/>
          <a:lstStyle/>
          <a:p>
            <a:pPr marL="86400" indent="0">
              <a:buNone/>
            </a:pPr>
            <a:r>
              <a:rPr lang="en-US" sz="2000" b="1" dirty="0"/>
              <a:t>Commercial frameworks</a:t>
            </a:r>
          </a:p>
        </p:txBody>
      </p:sp>
    </p:spTree>
    <p:extLst>
      <p:ext uri="{BB962C8B-B14F-4D97-AF65-F5344CB8AC3E}">
        <p14:creationId xmlns:p14="http://schemas.microsoft.com/office/powerpoint/2010/main" val="801883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cgrathnicol\Data\National\Marketing\Image Library\Lined shapes\Empty Diagrams\circle 4 segments &amp; arrows-bl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16387">
            <a:off x="3379112" y="2466463"/>
            <a:ext cx="3753132" cy="37906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t>SWOT analysis</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37</a:t>
            </a:fld>
            <a:endParaRPr lang="en-US" dirty="0"/>
          </a:p>
        </p:txBody>
      </p:sp>
      <p:sp>
        <p:nvSpPr>
          <p:cNvPr id="6" name="TextBox 5"/>
          <p:cNvSpPr txBox="1"/>
          <p:nvPr/>
        </p:nvSpPr>
        <p:spPr>
          <a:xfrm>
            <a:off x="4241586" y="3386690"/>
            <a:ext cx="259045" cy="461665"/>
          </a:xfrm>
          <a:prstGeom prst="rect">
            <a:avLst/>
          </a:prstGeom>
          <a:noFill/>
          <a:ln>
            <a:noFill/>
          </a:ln>
        </p:spPr>
        <p:txBody>
          <a:bodyPr wrap="none" lIns="0" rtlCol="0">
            <a:spAutoFit/>
          </a:bodyPr>
          <a:lstStyle/>
          <a:p>
            <a:r>
              <a:rPr lang="en-AU" sz="2400" dirty="0" smtClean="0">
                <a:latin typeface="Malgun Gothic" panose="020B0503020000020004" pitchFamily="34" charset="-127"/>
                <a:ea typeface="Malgun Gothic" panose="020B0503020000020004" pitchFamily="34" charset="-127"/>
              </a:rPr>
              <a:t>S</a:t>
            </a:r>
            <a:endParaRPr lang="en-AU" sz="2400" dirty="0">
              <a:latin typeface="Malgun Gothic" panose="020B0503020000020004" pitchFamily="34" charset="-127"/>
              <a:ea typeface="Malgun Gothic" panose="020B0503020000020004" pitchFamily="34" charset="-127"/>
            </a:endParaRPr>
          </a:p>
        </p:txBody>
      </p:sp>
      <p:sp>
        <p:nvSpPr>
          <p:cNvPr id="8" name="TextBox 7"/>
          <p:cNvSpPr txBox="1"/>
          <p:nvPr/>
        </p:nvSpPr>
        <p:spPr>
          <a:xfrm>
            <a:off x="5875938" y="3349900"/>
            <a:ext cx="385683" cy="461665"/>
          </a:xfrm>
          <a:prstGeom prst="rect">
            <a:avLst/>
          </a:prstGeom>
          <a:noFill/>
          <a:ln>
            <a:noFill/>
          </a:ln>
        </p:spPr>
        <p:txBody>
          <a:bodyPr wrap="none" lIns="0" rtlCol="0">
            <a:spAutoFit/>
          </a:bodyPr>
          <a:lstStyle/>
          <a:p>
            <a:r>
              <a:rPr lang="en-AU" sz="2400" dirty="0" smtClean="0">
                <a:latin typeface="Malgun Gothic" panose="020B0503020000020004" pitchFamily="34" charset="-127"/>
                <a:ea typeface="Malgun Gothic" panose="020B0503020000020004" pitchFamily="34" charset="-127"/>
              </a:rPr>
              <a:t>W</a:t>
            </a:r>
            <a:endParaRPr lang="en-AU" sz="2400" dirty="0">
              <a:latin typeface="Malgun Gothic" panose="020B0503020000020004" pitchFamily="34" charset="-127"/>
              <a:ea typeface="Malgun Gothic" panose="020B0503020000020004" pitchFamily="34" charset="-127"/>
            </a:endParaRPr>
          </a:p>
        </p:txBody>
      </p:sp>
      <p:sp>
        <p:nvSpPr>
          <p:cNvPr id="9" name="TextBox 8"/>
          <p:cNvSpPr txBox="1"/>
          <p:nvPr/>
        </p:nvSpPr>
        <p:spPr>
          <a:xfrm>
            <a:off x="4231079" y="4905429"/>
            <a:ext cx="331181" cy="461665"/>
          </a:xfrm>
          <a:prstGeom prst="rect">
            <a:avLst/>
          </a:prstGeom>
          <a:noFill/>
          <a:ln>
            <a:noFill/>
          </a:ln>
        </p:spPr>
        <p:txBody>
          <a:bodyPr wrap="none" lIns="0" rtlCol="0">
            <a:spAutoFit/>
          </a:bodyPr>
          <a:lstStyle/>
          <a:p>
            <a:r>
              <a:rPr lang="en-AU" sz="2400" dirty="0" smtClean="0">
                <a:latin typeface="Malgun Gothic" panose="020B0503020000020004" pitchFamily="34" charset="-127"/>
                <a:ea typeface="Malgun Gothic" panose="020B0503020000020004" pitchFamily="34" charset="-127"/>
              </a:rPr>
              <a:t>O</a:t>
            </a:r>
            <a:endParaRPr lang="en-AU" sz="2400" dirty="0">
              <a:latin typeface="Malgun Gothic" panose="020B0503020000020004" pitchFamily="34" charset="-127"/>
              <a:ea typeface="Malgun Gothic" panose="020B0503020000020004" pitchFamily="34" charset="-127"/>
            </a:endParaRPr>
          </a:p>
        </p:txBody>
      </p:sp>
      <p:sp>
        <p:nvSpPr>
          <p:cNvPr id="10" name="TextBox 9"/>
          <p:cNvSpPr txBox="1"/>
          <p:nvPr/>
        </p:nvSpPr>
        <p:spPr>
          <a:xfrm>
            <a:off x="5960024" y="4884407"/>
            <a:ext cx="255839" cy="461665"/>
          </a:xfrm>
          <a:prstGeom prst="rect">
            <a:avLst/>
          </a:prstGeom>
          <a:noFill/>
          <a:ln>
            <a:noFill/>
          </a:ln>
        </p:spPr>
        <p:txBody>
          <a:bodyPr wrap="none" lIns="0" rtlCol="0">
            <a:spAutoFit/>
          </a:bodyPr>
          <a:lstStyle/>
          <a:p>
            <a:r>
              <a:rPr lang="en-AU" sz="2400" dirty="0" smtClean="0">
                <a:latin typeface="Malgun Gothic" panose="020B0503020000020004" pitchFamily="34" charset="-127"/>
                <a:ea typeface="Malgun Gothic" panose="020B0503020000020004" pitchFamily="34" charset="-127"/>
              </a:rPr>
              <a:t>T</a:t>
            </a:r>
            <a:endParaRPr lang="en-AU" sz="2400" dirty="0">
              <a:latin typeface="Malgun Gothic" panose="020B0503020000020004" pitchFamily="34" charset="-127"/>
              <a:ea typeface="Malgun Gothic" panose="020B0503020000020004" pitchFamily="34" charset="-127"/>
            </a:endParaRPr>
          </a:p>
        </p:txBody>
      </p:sp>
      <p:sp>
        <p:nvSpPr>
          <p:cNvPr id="12" name="TextBox 11"/>
          <p:cNvSpPr txBox="1"/>
          <p:nvPr/>
        </p:nvSpPr>
        <p:spPr>
          <a:xfrm>
            <a:off x="3968315" y="2025597"/>
            <a:ext cx="844783" cy="338554"/>
          </a:xfrm>
          <a:prstGeom prst="rect">
            <a:avLst/>
          </a:prstGeom>
          <a:noFill/>
          <a:ln>
            <a:noFill/>
          </a:ln>
        </p:spPr>
        <p:txBody>
          <a:bodyPr wrap="none" lIns="0" rtlCol="0">
            <a:spAutoFit/>
          </a:bodyPr>
          <a:lstStyle/>
          <a:p>
            <a:r>
              <a:rPr lang="en-AU" sz="1600" b="1" dirty="0" smtClean="0">
                <a:solidFill>
                  <a:schemeClr val="accent5"/>
                </a:solidFill>
                <a:latin typeface="Malgun Gothic" panose="020B0503020000020004" pitchFamily="34" charset="-127"/>
                <a:ea typeface="Malgun Gothic" panose="020B0503020000020004" pitchFamily="34" charset="-127"/>
              </a:rPr>
              <a:t>Positive</a:t>
            </a:r>
            <a:endParaRPr lang="en-AU" sz="1600" b="1" dirty="0">
              <a:solidFill>
                <a:schemeClr val="accent5"/>
              </a:solidFill>
              <a:latin typeface="Malgun Gothic" panose="020B0503020000020004" pitchFamily="34" charset="-127"/>
              <a:ea typeface="Malgun Gothic" panose="020B0503020000020004" pitchFamily="34" charset="-127"/>
            </a:endParaRPr>
          </a:p>
        </p:txBody>
      </p:sp>
      <p:sp>
        <p:nvSpPr>
          <p:cNvPr id="13" name="TextBox 12"/>
          <p:cNvSpPr txBox="1"/>
          <p:nvPr/>
        </p:nvSpPr>
        <p:spPr>
          <a:xfrm>
            <a:off x="5665744" y="1988808"/>
            <a:ext cx="963790" cy="338554"/>
          </a:xfrm>
          <a:prstGeom prst="rect">
            <a:avLst/>
          </a:prstGeom>
          <a:noFill/>
          <a:ln>
            <a:noFill/>
          </a:ln>
        </p:spPr>
        <p:txBody>
          <a:bodyPr wrap="none" lIns="0" rtlCol="0">
            <a:spAutoFit/>
          </a:bodyPr>
          <a:lstStyle/>
          <a:p>
            <a:r>
              <a:rPr lang="en-AU" sz="1600" b="1" dirty="0" smtClean="0">
                <a:solidFill>
                  <a:schemeClr val="accent5"/>
                </a:solidFill>
                <a:latin typeface="Malgun Gothic" panose="020B0503020000020004" pitchFamily="34" charset="-127"/>
                <a:ea typeface="Malgun Gothic" panose="020B0503020000020004" pitchFamily="34" charset="-127"/>
              </a:rPr>
              <a:t>Negative</a:t>
            </a:r>
            <a:endParaRPr lang="en-AU" sz="1600" b="1" dirty="0">
              <a:solidFill>
                <a:schemeClr val="accent5"/>
              </a:solidFill>
              <a:latin typeface="Malgun Gothic" panose="020B0503020000020004" pitchFamily="34" charset="-127"/>
              <a:ea typeface="Malgun Gothic" panose="020B0503020000020004" pitchFamily="34" charset="-127"/>
            </a:endParaRPr>
          </a:p>
        </p:txBody>
      </p:sp>
      <p:sp>
        <p:nvSpPr>
          <p:cNvPr id="14" name="TextBox 13"/>
          <p:cNvSpPr txBox="1"/>
          <p:nvPr/>
        </p:nvSpPr>
        <p:spPr>
          <a:xfrm rot="16200000">
            <a:off x="2512351" y="3186983"/>
            <a:ext cx="845360" cy="338554"/>
          </a:xfrm>
          <a:prstGeom prst="rect">
            <a:avLst/>
          </a:prstGeom>
          <a:noFill/>
          <a:ln>
            <a:noFill/>
          </a:ln>
        </p:spPr>
        <p:txBody>
          <a:bodyPr wrap="none" lIns="0" rtlCol="0">
            <a:spAutoFit/>
          </a:bodyPr>
          <a:lstStyle/>
          <a:p>
            <a:r>
              <a:rPr lang="en-AU" sz="1600" b="1" dirty="0" smtClean="0">
                <a:solidFill>
                  <a:schemeClr val="accent5"/>
                </a:solidFill>
                <a:latin typeface="Malgun Gothic" panose="020B0503020000020004" pitchFamily="34" charset="-127"/>
                <a:ea typeface="Malgun Gothic" panose="020B0503020000020004" pitchFamily="34" charset="-127"/>
              </a:rPr>
              <a:t>Internal</a:t>
            </a:r>
            <a:endParaRPr lang="en-AU" sz="1600" b="1" dirty="0">
              <a:solidFill>
                <a:schemeClr val="accent5"/>
              </a:solidFill>
              <a:latin typeface="Malgun Gothic" panose="020B0503020000020004" pitchFamily="34" charset="-127"/>
              <a:ea typeface="Malgun Gothic" panose="020B0503020000020004" pitchFamily="34" charset="-127"/>
            </a:endParaRPr>
          </a:p>
        </p:txBody>
      </p:sp>
      <p:sp>
        <p:nvSpPr>
          <p:cNvPr id="15" name="TextBox 14"/>
          <p:cNvSpPr txBox="1"/>
          <p:nvPr/>
        </p:nvSpPr>
        <p:spPr>
          <a:xfrm rot="16200000">
            <a:off x="2475300" y="5089370"/>
            <a:ext cx="877420" cy="338554"/>
          </a:xfrm>
          <a:prstGeom prst="rect">
            <a:avLst/>
          </a:prstGeom>
          <a:noFill/>
          <a:ln>
            <a:noFill/>
          </a:ln>
        </p:spPr>
        <p:txBody>
          <a:bodyPr wrap="none" lIns="0" rtlCol="0">
            <a:spAutoFit/>
          </a:bodyPr>
          <a:lstStyle/>
          <a:p>
            <a:r>
              <a:rPr lang="en-AU" sz="1600" b="1" dirty="0" smtClean="0">
                <a:solidFill>
                  <a:schemeClr val="accent5"/>
                </a:solidFill>
                <a:latin typeface="Malgun Gothic" panose="020B0503020000020004" pitchFamily="34" charset="-127"/>
                <a:ea typeface="Malgun Gothic" panose="020B0503020000020004" pitchFamily="34" charset="-127"/>
              </a:rPr>
              <a:t>External</a:t>
            </a:r>
            <a:endParaRPr lang="en-AU" sz="1600" b="1" dirty="0">
              <a:solidFill>
                <a:schemeClr val="accent5"/>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661071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SWOT analysis - examples</a:t>
            </a:r>
            <a:br>
              <a:rPr lang="en-AU" dirty="0" smtClean="0"/>
            </a:b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38</a:t>
            </a:fld>
            <a:endParaRPr lang="en-US" dirty="0"/>
          </a:p>
        </p:txBody>
      </p:sp>
      <p:sp>
        <p:nvSpPr>
          <p:cNvPr id="15" name="Text Placeholder 14"/>
          <p:cNvSpPr>
            <a:spLocks noGrp="1"/>
          </p:cNvSpPr>
          <p:nvPr>
            <p:ph type="body" sz="quarter" idx="10"/>
          </p:nvPr>
        </p:nvSpPr>
        <p:spPr>
          <a:xfrm>
            <a:off x="333684" y="1613491"/>
            <a:ext cx="4715988" cy="5458322"/>
          </a:xfrm>
        </p:spPr>
        <p:txBody>
          <a:bodyPr/>
          <a:lstStyle/>
          <a:p>
            <a:pPr marL="0" indent="0">
              <a:buNone/>
            </a:pPr>
            <a:r>
              <a:rPr lang="en-US" b="1" dirty="0" smtClean="0">
                <a:solidFill>
                  <a:schemeClr val="accent1"/>
                </a:solidFill>
              </a:rPr>
              <a:t>Strengths</a:t>
            </a:r>
          </a:p>
          <a:p>
            <a:endParaRPr lang="en-US" sz="1400" dirty="0" smtClean="0"/>
          </a:p>
          <a:p>
            <a:pPr>
              <a:spcBef>
                <a:spcPts val="0"/>
              </a:spcBef>
            </a:pPr>
            <a:r>
              <a:rPr lang="en-US" sz="1400" dirty="0" smtClean="0"/>
              <a:t>Australia’s </a:t>
            </a:r>
            <a:r>
              <a:rPr lang="en-US" sz="1400" dirty="0"/>
              <a:t>largest supplier of composite materials based products</a:t>
            </a:r>
          </a:p>
          <a:p>
            <a:r>
              <a:rPr lang="en-US" sz="1400" dirty="0"/>
              <a:t>Tier one supplier to automotive manufacturers</a:t>
            </a:r>
          </a:p>
          <a:p>
            <a:r>
              <a:rPr lang="en-US" sz="1400" dirty="0"/>
              <a:t>Non-union workforce</a:t>
            </a:r>
          </a:p>
          <a:p>
            <a:r>
              <a:rPr lang="en-US" sz="1400" dirty="0"/>
              <a:t>Strong market reputation</a:t>
            </a:r>
          </a:p>
          <a:p>
            <a:r>
              <a:rPr lang="en-US" sz="1400" dirty="0"/>
              <a:t>Experienced management team</a:t>
            </a:r>
          </a:p>
        </p:txBody>
      </p:sp>
      <p:cxnSp>
        <p:nvCxnSpPr>
          <p:cNvPr id="16" name="Straight Connector 15"/>
          <p:cNvCxnSpPr/>
          <p:nvPr/>
        </p:nvCxnSpPr>
        <p:spPr>
          <a:xfrm>
            <a:off x="314980" y="2032779"/>
            <a:ext cx="4611862"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20" name="Text Placeholder 14"/>
          <p:cNvSpPr txBox="1">
            <a:spLocks/>
          </p:cNvSpPr>
          <p:nvPr/>
        </p:nvSpPr>
        <p:spPr>
          <a:xfrm>
            <a:off x="5699530" y="1615763"/>
            <a:ext cx="4686418" cy="5458322"/>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b="1" dirty="0">
                <a:solidFill>
                  <a:schemeClr val="accent1"/>
                </a:solidFill>
              </a:rPr>
              <a:t>Weaknesses</a:t>
            </a:r>
            <a:endParaRPr lang="en-US" b="1" dirty="0" smtClean="0">
              <a:solidFill>
                <a:schemeClr val="accent1"/>
              </a:solidFill>
            </a:endParaRPr>
          </a:p>
          <a:p>
            <a:endParaRPr lang="en-US" sz="1400" dirty="0" smtClean="0"/>
          </a:p>
          <a:p>
            <a:pPr>
              <a:spcBef>
                <a:spcPts val="0"/>
              </a:spcBef>
            </a:pPr>
            <a:r>
              <a:rPr lang="en-US" sz="1400" dirty="0"/>
              <a:t>Ageing workforce</a:t>
            </a:r>
          </a:p>
          <a:p>
            <a:r>
              <a:rPr lang="en-US" sz="1400" dirty="0"/>
              <a:t>Highly dependent on revenue from Australian automotive industry</a:t>
            </a:r>
          </a:p>
          <a:p>
            <a:r>
              <a:rPr lang="en-US" sz="1400" dirty="0"/>
              <a:t>Weak finance function</a:t>
            </a:r>
          </a:p>
        </p:txBody>
      </p:sp>
      <p:cxnSp>
        <p:nvCxnSpPr>
          <p:cNvPr id="24" name="Straight Connector 23"/>
          <p:cNvCxnSpPr/>
          <p:nvPr/>
        </p:nvCxnSpPr>
        <p:spPr>
          <a:xfrm>
            <a:off x="5680825" y="2048701"/>
            <a:ext cx="4611862"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25" name="Text Placeholder 14"/>
          <p:cNvSpPr txBox="1">
            <a:spLocks/>
          </p:cNvSpPr>
          <p:nvPr/>
        </p:nvSpPr>
        <p:spPr>
          <a:xfrm>
            <a:off x="320035" y="4356690"/>
            <a:ext cx="4715988" cy="2641486"/>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b="1" dirty="0">
                <a:solidFill>
                  <a:schemeClr val="accent1"/>
                </a:solidFill>
              </a:rPr>
              <a:t>Opportunities</a:t>
            </a:r>
          </a:p>
          <a:p>
            <a:pPr marL="0" indent="0">
              <a:buNone/>
            </a:pPr>
            <a:endParaRPr lang="en-US" sz="1400" dirty="0" smtClean="0"/>
          </a:p>
          <a:p>
            <a:pPr>
              <a:spcBef>
                <a:spcPts val="0"/>
              </a:spcBef>
            </a:pPr>
            <a:r>
              <a:rPr lang="en-US" sz="1400" dirty="0"/>
              <a:t>Using group capabilities to enter into other markets such as leisure and military aircraft, infrastructure and other transportation</a:t>
            </a:r>
          </a:p>
          <a:p>
            <a:r>
              <a:rPr lang="en-US" sz="1400" dirty="0"/>
              <a:t>Use capabilities to sell to other automotive manufacturers</a:t>
            </a:r>
          </a:p>
        </p:txBody>
      </p:sp>
      <p:cxnSp>
        <p:nvCxnSpPr>
          <p:cNvPr id="26" name="Straight Connector 25"/>
          <p:cNvCxnSpPr/>
          <p:nvPr/>
        </p:nvCxnSpPr>
        <p:spPr>
          <a:xfrm>
            <a:off x="301331" y="4775978"/>
            <a:ext cx="4611862"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27" name="Text Placeholder 14"/>
          <p:cNvSpPr txBox="1">
            <a:spLocks/>
          </p:cNvSpPr>
          <p:nvPr/>
        </p:nvSpPr>
        <p:spPr>
          <a:xfrm>
            <a:off x="5685881" y="4358962"/>
            <a:ext cx="4686418" cy="2641486"/>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b="1" dirty="0">
                <a:solidFill>
                  <a:schemeClr val="accent1"/>
                </a:solidFill>
              </a:rPr>
              <a:t>Threats</a:t>
            </a:r>
            <a:endParaRPr lang="en-US" b="1" dirty="0" smtClean="0">
              <a:solidFill>
                <a:schemeClr val="accent1"/>
              </a:solidFill>
            </a:endParaRPr>
          </a:p>
          <a:p>
            <a:endParaRPr lang="en-US" sz="1400" dirty="0" smtClean="0"/>
          </a:p>
          <a:p>
            <a:pPr>
              <a:spcBef>
                <a:spcPts val="0"/>
              </a:spcBef>
            </a:pPr>
            <a:r>
              <a:rPr lang="en-US" sz="1400" dirty="0" smtClean="0"/>
              <a:t>Closure of automotive manufacturers</a:t>
            </a:r>
          </a:p>
          <a:p>
            <a:pPr>
              <a:spcBef>
                <a:spcPts val="0"/>
              </a:spcBef>
            </a:pPr>
            <a:r>
              <a:rPr lang="en-US" sz="1400" dirty="0" smtClean="0"/>
              <a:t>Foreign </a:t>
            </a:r>
            <a:r>
              <a:rPr lang="en-US" sz="1400" dirty="0"/>
              <a:t>currency and commodity exposure</a:t>
            </a:r>
          </a:p>
          <a:p>
            <a:r>
              <a:rPr lang="en-US" sz="1400" dirty="0"/>
              <a:t>Impact of economic downturn</a:t>
            </a:r>
          </a:p>
          <a:p>
            <a:r>
              <a:rPr lang="en-US" sz="1400" dirty="0"/>
              <a:t>Unable to raise capital for acquisitions or inability to find suitable targets</a:t>
            </a:r>
          </a:p>
        </p:txBody>
      </p:sp>
      <p:cxnSp>
        <p:nvCxnSpPr>
          <p:cNvPr id="28" name="Straight Connector 27"/>
          <p:cNvCxnSpPr/>
          <p:nvPr/>
        </p:nvCxnSpPr>
        <p:spPr>
          <a:xfrm>
            <a:off x="5667176" y="4791900"/>
            <a:ext cx="4611862" cy="0"/>
          </a:xfrm>
          <a:prstGeom prst="line">
            <a:avLst/>
          </a:prstGeom>
          <a:ln w="190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866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Users\lmckinnon\Desktop\iStock_000021292651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32006"/>
            <a:ext cx="10693400" cy="48758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509" y="3069428"/>
            <a:ext cx="5706459" cy="192339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900" dirty="0">
              <a:latin typeface="Malgun Gothic" panose="020B0503020000020004" pitchFamily="34" charset="-127"/>
              <a:ea typeface="Malgun Gothic" panose="020B0503020000020004" pitchFamily="34" charset="-127"/>
            </a:endParaRPr>
          </a:p>
        </p:txBody>
      </p:sp>
      <p:sp>
        <p:nvSpPr>
          <p:cNvPr id="2" name="Slide Number Placeholder 1"/>
          <p:cNvSpPr>
            <a:spLocks noGrp="1"/>
          </p:cNvSpPr>
          <p:nvPr>
            <p:ph type="sldNum" sz="quarter" idx="4"/>
          </p:nvPr>
        </p:nvSpPr>
        <p:spPr/>
        <p:txBody>
          <a:bodyPr/>
          <a:lstStyle/>
          <a:p>
            <a:fld id="{E1D6F247-3AD3-E042-9E97-526F5FCB804A}" type="slidenum">
              <a:rPr lang="en-US" smtClean="0"/>
              <a:pPr/>
              <a:t>3</a:t>
            </a:fld>
            <a:endParaRPr lang="en-US" dirty="0"/>
          </a:p>
        </p:txBody>
      </p:sp>
      <p:sp>
        <p:nvSpPr>
          <p:cNvPr id="9" name="Title 1"/>
          <p:cNvSpPr>
            <a:spLocks noGrp="1"/>
          </p:cNvSpPr>
          <p:nvPr>
            <p:ph type="ctrTitle"/>
          </p:nvPr>
        </p:nvSpPr>
        <p:spPr/>
        <p:txBody>
          <a:bodyPr/>
          <a:lstStyle/>
          <a:p>
            <a:r>
              <a:rPr lang="en-US" dirty="0"/>
              <a:t>Introductions</a:t>
            </a:r>
            <a:endParaRPr lang="en-AU" dirty="0"/>
          </a:p>
        </p:txBody>
      </p:sp>
      <p:sp>
        <p:nvSpPr>
          <p:cNvPr id="3" name="Text Placeholder 2"/>
          <p:cNvSpPr>
            <a:spLocks noGrp="1"/>
          </p:cNvSpPr>
          <p:nvPr>
            <p:ph type="body" sz="quarter" idx="10"/>
          </p:nvPr>
        </p:nvSpPr>
        <p:spPr>
          <a:xfrm>
            <a:off x="249238" y="3066799"/>
            <a:ext cx="5341937" cy="1933575"/>
          </a:xfrm>
        </p:spPr>
        <p:txBody>
          <a:bodyPr anchor="ctr"/>
          <a:lstStyle/>
          <a:p>
            <a:pPr marL="86400" indent="0">
              <a:buNone/>
            </a:pPr>
            <a:r>
              <a:rPr lang="en-US" sz="2000" b="1" dirty="0"/>
              <a:t>What you always wanted to know but were afraid to ask </a:t>
            </a:r>
            <a:r>
              <a:rPr lang="en-US" sz="2000" b="1" dirty="0" smtClean="0"/>
              <a:t>(financially speaking)</a:t>
            </a:r>
            <a:endParaRPr lang="en-US" sz="2000" b="1" dirty="0"/>
          </a:p>
        </p:txBody>
      </p:sp>
      <p:cxnSp>
        <p:nvCxnSpPr>
          <p:cNvPr id="10" name="Straight Connector 9"/>
          <p:cNvCxnSpPr/>
          <p:nvPr/>
        </p:nvCxnSpPr>
        <p:spPr>
          <a:xfrm>
            <a:off x="300251" y="464024"/>
            <a:ext cx="10099343" cy="0"/>
          </a:xfrm>
          <a:prstGeom prst="line">
            <a:avLst/>
          </a:prstGeom>
          <a:ln w="571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34599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val 58"/>
          <p:cNvSpPr/>
          <p:nvPr/>
        </p:nvSpPr>
        <p:spPr>
          <a:xfrm>
            <a:off x="4250453" y="3768131"/>
            <a:ext cx="1939332" cy="19393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900" dirty="0">
              <a:latin typeface="Malgun Gothic" panose="020B0503020000020004" pitchFamily="34" charset="-127"/>
              <a:ea typeface="Malgun Gothic" panose="020B0503020000020004" pitchFamily="34" charset="-127"/>
            </a:endParaRPr>
          </a:p>
        </p:txBody>
      </p:sp>
      <p:sp>
        <p:nvSpPr>
          <p:cNvPr id="2" name="Title 1"/>
          <p:cNvSpPr>
            <a:spLocks noGrp="1"/>
          </p:cNvSpPr>
          <p:nvPr>
            <p:ph type="ctrTitle"/>
          </p:nvPr>
        </p:nvSpPr>
        <p:spPr/>
        <p:txBody>
          <a:bodyPr/>
          <a:lstStyle/>
          <a:p>
            <a:r>
              <a:rPr lang="en-AU" dirty="0"/>
              <a:t>Porter’s five forces - examples</a:t>
            </a:r>
          </a:p>
        </p:txBody>
      </p:sp>
      <p:sp>
        <p:nvSpPr>
          <p:cNvPr id="3" name="Slide Number Placeholder 2"/>
          <p:cNvSpPr>
            <a:spLocks noGrp="1"/>
          </p:cNvSpPr>
          <p:nvPr>
            <p:ph type="sldNum" sz="quarter" idx="4"/>
          </p:nvPr>
        </p:nvSpPr>
        <p:spPr/>
        <p:txBody>
          <a:bodyPr/>
          <a:lstStyle/>
          <a:p>
            <a:fld id="{E1D6F247-3AD3-E042-9E97-526F5FCB804A}" type="slidenum">
              <a:rPr lang="en-US" smtClean="0"/>
              <a:pPr/>
              <a:t>39</a:t>
            </a:fld>
            <a:endParaRPr lang="en-US" dirty="0"/>
          </a:p>
        </p:txBody>
      </p:sp>
      <p:sp>
        <p:nvSpPr>
          <p:cNvPr id="5" name="Text Placeholder 14"/>
          <p:cNvSpPr>
            <a:spLocks noGrp="1"/>
          </p:cNvSpPr>
          <p:nvPr>
            <p:ph type="body" sz="quarter" idx="10"/>
          </p:nvPr>
        </p:nvSpPr>
        <p:spPr>
          <a:xfrm>
            <a:off x="337299" y="2103515"/>
            <a:ext cx="2723415" cy="1238893"/>
          </a:xfrm>
        </p:spPr>
        <p:txBody>
          <a:bodyPr/>
          <a:lstStyle/>
          <a:p>
            <a:pPr marL="0" indent="0">
              <a:buNone/>
            </a:pPr>
            <a:r>
              <a:rPr lang="en-US" sz="1400" b="1" dirty="0">
                <a:solidFill>
                  <a:schemeClr val="accent1"/>
                </a:solidFill>
              </a:rPr>
              <a:t>Competitive </a:t>
            </a:r>
            <a:r>
              <a:rPr lang="en-US" sz="1400" b="1" dirty="0" smtClean="0">
                <a:solidFill>
                  <a:schemeClr val="accent1"/>
                </a:solidFill>
              </a:rPr>
              <a:t>Rivalry</a:t>
            </a:r>
            <a:endParaRPr lang="en-US" sz="1200" dirty="0" smtClean="0">
              <a:solidFill>
                <a:schemeClr val="accent1"/>
              </a:solidFill>
            </a:endParaRPr>
          </a:p>
          <a:p>
            <a:r>
              <a:rPr lang="en-US" sz="1200" dirty="0" smtClean="0"/>
              <a:t>Automotive </a:t>
            </a:r>
            <a:r>
              <a:rPr lang="en-US" sz="1200" dirty="0"/>
              <a:t>industry highly competitive</a:t>
            </a:r>
          </a:p>
          <a:p>
            <a:r>
              <a:rPr lang="en-US" sz="1200" dirty="0"/>
              <a:t>Competitors have access to global contracts</a:t>
            </a:r>
          </a:p>
        </p:txBody>
      </p:sp>
      <p:sp>
        <p:nvSpPr>
          <p:cNvPr id="8" name="Text Placeholder 14"/>
          <p:cNvSpPr txBox="1">
            <a:spLocks/>
          </p:cNvSpPr>
          <p:nvPr/>
        </p:nvSpPr>
        <p:spPr>
          <a:xfrm>
            <a:off x="4185647" y="1447794"/>
            <a:ext cx="2672354" cy="1441336"/>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sz="1400" b="1" dirty="0">
                <a:solidFill>
                  <a:schemeClr val="accent1"/>
                </a:solidFill>
              </a:rPr>
              <a:t>Barriers to </a:t>
            </a:r>
            <a:r>
              <a:rPr lang="en-US" sz="1400" b="1" dirty="0" smtClean="0">
                <a:solidFill>
                  <a:schemeClr val="accent1"/>
                </a:solidFill>
              </a:rPr>
              <a:t>entry</a:t>
            </a:r>
            <a:endParaRPr lang="en-US" sz="1200" dirty="0" smtClean="0">
              <a:solidFill>
                <a:schemeClr val="accent1"/>
              </a:solidFill>
            </a:endParaRPr>
          </a:p>
          <a:p>
            <a:r>
              <a:rPr lang="en-US" sz="1200" dirty="0"/>
              <a:t>Requires considerable capital outlay to enter</a:t>
            </a:r>
          </a:p>
          <a:p>
            <a:r>
              <a:rPr lang="en-US" sz="1200" dirty="0"/>
              <a:t>Threat to entry from overseas competitors with access to cheaper labour</a:t>
            </a:r>
          </a:p>
        </p:txBody>
      </p:sp>
      <p:sp>
        <p:nvSpPr>
          <p:cNvPr id="10" name="Text Placeholder 14"/>
          <p:cNvSpPr txBox="1">
            <a:spLocks/>
          </p:cNvSpPr>
          <p:nvPr/>
        </p:nvSpPr>
        <p:spPr>
          <a:xfrm>
            <a:off x="8108533" y="2111620"/>
            <a:ext cx="2584867" cy="1244530"/>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sz="1400" b="1" dirty="0">
                <a:solidFill>
                  <a:schemeClr val="accent1"/>
                </a:solidFill>
              </a:rPr>
              <a:t>Threat of </a:t>
            </a:r>
            <a:r>
              <a:rPr lang="en-US" sz="1400" b="1" dirty="0" smtClean="0">
                <a:solidFill>
                  <a:schemeClr val="accent1"/>
                </a:solidFill>
              </a:rPr>
              <a:t>substitutes</a:t>
            </a:r>
            <a:endParaRPr lang="en-US" sz="1200" dirty="0" smtClean="0">
              <a:solidFill>
                <a:schemeClr val="accent1"/>
              </a:solidFill>
            </a:endParaRPr>
          </a:p>
          <a:p>
            <a:r>
              <a:rPr lang="en-US" sz="1200" dirty="0" smtClean="0"/>
              <a:t>Not </a:t>
            </a:r>
            <a:r>
              <a:rPr lang="en-US" sz="1200" dirty="0"/>
              <a:t>a patented production projects</a:t>
            </a:r>
          </a:p>
          <a:p>
            <a:r>
              <a:rPr lang="en-US" sz="1200" dirty="0"/>
              <a:t>Change in </a:t>
            </a:r>
            <a:r>
              <a:rPr lang="en-US" sz="1200" dirty="0" smtClean="0"/>
              <a:t>safety requirements</a:t>
            </a:r>
            <a:endParaRPr lang="en-US" sz="1200" dirty="0"/>
          </a:p>
        </p:txBody>
      </p:sp>
      <p:sp>
        <p:nvSpPr>
          <p:cNvPr id="13" name="Text Placeholder 14"/>
          <p:cNvSpPr txBox="1">
            <a:spLocks/>
          </p:cNvSpPr>
          <p:nvPr/>
        </p:nvSpPr>
        <p:spPr>
          <a:xfrm>
            <a:off x="314717" y="5136880"/>
            <a:ext cx="2953153" cy="1752960"/>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sz="1400" b="1" dirty="0">
                <a:solidFill>
                  <a:schemeClr val="accent1"/>
                </a:solidFill>
              </a:rPr>
              <a:t>Bargaining power of </a:t>
            </a:r>
            <a:r>
              <a:rPr lang="en-US" sz="1400" b="1" dirty="0" smtClean="0">
                <a:solidFill>
                  <a:schemeClr val="accent1"/>
                </a:solidFill>
              </a:rPr>
              <a:t>suppliers</a:t>
            </a:r>
            <a:endParaRPr lang="en-US" sz="1200" dirty="0" smtClean="0">
              <a:solidFill>
                <a:schemeClr val="accent1"/>
              </a:solidFill>
            </a:endParaRPr>
          </a:p>
          <a:p>
            <a:pPr>
              <a:spcBef>
                <a:spcPts val="1200"/>
              </a:spcBef>
            </a:pPr>
            <a:r>
              <a:rPr lang="en-US" sz="1200" dirty="0"/>
              <a:t>Imported materials required for certain production</a:t>
            </a:r>
          </a:p>
          <a:p>
            <a:r>
              <a:rPr lang="en-US" sz="1200" dirty="0"/>
              <a:t>Risk of commodity price changes</a:t>
            </a:r>
          </a:p>
          <a:p>
            <a:r>
              <a:rPr lang="en-US" sz="1200" dirty="0"/>
              <a:t>Diverse range of local and overseas suppliers for all key raw materials</a:t>
            </a:r>
          </a:p>
        </p:txBody>
      </p:sp>
      <p:sp>
        <p:nvSpPr>
          <p:cNvPr id="15" name="Text Placeholder 14"/>
          <p:cNvSpPr txBox="1">
            <a:spLocks/>
          </p:cNvSpPr>
          <p:nvPr/>
        </p:nvSpPr>
        <p:spPr>
          <a:xfrm>
            <a:off x="7565142" y="5139159"/>
            <a:ext cx="2893325" cy="1752960"/>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sz="1400" b="1" dirty="0">
                <a:solidFill>
                  <a:schemeClr val="accent1"/>
                </a:solidFill>
              </a:rPr>
              <a:t>Bargaining power of </a:t>
            </a:r>
            <a:r>
              <a:rPr lang="en-US" sz="1400" b="1" dirty="0" smtClean="0">
                <a:solidFill>
                  <a:schemeClr val="accent1"/>
                </a:solidFill>
              </a:rPr>
              <a:t>customers</a:t>
            </a:r>
            <a:endParaRPr lang="en-US" sz="1200" dirty="0" smtClean="0">
              <a:solidFill>
                <a:schemeClr val="accent1"/>
              </a:solidFill>
            </a:endParaRPr>
          </a:p>
          <a:p>
            <a:pPr>
              <a:spcBef>
                <a:spcPts val="1200"/>
              </a:spcBef>
            </a:pPr>
            <a:r>
              <a:rPr lang="en-US" sz="1200" dirty="0"/>
              <a:t>High reliance on major automotive customers</a:t>
            </a:r>
          </a:p>
          <a:p>
            <a:r>
              <a:rPr lang="en-US" sz="1200" dirty="0"/>
              <a:t>Discounts on sale prices are a feature of the automotive industry</a:t>
            </a:r>
          </a:p>
          <a:p>
            <a:r>
              <a:rPr lang="en-US" sz="1200" dirty="0"/>
              <a:t>New products entering the market requiring initial concessions</a:t>
            </a:r>
          </a:p>
        </p:txBody>
      </p:sp>
      <p:sp>
        <p:nvSpPr>
          <p:cNvPr id="40" name="Text Placeholder 14"/>
          <p:cNvSpPr txBox="1">
            <a:spLocks/>
          </p:cNvSpPr>
          <p:nvPr/>
        </p:nvSpPr>
        <p:spPr>
          <a:xfrm>
            <a:off x="3441088" y="3299932"/>
            <a:ext cx="3657597" cy="404109"/>
          </a:xfrm>
          <a:prstGeom prst="rect">
            <a:avLst/>
          </a:prstGeom>
        </p:spPr>
        <p:txBody>
          <a:bodyPr lIns="0" anchor="ctr"/>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US" sz="1200" b="1" i="1" dirty="0">
                <a:solidFill>
                  <a:schemeClr val="accent5"/>
                </a:solidFill>
              </a:rPr>
              <a:t>Degree of actual </a:t>
            </a:r>
            <a:r>
              <a:rPr lang="en-US" sz="1200" b="1" i="1" dirty="0" smtClean="0">
                <a:solidFill>
                  <a:schemeClr val="accent5"/>
                </a:solidFill>
              </a:rPr>
              <a:t>and </a:t>
            </a:r>
          </a:p>
          <a:p>
            <a:pPr marL="0" indent="0" algn="ctr">
              <a:spcBef>
                <a:spcPts val="0"/>
              </a:spcBef>
              <a:buNone/>
            </a:pPr>
            <a:r>
              <a:rPr lang="en-US" sz="1200" b="1" i="1" dirty="0" smtClean="0">
                <a:solidFill>
                  <a:schemeClr val="accent5"/>
                </a:solidFill>
              </a:rPr>
              <a:t>potential competition</a:t>
            </a:r>
            <a:endParaRPr lang="en-US" sz="1200" b="1" i="1" dirty="0">
              <a:solidFill>
                <a:schemeClr val="accent5"/>
              </a:solidFill>
            </a:endParaRPr>
          </a:p>
        </p:txBody>
      </p:sp>
      <p:sp>
        <p:nvSpPr>
          <p:cNvPr id="42" name="Text Placeholder 14"/>
          <p:cNvSpPr txBox="1">
            <a:spLocks/>
          </p:cNvSpPr>
          <p:nvPr/>
        </p:nvSpPr>
        <p:spPr>
          <a:xfrm>
            <a:off x="4134881" y="5788686"/>
            <a:ext cx="2135289" cy="404109"/>
          </a:xfrm>
          <a:prstGeom prst="rect">
            <a:avLst/>
          </a:prstGeom>
        </p:spPr>
        <p:txBody>
          <a:bodyPr lIns="0" anchor="ctr"/>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US" sz="1200" b="1" i="1" dirty="0">
                <a:solidFill>
                  <a:schemeClr val="accent5"/>
                </a:solidFill>
              </a:rPr>
              <a:t>Bargaining power of input </a:t>
            </a:r>
            <a:endParaRPr lang="en-US" sz="1200" b="1" i="1" dirty="0" smtClean="0">
              <a:solidFill>
                <a:schemeClr val="accent5"/>
              </a:solidFill>
            </a:endParaRPr>
          </a:p>
          <a:p>
            <a:pPr marL="0" indent="0" algn="ctr">
              <a:spcBef>
                <a:spcPts val="0"/>
              </a:spcBef>
              <a:buNone/>
            </a:pPr>
            <a:r>
              <a:rPr lang="en-US" sz="1200" b="1" i="1" dirty="0" smtClean="0">
                <a:solidFill>
                  <a:schemeClr val="accent5"/>
                </a:solidFill>
              </a:rPr>
              <a:t>and </a:t>
            </a:r>
            <a:r>
              <a:rPr lang="en-US" sz="1200" b="1" i="1" dirty="0">
                <a:solidFill>
                  <a:schemeClr val="accent5"/>
                </a:solidFill>
              </a:rPr>
              <a:t>output </a:t>
            </a:r>
            <a:r>
              <a:rPr lang="en-US" sz="1200" b="1" i="1" dirty="0" smtClean="0">
                <a:solidFill>
                  <a:schemeClr val="accent5"/>
                </a:solidFill>
              </a:rPr>
              <a:t>markets</a:t>
            </a:r>
            <a:endParaRPr lang="en-US" sz="1200" b="1" i="1" dirty="0">
              <a:solidFill>
                <a:schemeClr val="accent5"/>
              </a:solidFill>
            </a:endParaRPr>
          </a:p>
        </p:txBody>
      </p:sp>
      <p:sp>
        <p:nvSpPr>
          <p:cNvPr id="48" name="TextBox 47"/>
          <p:cNvSpPr txBox="1"/>
          <p:nvPr/>
        </p:nvSpPr>
        <p:spPr>
          <a:xfrm>
            <a:off x="5320959" y="2852908"/>
            <a:ext cx="441788" cy="276999"/>
          </a:xfrm>
          <a:prstGeom prst="rect">
            <a:avLst/>
          </a:prstGeom>
          <a:noFill/>
        </p:spPr>
        <p:txBody>
          <a:bodyPr wrap="none" lIns="0" rtlCol="0">
            <a:spAutoFit/>
          </a:bodyPr>
          <a:lstStyle/>
          <a:p>
            <a:r>
              <a:rPr lang="en-AU" sz="1200" b="1" dirty="0" smtClean="0">
                <a:solidFill>
                  <a:schemeClr val="accent4"/>
                </a:solidFill>
                <a:latin typeface="Malgun Gothic" panose="020B0503020000020004" pitchFamily="34" charset="-127"/>
                <a:ea typeface="Malgun Gothic" panose="020B0503020000020004" pitchFamily="34" charset="-127"/>
              </a:rPr>
              <a:t>High</a:t>
            </a:r>
            <a:endParaRPr lang="en-AU" sz="1200" b="1" dirty="0">
              <a:solidFill>
                <a:schemeClr val="accent4"/>
              </a:solidFill>
              <a:latin typeface="Malgun Gothic" panose="020B0503020000020004" pitchFamily="34" charset="-127"/>
              <a:ea typeface="Malgun Gothic" panose="020B0503020000020004" pitchFamily="34" charset="-127"/>
            </a:endParaRPr>
          </a:p>
        </p:txBody>
      </p:sp>
      <p:sp>
        <p:nvSpPr>
          <p:cNvPr id="52" name="TextBox 51"/>
          <p:cNvSpPr txBox="1"/>
          <p:nvPr/>
        </p:nvSpPr>
        <p:spPr>
          <a:xfrm rot="1694003">
            <a:off x="3384468" y="3341244"/>
            <a:ext cx="441788" cy="276999"/>
          </a:xfrm>
          <a:prstGeom prst="rect">
            <a:avLst/>
          </a:prstGeom>
          <a:noFill/>
        </p:spPr>
        <p:txBody>
          <a:bodyPr wrap="none" lIns="0" rtlCol="0">
            <a:spAutoFit/>
          </a:bodyPr>
          <a:lstStyle/>
          <a:p>
            <a:r>
              <a:rPr lang="en-AU" sz="1200" b="1" dirty="0" smtClean="0">
                <a:solidFill>
                  <a:schemeClr val="accent4"/>
                </a:solidFill>
                <a:latin typeface="Malgun Gothic" panose="020B0503020000020004" pitchFamily="34" charset="-127"/>
                <a:ea typeface="Malgun Gothic" panose="020B0503020000020004" pitchFamily="34" charset="-127"/>
              </a:rPr>
              <a:t>High</a:t>
            </a:r>
            <a:endParaRPr lang="en-AU" sz="1200" b="1" dirty="0">
              <a:solidFill>
                <a:schemeClr val="accent4"/>
              </a:solidFill>
              <a:latin typeface="Malgun Gothic" panose="020B0503020000020004" pitchFamily="34" charset="-127"/>
              <a:ea typeface="Malgun Gothic" panose="020B0503020000020004" pitchFamily="34" charset="-127"/>
            </a:endParaRPr>
          </a:p>
        </p:txBody>
      </p:sp>
      <p:sp>
        <p:nvSpPr>
          <p:cNvPr id="22" name="TextBox 21"/>
          <p:cNvSpPr txBox="1"/>
          <p:nvPr/>
        </p:nvSpPr>
        <p:spPr>
          <a:xfrm rot="1624494">
            <a:off x="6513688" y="5473170"/>
            <a:ext cx="699872" cy="276999"/>
          </a:xfrm>
          <a:prstGeom prst="rect">
            <a:avLst/>
          </a:prstGeom>
          <a:noFill/>
        </p:spPr>
        <p:txBody>
          <a:bodyPr wrap="none" lIns="0" rtlCol="0">
            <a:spAutoFit/>
          </a:bodyPr>
          <a:lstStyle/>
          <a:p>
            <a:r>
              <a:rPr lang="en-AU" sz="1200" b="1" dirty="0" smtClean="0">
                <a:solidFill>
                  <a:schemeClr val="accent4"/>
                </a:solidFill>
                <a:latin typeface="Malgun Gothic" panose="020B0503020000020004" pitchFamily="34" charset="-127"/>
                <a:ea typeface="Malgun Gothic" panose="020B0503020000020004" pitchFamily="34" charset="-127"/>
              </a:rPr>
              <a:t>Medium</a:t>
            </a:r>
            <a:endParaRPr lang="en-AU" sz="1200" b="1" dirty="0">
              <a:solidFill>
                <a:schemeClr val="accent4"/>
              </a:solidFill>
              <a:latin typeface="Malgun Gothic" panose="020B0503020000020004" pitchFamily="34" charset="-127"/>
              <a:ea typeface="Malgun Gothic" panose="020B0503020000020004" pitchFamily="34" charset="-127"/>
            </a:endParaRPr>
          </a:p>
        </p:txBody>
      </p:sp>
      <p:sp>
        <p:nvSpPr>
          <p:cNvPr id="25" name="TextBox 24"/>
          <p:cNvSpPr txBox="1"/>
          <p:nvPr/>
        </p:nvSpPr>
        <p:spPr>
          <a:xfrm rot="20177711">
            <a:off x="3294428" y="5435178"/>
            <a:ext cx="699872" cy="276999"/>
          </a:xfrm>
          <a:prstGeom prst="rect">
            <a:avLst/>
          </a:prstGeom>
          <a:noFill/>
        </p:spPr>
        <p:txBody>
          <a:bodyPr wrap="none" lIns="0" rtlCol="0">
            <a:spAutoFit/>
          </a:bodyPr>
          <a:lstStyle/>
          <a:p>
            <a:r>
              <a:rPr lang="en-AU" sz="1200" b="1" dirty="0" smtClean="0">
                <a:solidFill>
                  <a:schemeClr val="accent4"/>
                </a:solidFill>
                <a:latin typeface="Malgun Gothic" panose="020B0503020000020004" pitchFamily="34" charset="-127"/>
                <a:ea typeface="Malgun Gothic" panose="020B0503020000020004" pitchFamily="34" charset="-127"/>
              </a:rPr>
              <a:t>Medium</a:t>
            </a:r>
            <a:endParaRPr lang="en-AU" sz="1200" b="1" dirty="0">
              <a:solidFill>
                <a:schemeClr val="accent4"/>
              </a:solidFill>
              <a:latin typeface="Malgun Gothic" panose="020B0503020000020004" pitchFamily="34" charset="-127"/>
              <a:ea typeface="Malgun Gothic" panose="020B0503020000020004" pitchFamily="34" charset="-127"/>
            </a:endParaRPr>
          </a:p>
        </p:txBody>
      </p:sp>
      <p:sp>
        <p:nvSpPr>
          <p:cNvPr id="27" name="TextBox 26"/>
          <p:cNvSpPr txBox="1"/>
          <p:nvPr/>
        </p:nvSpPr>
        <p:spPr>
          <a:xfrm rot="19783453">
            <a:off x="6547357" y="3346339"/>
            <a:ext cx="699872" cy="276999"/>
          </a:xfrm>
          <a:prstGeom prst="rect">
            <a:avLst/>
          </a:prstGeom>
          <a:noFill/>
        </p:spPr>
        <p:txBody>
          <a:bodyPr wrap="none" lIns="0" rtlCol="0">
            <a:spAutoFit/>
          </a:bodyPr>
          <a:lstStyle/>
          <a:p>
            <a:r>
              <a:rPr lang="en-AU" sz="1200" b="1" dirty="0" smtClean="0">
                <a:solidFill>
                  <a:schemeClr val="accent4"/>
                </a:solidFill>
                <a:latin typeface="Malgun Gothic" panose="020B0503020000020004" pitchFamily="34" charset="-127"/>
                <a:ea typeface="Malgun Gothic" panose="020B0503020000020004" pitchFamily="34" charset="-127"/>
              </a:rPr>
              <a:t>Medium</a:t>
            </a:r>
            <a:endParaRPr lang="en-AU" sz="1200" b="1" dirty="0">
              <a:solidFill>
                <a:schemeClr val="accent4"/>
              </a:solidFill>
              <a:latin typeface="Malgun Gothic" panose="020B0503020000020004" pitchFamily="34" charset="-127"/>
              <a:ea typeface="Malgun Gothic" panose="020B0503020000020004" pitchFamily="34" charset="-127"/>
            </a:endParaRPr>
          </a:p>
        </p:txBody>
      </p:sp>
      <p:sp>
        <p:nvSpPr>
          <p:cNvPr id="23" name="Rectangle 22"/>
          <p:cNvSpPr/>
          <p:nvPr/>
        </p:nvSpPr>
        <p:spPr>
          <a:xfrm>
            <a:off x="3888714" y="4393801"/>
            <a:ext cx="2692958" cy="6755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bg1"/>
                </a:solidFill>
                <a:latin typeface="Malgun Gothic" panose="020B0503020000020004" pitchFamily="34" charset="-127"/>
                <a:ea typeface="Malgun Gothic" panose="020B0503020000020004" pitchFamily="34" charset="-127"/>
              </a:rPr>
              <a:t>Industry </a:t>
            </a:r>
          </a:p>
          <a:p>
            <a:pPr algn="ctr"/>
            <a:r>
              <a:rPr lang="en-US" sz="1400" b="1" dirty="0" smtClean="0">
                <a:solidFill>
                  <a:schemeClr val="bg1"/>
                </a:solidFill>
                <a:latin typeface="Malgun Gothic" panose="020B0503020000020004" pitchFamily="34" charset="-127"/>
                <a:ea typeface="Malgun Gothic" panose="020B0503020000020004" pitchFamily="34" charset="-127"/>
              </a:rPr>
              <a:t>Profitability</a:t>
            </a:r>
            <a:endParaRPr lang="en-AU" sz="1400" dirty="0">
              <a:solidFill>
                <a:schemeClr val="bg1"/>
              </a:solidFill>
              <a:latin typeface="Malgun Gothic" panose="020B0503020000020004" pitchFamily="34" charset="-127"/>
              <a:ea typeface="Malgun Gothic" panose="020B0503020000020004" pitchFamily="34" charset="-127"/>
            </a:endParaRPr>
          </a:p>
        </p:txBody>
      </p:sp>
      <p:cxnSp>
        <p:nvCxnSpPr>
          <p:cNvPr id="11" name="Straight Arrow Connector 10"/>
          <p:cNvCxnSpPr/>
          <p:nvPr/>
        </p:nvCxnSpPr>
        <p:spPr>
          <a:xfrm>
            <a:off x="2803490" y="3205424"/>
            <a:ext cx="1507252" cy="844061"/>
          </a:xfrm>
          <a:prstGeom prst="straightConnector1">
            <a:avLst/>
          </a:prstGeom>
          <a:ln w="19050">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flipV="1">
            <a:off x="6169688" y="5417331"/>
            <a:ext cx="1145512" cy="611681"/>
          </a:xfrm>
          <a:prstGeom prst="straightConnector1">
            <a:avLst/>
          </a:prstGeom>
          <a:ln w="19050">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3155182" y="5436158"/>
            <a:ext cx="1125416" cy="532563"/>
          </a:xfrm>
          <a:prstGeom prst="straightConnector1">
            <a:avLst/>
          </a:prstGeom>
          <a:ln w="19050">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5255290" y="2853731"/>
            <a:ext cx="0" cy="381838"/>
          </a:xfrm>
          <a:prstGeom prst="straightConnector1">
            <a:avLst/>
          </a:prstGeom>
          <a:ln w="19050">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6131169" y="3155182"/>
            <a:ext cx="1626158" cy="926123"/>
          </a:xfrm>
          <a:prstGeom prst="straightConnector1">
            <a:avLst/>
          </a:prstGeom>
          <a:ln w="19050">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93388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cgrathnicol\Data\National\Marketing\Image Library\Lined shapes\Empty Diagrams\circle 4 segments &amp; arrows-bl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16387">
            <a:off x="3379112" y="2889543"/>
            <a:ext cx="3753132" cy="37906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a:t>Activity 3: Using commercial frameworks</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40</a:t>
            </a:fld>
            <a:endParaRPr lang="en-US" dirty="0"/>
          </a:p>
        </p:txBody>
      </p:sp>
      <p:sp>
        <p:nvSpPr>
          <p:cNvPr id="4" name="Text Placeholder 3"/>
          <p:cNvSpPr>
            <a:spLocks noGrp="1"/>
          </p:cNvSpPr>
          <p:nvPr>
            <p:ph type="body" sz="quarter" idx="10"/>
          </p:nvPr>
        </p:nvSpPr>
        <p:spPr/>
        <p:txBody>
          <a:bodyPr/>
          <a:lstStyle/>
          <a:p>
            <a:pPr marL="0" indent="0">
              <a:buNone/>
            </a:pPr>
            <a:r>
              <a:rPr lang="en-US" dirty="0"/>
              <a:t>Based on the available information, prepare a SWOT for </a:t>
            </a:r>
            <a:r>
              <a:rPr lang="en-US" dirty="0" smtClean="0"/>
              <a:t>ABC</a:t>
            </a:r>
            <a:endParaRPr lang="en-US" dirty="0"/>
          </a:p>
          <a:p>
            <a:endParaRPr lang="en-AU" dirty="0"/>
          </a:p>
        </p:txBody>
      </p:sp>
      <p:sp>
        <p:nvSpPr>
          <p:cNvPr id="6" name="TextBox 5"/>
          <p:cNvSpPr txBox="1"/>
          <p:nvPr/>
        </p:nvSpPr>
        <p:spPr>
          <a:xfrm>
            <a:off x="4241586" y="3809770"/>
            <a:ext cx="259045" cy="461665"/>
          </a:xfrm>
          <a:prstGeom prst="rect">
            <a:avLst/>
          </a:prstGeom>
          <a:noFill/>
          <a:ln>
            <a:noFill/>
          </a:ln>
        </p:spPr>
        <p:txBody>
          <a:bodyPr wrap="none" lIns="0" rtlCol="0">
            <a:spAutoFit/>
          </a:bodyPr>
          <a:lstStyle/>
          <a:p>
            <a:r>
              <a:rPr lang="en-AU" sz="2400" dirty="0" smtClean="0">
                <a:latin typeface="Malgun Gothic" panose="020B0503020000020004" pitchFamily="34" charset="-127"/>
                <a:ea typeface="Malgun Gothic" panose="020B0503020000020004" pitchFamily="34" charset="-127"/>
              </a:rPr>
              <a:t>S</a:t>
            </a:r>
            <a:endParaRPr lang="en-AU" sz="2400" dirty="0">
              <a:latin typeface="Malgun Gothic" panose="020B0503020000020004" pitchFamily="34" charset="-127"/>
              <a:ea typeface="Malgun Gothic" panose="020B0503020000020004" pitchFamily="34" charset="-127"/>
            </a:endParaRPr>
          </a:p>
        </p:txBody>
      </p:sp>
      <p:sp>
        <p:nvSpPr>
          <p:cNvPr id="8" name="TextBox 7"/>
          <p:cNvSpPr txBox="1"/>
          <p:nvPr/>
        </p:nvSpPr>
        <p:spPr>
          <a:xfrm>
            <a:off x="5875938" y="3772980"/>
            <a:ext cx="385683" cy="461665"/>
          </a:xfrm>
          <a:prstGeom prst="rect">
            <a:avLst/>
          </a:prstGeom>
          <a:noFill/>
          <a:ln>
            <a:noFill/>
          </a:ln>
        </p:spPr>
        <p:txBody>
          <a:bodyPr wrap="none" lIns="0" rtlCol="0">
            <a:spAutoFit/>
          </a:bodyPr>
          <a:lstStyle/>
          <a:p>
            <a:r>
              <a:rPr lang="en-AU" sz="2400" dirty="0" smtClean="0">
                <a:latin typeface="Malgun Gothic" panose="020B0503020000020004" pitchFamily="34" charset="-127"/>
                <a:ea typeface="Malgun Gothic" panose="020B0503020000020004" pitchFamily="34" charset="-127"/>
              </a:rPr>
              <a:t>W</a:t>
            </a:r>
            <a:endParaRPr lang="en-AU" sz="2400" dirty="0">
              <a:latin typeface="Malgun Gothic" panose="020B0503020000020004" pitchFamily="34" charset="-127"/>
              <a:ea typeface="Malgun Gothic" panose="020B0503020000020004" pitchFamily="34" charset="-127"/>
            </a:endParaRPr>
          </a:p>
        </p:txBody>
      </p:sp>
      <p:sp>
        <p:nvSpPr>
          <p:cNvPr id="9" name="TextBox 8"/>
          <p:cNvSpPr txBox="1"/>
          <p:nvPr/>
        </p:nvSpPr>
        <p:spPr>
          <a:xfrm>
            <a:off x="4231079" y="5328509"/>
            <a:ext cx="331181" cy="461665"/>
          </a:xfrm>
          <a:prstGeom prst="rect">
            <a:avLst/>
          </a:prstGeom>
          <a:noFill/>
          <a:ln>
            <a:noFill/>
          </a:ln>
        </p:spPr>
        <p:txBody>
          <a:bodyPr wrap="none" lIns="0" rtlCol="0">
            <a:spAutoFit/>
          </a:bodyPr>
          <a:lstStyle/>
          <a:p>
            <a:r>
              <a:rPr lang="en-AU" sz="2400" dirty="0" smtClean="0">
                <a:latin typeface="Malgun Gothic" panose="020B0503020000020004" pitchFamily="34" charset="-127"/>
                <a:ea typeface="Malgun Gothic" panose="020B0503020000020004" pitchFamily="34" charset="-127"/>
              </a:rPr>
              <a:t>O</a:t>
            </a:r>
            <a:endParaRPr lang="en-AU" sz="2400" dirty="0">
              <a:latin typeface="Malgun Gothic" panose="020B0503020000020004" pitchFamily="34" charset="-127"/>
              <a:ea typeface="Malgun Gothic" panose="020B0503020000020004" pitchFamily="34" charset="-127"/>
            </a:endParaRPr>
          </a:p>
        </p:txBody>
      </p:sp>
      <p:sp>
        <p:nvSpPr>
          <p:cNvPr id="10" name="TextBox 9"/>
          <p:cNvSpPr txBox="1"/>
          <p:nvPr/>
        </p:nvSpPr>
        <p:spPr>
          <a:xfrm>
            <a:off x="5960024" y="5307487"/>
            <a:ext cx="255839" cy="461665"/>
          </a:xfrm>
          <a:prstGeom prst="rect">
            <a:avLst/>
          </a:prstGeom>
          <a:noFill/>
          <a:ln>
            <a:noFill/>
          </a:ln>
        </p:spPr>
        <p:txBody>
          <a:bodyPr wrap="none" lIns="0" rtlCol="0">
            <a:spAutoFit/>
          </a:bodyPr>
          <a:lstStyle/>
          <a:p>
            <a:r>
              <a:rPr lang="en-AU" sz="2400" dirty="0" smtClean="0">
                <a:latin typeface="Malgun Gothic" panose="020B0503020000020004" pitchFamily="34" charset="-127"/>
                <a:ea typeface="Malgun Gothic" panose="020B0503020000020004" pitchFamily="34" charset="-127"/>
              </a:rPr>
              <a:t>T</a:t>
            </a:r>
            <a:endParaRPr lang="en-AU" sz="2400" dirty="0">
              <a:latin typeface="Malgun Gothic" panose="020B0503020000020004" pitchFamily="34" charset="-127"/>
              <a:ea typeface="Malgun Gothic" panose="020B0503020000020004" pitchFamily="34" charset="-127"/>
            </a:endParaRPr>
          </a:p>
        </p:txBody>
      </p:sp>
      <p:sp>
        <p:nvSpPr>
          <p:cNvPr id="12" name="TextBox 11"/>
          <p:cNvSpPr txBox="1"/>
          <p:nvPr/>
        </p:nvSpPr>
        <p:spPr>
          <a:xfrm>
            <a:off x="3984081" y="2448677"/>
            <a:ext cx="844783" cy="338554"/>
          </a:xfrm>
          <a:prstGeom prst="rect">
            <a:avLst/>
          </a:prstGeom>
          <a:noFill/>
          <a:ln>
            <a:noFill/>
          </a:ln>
        </p:spPr>
        <p:txBody>
          <a:bodyPr wrap="none" lIns="0" rtlCol="0">
            <a:spAutoFit/>
          </a:bodyPr>
          <a:lstStyle/>
          <a:p>
            <a:r>
              <a:rPr lang="en-AU" sz="1600" b="1" dirty="0" smtClean="0">
                <a:solidFill>
                  <a:schemeClr val="accent5"/>
                </a:solidFill>
                <a:latin typeface="Malgun Gothic" panose="020B0503020000020004" pitchFamily="34" charset="-127"/>
                <a:ea typeface="Malgun Gothic" panose="020B0503020000020004" pitchFamily="34" charset="-127"/>
              </a:rPr>
              <a:t>Positive</a:t>
            </a:r>
            <a:endParaRPr lang="en-AU" sz="1600" b="1" dirty="0">
              <a:solidFill>
                <a:schemeClr val="accent5"/>
              </a:solidFill>
              <a:latin typeface="Malgun Gothic" panose="020B0503020000020004" pitchFamily="34" charset="-127"/>
              <a:ea typeface="Malgun Gothic" panose="020B0503020000020004" pitchFamily="34" charset="-127"/>
            </a:endParaRPr>
          </a:p>
        </p:txBody>
      </p:sp>
      <p:sp>
        <p:nvSpPr>
          <p:cNvPr id="13" name="TextBox 12"/>
          <p:cNvSpPr txBox="1"/>
          <p:nvPr/>
        </p:nvSpPr>
        <p:spPr>
          <a:xfrm>
            <a:off x="5649978" y="2411888"/>
            <a:ext cx="963790" cy="338554"/>
          </a:xfrm>
          <a:prstGeom prst="rect">
            <a:avLst/>
          </a:prstGeom>
          <a:noFill/>
          <a:ln>
            <a:noFill/>
          </a:ln>
        </p:spPr>
        <p:txBody>
          <a:bodyPr wrap="none" lIns="0" rtlCol="0">
            <a:spAutoFit/>
          </a:bodyPr>
          <a:lstStyle/>
          <a:p>
            <a:r>
              <a:rPr lang="en-AU" sz="1600" b="1" dirty="0" smtClean="0">
                <a:solidFill>
                  <a:schemeClr val="accent5"/>
                </a:solidFill>
                <a:latin typeface="Malgun Gothic" panose="020B0503020000020004" pitchFamily="34" charset="-127"/>
                <a:ea typeface="Malgun Gothic" panose="020B0503020000020004" pitchFamily="34" charset="-127"/>
              </a:rPr>
              <a:t>Negative</a:t>
            </a:r>
            <a:endParaRPr lang="en-AU" sz="1600" b="1" dirty="0">
              <a:solidFill>
                <a:schemeClr val="accent5"/>
              </a:solidFill>
              <a:latin typeface="Malgun Gothic" panose="020B0503020000020004" pitchFamily="34" charset="-127"/>
              <a:ea typeface="Malgun Gothic" panose="020B0503020000020004" pitchFamily="34" charset="-127"/>
            </a:endParaRPr>
          </a:p>
        </p:txBody>
      </p:sp>
      <p:sp>
        <p:nvSpPr>
          <p:cNvPr id="14" name="TextBox 13"/>
          <p:cNvSpPr txBox="1"/>
          <p:nvPr/>
        </p:nvSpPr>
        <p:spPr>
          <a:xfrm rot="16200000">
            <a:off x="2512351" y="3751957"/>
            <a:ext cx="845360" cy="338554"/>
          </a:xfrm>
          <a:prstGeom prst="rect">
            <a:avLst/>
          </a:prstGeom>
          <a:noFill/>
          <a:ln>
            <a:noFill/>
          </a:ln>
        </p:spPr>
        <p:txBody>
          <a:bodyPr wrap="none" lIns="0" rtlCol="0">
            <a:spAutoFit/>
          </a:bodyPr>
          <a:lstStyle/>
          <a:p>
            <a:r>
              <a:rPr lang="en-AU" sz="1600" b="1" dirty="0" smtClean="0">
                <a:solidFill>
                  <a:schemeClr val="accent5"/>
                </a:solidFill>
                <a:latin typeface="Malgun Gothic" panose="020B0503020000020004" pitchFamily="34" charset="-127"/>
                <a:ea typeface="Malgun Gothic" panose="020B0503020000020004" pitchFamily="34" charset="-127"/>
              </a:rPr>
              <a:t>Internal</a:t>
            </a:r>
            <a:endParaRPr lang="en-AU" sz="1600" b="1" dirty="0">
              <a:solidFill>
                <a:schemeClr val="accent5"/>
              </a:solidFill>
              <a:latin typeface="Malgun Gothic" panose="020B0503020000020004" pitchFamily="34" charset="-127"/>
              <a:ea typeface="Malgun Gothic" panose="020B0503020000020004" pitchFamily="34" charset="-127"/>
            </a:endParaRPr>
          </a:p>
        </p:txBody>
      </p:sp>
      <p:sp>
        <p:nvSpPr>
          <p:cNvPr id="15" name="TextBox 14"/>
          <p:cNvSpPr txBox="1"/>
          <p:nvPr/>
        </p:nvSpPr>
        <p:spPr>
          <a:xfrm rot="16200000">
            <a:off x="2475300" y="5402088"/>
            <a:ext cx="877420" cy="338554"/>
          </a:xfrm>
          <a:prstGeom prst="rect">
            <a:avLst/>
          </a:prstGeom>
          <a:noFill/>
          <a:ln>
            <a:noFill/>
          </a:ln>
        </p:spPr>
        <p:txBody>
          <a:bodyPr wrap="none" lIns="0" rtlCol="0">
            <a:spAutoFit/>
          </a:bodyPr>
          <a:lstStyle/>
          <a:p>
            <a:r>
              <a:rPr lang="en-AU" sz="1600" b="1" dirty="0" smtClean="0">
                <a:solidFill>
                  <a:schemeClr val="accent5"/>
                </a:solidFill>
                <a:latin typeface="Malgun Gothic" panose="020B0503020000020004" pitchFamily="34" charset="-127"/>
                <a:ea typeface="Malgun Gothic" panose="020B0503020000020004" pitchFamily="34" charset="-127"/>
              </a:rPr>
              <a:t>External</a:t>
            </a:r>
            <a:endParaRPr lang="en-AU" sz="1600" b="1" dirty="0">
              <a:solidFill>
                <a:schemeClr val="accent5"/>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8377692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4"/>
          <p:cNvSpPr txBox="1">
            <a:spLocks/>
          </p:cNvSpPr>
          <p:nvPr/>
        </p:nvSpPr>
        <p:spPr>
          <a:xfrm>
            <a:off x="3031704" y="4277863"/>
            <a:ext cx="3560399" cy="2641486"/>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b="1" dirty="0">
                <a:solidFill>
                  <a:schemeClr val="accent1"/>
                </a:solidFill>
              </a:rPr>
              <a:t>Opportunities</a:t>
            </a:r>
          </a:p>
          <a:p>
            <a:pPr marL="0" indent="0">
              <a:buNone/>
            </a:pPr>
            <a:endParaRPr lang="en-US" sz="1400" dirty="0" smtClean="0"/>
          </a:p>
          <a:p>
            <a:pPr>
              <a:spcBef>
                <a:spcPts val="0"/>
              </a:spcBef>
            </a:pPr>
            <a:r>
              <a:rPr lang="en-US" sz="1400" dirty="0"/>
              <a:t>Expected growth in demand for </a:t>
            </a:r>
            <a:r>
              <a:rPr lang="en-US" sz="1400" dirty="0" smtClean="0"/>
              <a:t>construction services</a:t>
            </a:r>
            <a:endParaRPr lang="en-US" sz="1400" dirty="0"/>
          </a:p>
        </p:txBody>
      </p:sp>
      <p:sp>
        <p:nvSpPr>
          <p:cNvPr id="2" name="Title 1"/>
          <p:cNvSpPr>
            <a:spLocks noGrp="1"/>
          </p:cNvSpPr>
          <p:nvPr>
            <p:ph type="ctrTitle"/>
          </p:nvPr>
        </p:nvSpPr>
        <p:spPr/>
        <p:txBody>
          <a:bodyPr/>
          <a:lstStyle/>
          <a:p>
            <a:r>
              <a:rPr lang="en-US" dirty="0"/>
              <a:t>Activity 3: </a:t>
            </a:r>
            <a:r>
              <a:rPr lang="en-US" dirty="0" smtClean="0"/>
              <a:t>What does your analysis reveal about ABC?</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41</a:t>
            </a:fld>
            <a:endParaRPr lang="en-US" dirty="0"/>
          </a:p>
        </p:txBody>
      </p:sp>
      <p:grpSp>
        <p:nvGrpSpPr>
          <p:cNvPr id="5" name="Group 4"/>
          <p:cNvGrpSpPr/>
          <p:nvPr/>
        </p:nvGrpSpPr>
        <p:grpSpPr>
          <a:xfrm>
            <a:off x="188446" y="1687379"/>
            <a:ext cx="2545919" cy="2520705"/>
            <a:chOff x="3735689" y="3090510"/>
            <a:chExt cx="2545919" cy="2520705"/>
          </a:xfrm>
        </p:grpSpPr>
        <p:pic>
          <p:nvPicPr>
            <p:cNvPr id="8194" name="Picture 2" descr="\\mcgrathnicol\Data\National\Marketing\Image Library\Lined shapes\Empty Diagrams\circle 4 segments &amp; arrows-bl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16387">
              <a:off x="3748296" y="3077903"/>
              <a:ext cx="2520705" cy="25459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03993" y="3699411"/>
              <a:ext cx="173982" cy="461665"/>
            </a:xfrm>
            <a:prstGeom prst="rect">
              <a:avLst/>
            </a:prstGeom>
            <a:noFill/>
            <a:ln>
              <a:noFill/>
            </a:ln>
          </p:spPr>
          <p:txBody>
            <a:bodyPr wrap="square" lIns="0" rtlCol="0">
              <a:spAutoFit/>
            </a:bodyPr>
            <a:lstStyle/>
            <a:p>
              <a:r>
                <a:rPr lang="en-AU" sz="2400" dirty="0" smtClean="0">
                  <a:latin typeface="Malgun Gothic" panose="020B0503020000020004" pitchFamily="34" charset="-127"/>
                  <a:ea typeface="Malgun Gothic" panose="020B0503020000020004" pitchFamily="34" charset="-127"/>
                </a:rPr>
                <a:t>S</a:t>
              </a:r>
              <a:endParaRPr lang="en-AU" sz="2400" dirty="0">
                <a:latin typeface="Malgun Gothic" panose="020B0503020000020004" pitchFamily="34" charset="-127"/>
                <a:ea typeface="Malgun Gothic" panose="020B0503020000020004" pitchFamily="34" charset="-127"/>
              </a:endParaRPr>
            </a:p>
          </p:txBody>
        </p:sp>
        <p:sp>
          <p:nvSpPr>
            <p:cNvPr id="8" name="TextBox 7"/>
            <p:cNvSpPr txBox="1"/>
            <p:nvPr/>
          </p:nvSpPr>
          <p:spPr>
            <a:xfrm>
              <a:off x="5481144" y="3678387"/>
              <a:ext cx="259035" cy="461665"/>
            </a:xfrm>
            <a:prstGeom prst="rect">
              <a:avLst/>
            </a:prstGeom>
            <a:noFill/>
            <a:ln>
              <a:noFill/>
            </a:ln>
          </p:spPr>
          <p:txBody>
            <a:bodyPr wrap="square" lIns="0" rtlCol="0">
              <a:spAutoFit/>
            </a:bodyPr>
            <a:lstStyle/>
            <a:p>
              <a:r>
                <a:rPr lang="en-AU" sz="2400" dirty="0" smtClean="0">
                  <a:latin typeface="Malgun Gothic" panose="020B0503020000020004" pitchFamily="34" charset="-127"/>
                  <a:ea typeface="Malgun Gothic" panose="020B0503020000020004" pitchFamily="34" charset="-127"/>
                </a:rPr>
                <a:t>W</a:t>
              </a:r>
              <a:endParaRPr lang="en-AU" sz="2400" dirty="0">
                <a:latin typeface="Malgun Gothic" panose="020B0503020000020004" pitchFamily="34" charset="-127"/>
                <a:ea typeface="Malgun Gothic" panose="020B0503020000020004" pitchFamily="34" charset="-127"/>
              </a:endParaRPr>
            </a:p>
          </p:txBody>
        </p:sp>
        <p:sp>
          <p:nvSpPr>
            <p:cNvPr id="9" name="TextBox 8"/>
            <p:cNvSpPr txBox="1"/>
            <p:nvPr/>
          </p:nvSpPr>
          <p:spPr>
            <a:xfrm>
              <a:off x="4277720" y="4634826"/>
              <a:ext cx="222430" cy="461665"/>
            </a:xfrm>
            <a:prstGeom prst="rect">
              <a:avLst/>
            </a:prstGeom>
            <a:noFill/>
            <a:ln>
              <a:noFill/>
            </a:ln>
          </p:spPr>
          <p:txBody>
            <a:bodyPr wrap="square" lIns="0" rtlCol="0">
              <a:spAutoFit/>
            </a:bodyPr>
            <a:lstStyle/>
            <a:p>
              <a:r>
                <a:rPr lang="en-AU" sz="2400" dirty="0" smtClean="0">
                  <a:latin typeface="Malgun Gothic" panose="020B0503020000020004" pitchFamily="34" charset="-127"/>
                  <a:ea typeface="Malgun Gothic" panose="020B0503020000020004" pitchFamily="34" charset="-127"/>
                </a:rPr>
                <a:t>O</a:t>
              </a:r>
              <a:endParaRPr lang="en-AU" sz="2400" dirty="0">
                <a:latin typeface="Malgun Gothic" panose="020B0503020000020004" pitchFamily="34" charset="-127"/>
                <a:ea typeface="Malgun Gothic" panose="020B0503020000020004" pitchFamily="34" charset="-127"/>
              </a:endParaRPr>
            </a:p>
          </p:txBody>
        </p:sp>
        <p:sp>
          <p:nvSpPr>
            <p:cNvPr id="10" name="TextBox 9"/>
            <p:cNvSpPr txBox="1"/>
            <p:nvPr/>
          </p:nvSpPr>
          <p:spPr>
            <a:xfrm>
              <a:off x="5533698" y="4613804"/>
              <a:ext cx="171829" cy="461665"/>
            </a:xfrm>
            <a:prstGeom prst="rect">
              <a:avLst/>
            </a:prstGeom>
            <a:noFill/>
            <a:ln>
              <a:noFill/>
            </a:ln>
          </p:spPr>
          <p:txBody>
            <a:bodyPr wrap="square" lIns="0" rtlCol="0">
              <a:spAutoFit/>
            </a:bodyPr>
            <a:lstStyle/>
            <a:p>
              <a:r>
                <a:rPr lang="en-AU" sz="2400" dirty="0" smtClean="0">
                  <a:latin typeface="Malgun Gothic" panose="020B0503020000020004" pitchFamily="34" charset="-127"/>
                  <a:ea typeface="Malgun Gothic" panose="020B0503020000020004" pitchFamily="34" charset="-127"/>
                </a:rPr>
                <a:t>T</a:t>
              </a:r>
              <a:endParaRPr lang="en-AU" sz="2400" dirty="0">
                <a:latin typeface="Malgun Gothic" panose="020B0503020000020004" pitchFamily="34" charset="-127"/>
                <a:ea typeface="Malgun Gothic" panose="020B0503020000020004" pitchFamily="34" charset="-127"/>
              </a:endParaRPr>
            </a:p>
          </p:txBody>
        </p:sp>
      </p:grpSp>
      <p:sp>
        <p:nvSpPr>
          <p:cNvPr id="16" name="Text Placeholder 14"/>
          <p:cNvSpPr txBox="1">
            <a:spLocks/>
          </p:cNvSpPr>
          <p:nvPr/>
        </p:nvSpPr>
        <p:spPr>
          <a:xfrm>
            <a:off x="3045353" y="1613491"/>
            <a:ext cx="3560399" cy="5458322"/>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Font typeface="Wingdings" panose="05000000000000000000" pitchFamily="2" charset="2"/>
              <a:buNone/>
            </a:pPr>
            <a:r>
              <a:rPr lang="en-US" b="1" dirty="0" smtClean="0">
                <a:solidFill>
                  <a:schemeClr val="accent1"/>
                </a:solidFill>
              </a:rPr>
              <a:t>Strengths</a:t>
            </a:r>
          </a:p>
          <a:p>
            <a:endParaRPr lang="en-US" sz="1400" dirty="0" smtClean="0"/>
          </a:p>
          <a:p>
            <a:pPr>
              <a:spcBef>
                <a:spcPts val="0"/>
              </a:spcBef>
            </a:pPr>
            <a:r>
              <a:rPr lang="en-US" sz="1400" dirty="0"/>
              <a:t>Directors are experienced operational business people</a:t>
            </a:r>
          </a:p>
          <a:p>
            <a:pPr>
              <a:spcBef>
                <a:spcPts val="0"/>
              </a:spcBef>
            </a:pPr>
            <a:r>
              <a:rPr lang="en-US" sz="1400" dirty="0"/>
              <a:t>Leading provider of specialist services to </a:t>
            </a:r>
            <a:r>
              <a:rPr lang="en-US" sz="1400" dirty="0" smtClean="0"/>
              <a:t>the construction </a:t>
            </a:r>
            <a:r>
              <a:rPr lang="en-US" sz="1400" dirty="0"/>
              <a:t>industry</a:t>
            </a:r>
          </a:p>
          <a:p>
            <a:pPr>
              <a:spcBef>
                <a:spcPts val="0"/>
              </a:spcBef>
            </a:pPr>
            <a:r>
              <a:rPr lang="en-US" sz="1400" dirty="0"/>
              <a:t>Diverse range of </a:t>
            </a:r>
            <a:r>
              <a:rPr lang="en-US" sz="1400" dirty="0" smtClean="0"/>
              <a:t>services and customers</a:t>
            </a:r>
            <a:endParaRPr lang="en-US" sz="1400" dirty="0"/>
          </a:p>
          <a:p>
            <a:pPr>
              <a:spcBef>
                <a:spcPts val="0"/>
              </a:spcBef>
            </a:pPr>
            <a:r>
              <a:rPr lang="en-US" sz="1400" dirty="0"/>
              <a:t>Operating for 20 years</a:t>
            </a:r>
          </a:p>
          <a:p>
            <a:pPr>
              <a:spcBef>
                <a:spcPts val="0"/>
              </a:spcBef>
            </a:pPr>
            <a:r>
              <a:rPr lang="en-US" sz="1400" dirty="0"/>
              <a:t>Skilled workforce</a:t>
            </a:r>
          </a:p>
          <a:p>
            <a:pPr>
              <a:spcBef>
                <a:spcPts val="0"/>
              </a:spcBef>
            </a:pPr>
            <a:r>
              <a:rPr lang="en-US" sz="1400" dirty="0" smtClean="0"/>
              <a:t>Strong </a:t>
            </a:r>
            <a:r>
              <a:rPr lang="en-US" sz="1400" dirty="0"/>
              <a:t>balance sheet</a:t>
            </a:r>
          </a:p>
          <a:p>
            <a:endParaRPr lang="en-US" sz="1400" dirty="0"/>
          </a:p>
        </p:txBody>
      </p:sp>
      <p:cxnSp>
        <p:nvCxnSpPr>
          <p:cNvPr id="17" name="Straight Connector 16"/>
          <p:cNvCxnSpPr/>
          <p:nvPr/>
        </p:nvCxnSpPr>
        <p:spPr>
          <a:xfrm>
            <a:off x="3026980" y="4697151"/>
            <a:ext cx="348451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8" name="Text Placeholder 14"/>
          <p:cNvSpPr txBox="1">
            <a:spLocks/>
          </p:cNvSpPr>
          <p:nvPr/>
        </p:nvSpPr>
        <p:spPr>
          <a:xfrm>
            <a:off x="6826468" y="1615763"/>
            <a:ext cx="3559479" cy="5458322"/>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b="1" dirty="0">
                <a:solidFill>
                  <a:schemeClr val="accent1"/>
                </a:solidFill>
              </a:rPr>
              <a:t>Weaknesses</a:t>
            </a:r>
            <a:endParaRPr lang="en-US" b="1" dirty="0" smtClean="0">
              <a:solidFill>
                <a:schemeClr val="accent1"/>
              </a:solidFill>
            </a:endParaRPr>
          </a:p>
          <a:p>
            <a:endParaRPr lang="en-US" sz="1400" dirty="0" smtClean="0"/>
          </a:p>
          <a:p>
            <a:pPr>
              <a:spcBef>
                <a:spcPts val="0"/>
              </a:spcBef>
            </a:pPr>
            <a:r>
              <a:rPr lang="en-US" sz="1400" dirty="0"/>
              <a:t>Directors lack experience in governance issues such as continuous disclosure, statutory accounts and stakeholder management</a:t>
            </a:r>
          </a:p>
          <a:p>
            <a:pPr>
              <a:spcBef>
                <a:spcPts val="0"/>
              </a:spcBef>
            </a:pPr>
            <a:r>
              <a:rPr lang="en-US" sz="1400" dirty="0"/>
              <a:t>Negative retained earnings in balance </a:t>
            </a:r>
            <a:r>
              <a:rPr lang="en-US" sz="1400" dirty="0" smtClean="0"/>
              <a:t>sheet</a:t>
            </a:r>
          </a:p>
          <a:p>
            <a:pPr>
              <a:spcBef>
                <a:spcPts val="0"/>
              </a:spcBef>
            </a:pPr>
            <a:r>
              <a:rPr lang="en-US" sz="1400" dirty="0"/>
              <a:t>Falling gross margin%</a:t>
            </a:r>
          </a:p>
          <a:p>
            <a:pPr>
              <a:spcBef>
                <a:spcPts val="0"/>
              </a:spcBef>
            </a:pPr>
            <a:r>
              <a:rPr lang="en-US" sz="1400" dirty="0"/>
              <a:t>Falling profits after tax</a:t>
            </a:r>
          </a:p>
          <a:p>
            <a:pPr>
              <a:spcBef>
                <a:spcPts val="0"/>
              </a:spcBef>
            </a:pPr>
            <a:r>
              <a:rPr lang="en-US" sz="1400" dirty="0"/>
              <a:t>Significant increase in </a:t>
            </a:r>
            <a:r>
              <a:rPr lang="en-US" sz="1400" dirty="0" smtClean="0"/>
              <a:t>borrowings</a:t>
            </a:r>
            <a:endParaRPr lang="en-US" sz="1400" dirty="0"/>
          </a:p>
        </p:txBody>
      </p:sp>
      <p:cxnSp>
        <p:nvCxnSpPr>
          <p:cNvPr id="21" name="Straight Connector 20"/>
          <p:cNvCxnSpPr/>
          <p:nvPr/>
        </p:nvCxnSpPr>
        <p:spPr>
          <a:xfrm>
            <a:off x="3028766" y="2048544"/>
            <a:ext cx="3466628"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22" name="Text Placeholder 14"/>
          <p:cNvSpPr txBox="1">
            <a:spLocks/>
          </p:cNvSpPr>
          <p:nvPr/>
        </p:nvSpPr>
        <p:spPr>
          <a:xfrm>
            <a:off x="6810703" y="4232838"/>
            <a:ext cx="3610304" cy="2641486"/>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b="1" dirty="0">
                <a:solidFill>
                  <a:schemeClr val="accent1"/>
                </a:solidFill>
              </a:rPr>
              <a:t>Threats</a:t>
            </a:r>
            <a:endParaRPr lang="en-US" b="1" dirty="0" smtClean="0">
              <a:solidFill>
                <a:schemeClr val="accent1"/>
              </a:solidFill>
            </a:endParaRPr>
          </a:p>
          <a:p>
            <a:endParaRPr lang="en-US" sz="1400" dirty="0" smtClean="0"/>
          </a:p>
          <a:p>
            <a:pPr>
              <a:spcBef>
                <a:spcPts val="0"/>
              </a:spcBef>
            </a:pPr>
            <a:r>
              <a:rPr lang="en-US" sz="1400" dirty="0"/>
              <a:t>Recent rapid expansion – integration issues?</a:t>
            </a:r>
          </a:p>
          <a:p>
            <a:pPr>
              <a:spcBef>
                <a:spcPts val="0"/>
              </a:spcBef>
            </a:pPr>
            <a:r>
              <a:rPr lang="en-US" sz="1400" dirty="0" smtClean="0"/>
              <a:t>Decline in </a:t>
            </a:r>
            <a:r>
              <a:rPr lang="en-US" sz="1400" smtClean="0"/>
              <a:t>the construction sector</a:t>
            </a:r>
            <a:endParaRPr lang="en-US" sz="1400" dirty="0" smtClean="0"/>
          </a:p>
          <a:p>
            <a:pPr>
              <a:spcBef>
                <a:spcPts val="0"/>
              </a:spcBef>
            </a:pPr>
            <a:r>
              <a:rPr lang="en-US" sz="1400" dirty="0" smtClean="0"/>
              <a:t>Potential future decline in residential construction</a:t>
            </a:r>
          </a:p>
          <a:p>
            <a:pPr>
              <a:spcBef>
                <a:spcPts val="0"/>
              </a:spcBef>
            </a:pPr>
            <a:r>
              <a:rPr lang="en-US" sz="1400" dirty="0" smtClean="0"/>
              <a:t>Potential new entrants and greater competition</a:t>
            </a:r>
            <a:endParaRPr lang="en-US" sz="1400" dirty="0"/>
          </a:p>
          <a:p>
            <a:pPr>
              <a:spcBef>
                <a:spcPts val="0"/>
              </a:spcBef>
            </a:pPr>
            <a:endParaRPr lang="en-US" sz="1400" dirty="0"/>
          </a:p>
          <a:p>
            <a:pPr>
              <a:spcBef>
                <a:spcPts val="0"/>
              </a:spcBef>
            </a:pPr>
            <a:endParaRPr lang="en-US" sz="1400" dirty="0"/>
          </a:p>
        </p:txBody>
      </p:sp>
      <p:cxnSp>
        <p:nvCxnSpPr>
          <p:cNvPr id="27" name="Straight Connector 26"/>
          <p:cNvCxnSpPr/>
          <p:nvPr/>
        </p:nvCxnSpPr>
        <p:spPr>
          <a:xfrm>
            <a:off x="6805122" y="2043289"/>
            <a:ext cx="3484510"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821215" y="4691896"/>
            <a:ext cx="348451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77413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lmckinnon\Desktop\iStock_000021292651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32006"/>
            <a:ext cx="10693400" cy="487587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3126828"/>
            <a:ext cx="5706459" cy="192339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900" dirty="0">
              <a:latin typeface="Malgun Gothic" panose="020B0503020000020004" pitchFamily="34" charset="-127"/>
              <a:ea typeface="Malgun Gothic" panose="020B0503020000020004" pitchFamily="34" charset="-127"/>
            </a:endParaRPr>
          </a:p>
        </p:txBody>
      </p:sp>
      <p:sp>
        <p:nvSpPr>
          <p:cNvPr id="2" name="Slide Number Placeholder 1"/>
          <p:cNvSpPr>
            <a:spLocks noGrp="1"/>
          </p:cNvSpPr>
          <p:nvPr>
            <p:ph type="sldNum" sz="quarter" idx="4"/>
          </p:nvPr>
        </p:nvSpPr>
        <p:spPr/>
        <p:txBody>
          <a:bodyPr/>
          <a:lstStyle/>
          <a:p>
            <a:fld id="{E1D6F247-3AD3-E042-9E97-526F5FCB804A}" type="slidenum">
              <a:rPr lang="en-US" smtClean="0"/>
              <a:pPr/>
              <a:t>42</a:t>
            </a:fld>
            <a:endParaRPr lang="en-US" dirty="0"/>
          </a:p>
        </p:txBody>
      </p:sp>
      <p:sp>
        <p:nvSpPr>
          <p:cNvPr id="3" name="Text Placeholder 2"/>
          <p:cNvSpPr>
            <a:spLocks noGrp="1"/>
          </p:cNvSpPr>
          <p:nvPr>
            <p:ph type="body" sz="quarter" idx="10"/>
          </p:nvPr>
        </p:nvSpPr>
        <p:spPr>
          <a:xfrm>
            <a:off x="249238" y="3122519"/>
            <a:ext cx="5341937" cy="1933575"/>
          </a:xfrm>
        </p:spPr>
        <p:txBody>
          <a:bodyPr anchor="ctr"/>
          <a:lstStyle/>
          <a:p>
            <a:pPr marL="86400" indent="0">
              <a:buNone/>
            </a:pPr>
            <a:r>
              <a:rPr lang="en-US" sz="2000" b="1" dirty="0"/>
              <a:t>Commercial and financial red flags</a:t>
            </a:r>
            <a:endParaRPr lang="en-US" sz="2000" dirty="0"/>
          </a:p>
        </p:txBody>
      </p:sp>
    </p:spTree>
    <p:extLst>
      <p:ext uri="{BB962C8B-B14F-4D97-AF65-F5344CB8AC3E}">
        <p14:creationId xmlns:p14="http://schemas.microsoft.com/office/powerpoint/2010/main" val="18806138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6" descr="\\mcgrathnicol\Data\National\Marketing\Image Library\Lined shapes\Lines\black lin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457262" y="2508054"/>
            <a:ext cx="1825587" cy="1987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mcgrathnicol\Data\National\Marketing\Image Library\Lined shapes\Lines\black lin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473184" y="3452024"/>
            <a:ext cx="1825587" cy="19874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mcgrathnicol\Data\National\Marketing\Image Library\Lined shapes\Lines\black lin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420867" y="4723540"/>
            <a:ext cx="1825587" cy="19874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mcgrathnicol\Data\National\Marketing\Image Library\Lined shapes\Lines\black lin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505029" y="5653862"/>
            <a:ext cx="1825587" cy="19874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mcgrathnicol\Data\National\Marketing\Image Library\Lined shapes\Lines\black lin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98336" flipV="1">
            <a:off x="2282515" y="5523092"/>
            <a:ext cx="1825587" cy="1987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mcgrathnicol\Data\National\Marketing\Image Library\Lined shapes\Lines\black lin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26413" flipV="1">
            <a:off x="2293888" y="4756543"/>
            <a:ext cx="1825587" cy="1987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mcgrathnicol\Data\National\Marketing\Image Library\Lined shapes\Lines\black lin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98336" flipV="1">
            <a:off x="2334831" y="3309880"/>
            <a:ext cx="1825587" cy="1987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AU" dirty="0"/>
              <a:t>Causes of decline in a business</a:t>
            </a:r>
          </a:p>
        </p:txBody>
      </p:sp>
      <p:sp>
        <p:nvSpPr>
          <p:cNvPr id="3" name="Slide Number Placeholder 2"/>
          <p:cNvSpPr>
            <a:spLocks noGrp="1"/>
          </p:cNvSpPr>
          <p:nvPr>
            <p:ph type="sldNum" sz="quarter" idx="4"/>
          </p:nvPr>
        </p:nvSpPr>
        <p:spPr/>
        <p:txBody>
          <a:bodyPr/>
          <a:lstStyle/>
          <a:p>
            <a:fld id="{E1D6F247-3AD3-E042-9E97-526F5FCB804A}" type="slidenum">
              <a:rPr lang="en-US" smtClean="0"/>
              <a:pPr/>
              <a:t>43</a:t>
            </a:fld>
            <a:endParaRPr lang="en-US" dirty="0"/>
          </a:p>
        </p:txBody>
      </p:sp>
      <p:pic>
        <p:nvPicPr>
          <p:cNvPr id="8" name="Picture 6" descr="\\mcgrathnicol\Data\National\Marketing\Image Library\Lined shapes\Lines\black lin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12174" flipV="1">
            <a:off x="2346204" y="2679809"/>
            <a:ext cx="1825587" cy="19874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90181" y="2800350"/>
            <a:ext cx="2391119" cy="590550"/>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171450" lvl="0"/>
            <a:r>
              <a:rPr lang="en-AU" sz="1600" b="1" dirty="0" smtClean="0">
                <a:solidFill>
                  <a:schemeClr val="bg1"/>
                </a:solidFill>
                <a:latin typeface="Malgun Gothic" panose="020B0503020000020004" pitchFamily="34" charset="-127"/>
                <a:ea typeface="Malgun Gothic" panose="020B0503020000020004" pitchFamily="34" charset="-127"/>
              </a:rPr>
              <a:t>Causes of decline</a:t>
            </a:r>
            <a:endParaRPr lang="en-AU" sz="1600" b="1" dirty="0">
              <a:solidFill>
                <a:schemeClr val="bg1"/>
              </a:solidFill>
              <a:latin typeface="Malgun Gothic" panose="020B0503020000020004" pitchFamily="34" charset="-127"/>
              <a:ea typeface="Malgun Gothic" panose="020B0503020000020004" pitchFamily="34" charset="-127"/>
            </a:endParaRPr>
          </a:p>
        </p:txBody>
      </p:sp>
      <p:sp>
        <p:nvSpPr>
          <p:cNvPr id="10" name="Rectangle 9"/>
          <p:cNvSpPr/>
          <p:nvPr/>
        </p:nvSpPr>
        <p:spPr>
          <a:xfrm>
            <a:off x="3873115" y="2267086"/>
            <a:ext cx="1899035" cy="64756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173038" lvl="0"/>
            <a:r>
              <a:rPr lang="en-US" sz="1600" dirty="0" smtClean="0">
                <a:latin typeface="Malgun Gothic" panose="020B0503020000020004" pitchFamily="34" charset="-127"/>
                <a:ea typeface="Malgun Gothic" panose="020B0503020000020004" pitchFamily="34" charset="-127"/>
              </a:rPr>
              <a:t>External factors</a:t>
            </a:r>
          </a:p>
        </p:txBody>
      </p:sp>
      <p:sp>
        <p:nvSpPr>
          <p:cNvPr id="13" name="Rectangle 12"/>
          <p:cNvSpPr/>
          <p:nvPr/>
        </p:nvSpPr>
        <p:spPr>
          <a:xfrm>
            <a:off x="3864869" y="3219586"/>
            <a:ext cx="1899035" cy="62851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173038" lvl="0"/>
            <a:r>
              <a:rPr lang="en-US" sz="1600" dirty="0" smtClean="0">
                <a:latin typeface="Malgun Gothic" panose="020B0503020000020004" pitchFamily="34" charset="-127"/>
                <a:ea typeface="Malgun Gothic" panose="020B0503020000020004" pitchFamily="34" charset="-127"/>
              </a:rPr>
              <a:t>Internal factors</a:t>
            </a:r>
          </a:p>
        </p:txBody>
      </p:sp>
      <p:sp>
        <p:nvSpPr>
          <p:cNvPr id="14" name="Rectangle 13"/>
          <p:cNvSpPr/>
          <p:nvPr/>
        </p:nvSpPr>
        <p:spPr>
          <a:xfrm>
            <a:off x="6921115" y="2248036"/>
            <a:ext cx="3442085" cy="66661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173038" lvl="0"/>
            <a:r>
              <a:rPr lang="en-US" sz="1600" dirty="0">
                <a:latin typeface="Malgun Gothic" panose="020B0503020000020004" pitchFamily="34" charset="-127"/>
                <a:ea typeface="Malgun Gothic" panose="020B0503020000020004" pitchFamily="34" charset="-127"/>
              </a:rPr>
              <a:t>Need to be carefully managed</a:t>
            </a:r>
          </a:p>
        </p:txBody>
      </p:sp>
      <p:sp>
        <p:nvSpPr>
          <p:cNvPr id="15" name="Rectangle 14"/>
          <p:cNvSpPr/>
          <p:nvPr/>
        </p:nvSpPr>
        <p:spPr>
          <a:xfrm>
            <a:off x="6959215" y="3200536"/>
            <a:ext cx="3442085" cy="66661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173038" lvl="0"/>
            <a:r>
              <a:rPr lang="en-US" sz="1600" dirty="0">
                <a:latin typeface="Malgun Gothic" panose="020B0503020000020004" pitchFamily="34" charset="-127"/>
                <a:ea typeface="Malgun Gothic" panose="020B0503020000020004" pitchFamily="34" charset="-127"/>
              </a:rPr>
              <a:t>Controllable by management</a:t>
            </a:r>
          </a:p>
        </p:txBody>
      </p:sp>
      <p:sp>
        <p:nvSpPr>
          <p:cNvPr id="16" name="Rectangle 15"/>
          <p:cNvSpPr/>
          <p:nvPr/>
        </p:nvSpPr>
        <p:spPr>
          <a:xfrm>
            <a:off x="390181" y="4812951"/>
            <a:ext cx="2372069" cy="807522"/>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171450" lvl="0"/>
            <a:r>
              <a:rPr lang="en-US" sz="1600" b="1" dirty="0">
                <a:solidFill>
                  <a:schemeClr val="bg1"/>
                </a:solidFill>
                <a:latin typeface="Malgun Gothic" panose="020B0503020000020004" pitchFamily="34" charset="-127"/>
                <a:ea typeface="Malgun Gothic" panose="020B0503020000020004" pitchFamily="34" charset="-127"/>
              </a:rPr>
              <a:t>Early warning signs of decline</a:t>
            </a:r>
          </a:p>
        </p:txBody>
      </p:sp>
      <p:sp>
        <p:nvSpPr>
          <p:cNvPr id="21" name="Rectangle 20"/>
          <p:cNvSpPr/>
          <p:nvPr/>
        </p:nvSpPr>
        <p:spPr>
          <a:xfrm>
            <a:off x="3892165" y="4495936"/>
            <a:ext cx="1899035" cy="64756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173038" lvl="0"/>
            <a:r>
              <a:rPr lang="en-US" sz="1600" dirty="0" smtClean="0">
                <a:latin typeface="Malgun Gothic" panose="020B0503020000020004" pitchFamily="34" charset="-127"/>
                <a:ea typeface="Malgun Gothic" panose="020B0503020000020004" pitchFamily="34" charset="-127"/>
              </a:rPr>
              <a:t>Clear factors</a:t>
            </a:r>
          </a:p>
        </p:txBody>
      </p:sp>
      <p:sp>
        <p:nvSpPr>
          <p:cNvPr id="22" name="Rectangle 21"/>
          <p:cNvSpPr/>
          <p:nvPr/>
        </p:nvSpPr>
        <p:spPr>
          <a:xfrm>
            <a:off x="3883919" y="5448436"/>
            <a:ext cx="1899035" cy="62851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173038" lvl="0"/>
            <a:r>
              <a:rPr lang="en-US" sz="1600" dirty="0" smtClean="0">
                <a:latin typeface="Malgun Gothic" panose="020B0503020000020004" pitchFamily="34" charset="-127"/>
                <a:ea typeface="Malgun Gothic" panose="020B0503020000020004" pitchFamily="34" charset="-127"/>
              </a:rPr>
              <a:t>Subtle factors</a:t>
            </a:r>
          </a:p>
        </p:txBody>
      </p:sp>
      <p:sp>
        <p:nvSpPr>
          <p:cNvPr id="23" name="Rectangle 22"/>
          <p:cNvSpPr/>
          <p:nvPr/>
        </p:nvSpPr>
        <p:spPr>
          <a:xfrm>
            <a:off x="6940165" y="4476886"/>
            <a:ext cx="3442085" cy="66661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173038" lvl="0"/>
            <a:r>
              <a:rPr lang="en-US" sz="1600" dirty="0">
                <a:latin typeface="Malgun Gothic" panose="020B0503020000020004" pitchFamily="34" charset="-127"/>
                <a:ea typeface="Malgun Gothic" panose="020B0503020000020004" pitchFamily="34" charset="-127"/>
              </a:rPr>
              <a:t>Decisive action required</a:t>
            </a:r>
          </a:p>
        </p:txBody>
      </p:sp>
      <p:sp>
        <p:nvSpPr>
          <p:cNvPr id="24" name="Rectangle 23"/>
          <p:cNvSpPr/>
          <p:nvPr/>
        </p:nvSpPr>
        <p:spPr>
          <a:xfrm>
            <a:off x="6978265" y="5429386"/>
            <a:ext cx="3442085" cy="66661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173038" lvl="0"/>
            <a:r>
              <a:rPr lang="en-US" sz="1600" dirty="0">
                <a:latin typeface="Malgun Gothic" panose="020B0503020000020004" pitchFamily="34" charset="-127"/>
                <a:ea typeface="Malgun Gothic" panose="020B0503020000020004" pitchFamily="34" charset="-127"/>
              </a:rPr>
              <a:t>Requires “work” to understand</a:t>
            </a:r>
          </a:p>
        </p:txBody>
      </p:sp>
    </p:spTree>
    <p:extLst>
      <p:ext uri="{BB962C8B-B14F-4D97-AF65-F5344CB8AC3E}">
        <p14:creationId xmlns:p14="http://schemas.microsoft.com/office/powerpoint/2010/main" val="35741145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C:\Users\lmckinnon\Desktop\iStock_000047296738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5" y="4787614"/>
            <a:ext cx="1801812" cy="1801813"/>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lmckinnon\Desktop\iStock_000006463146_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262" y="1980363"/>
            <a:ext cx="1801812" cy="180181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lmckinnon\Desktop\iStock_000009608017_Lar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4164" y="4813782"/>
            <a:ext cx="1801813" cy="18018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AU" dirty="0"/>
              <a:t>Where to look for EWS</a:t>
            </a:r>
          </a:p>
        </p:txBody>
      </p:sp>
      <p:sp>
        <p:nvSpPr>
          <p:cNvPr id="3" name="Slide Number Placeholder 2"/>
          <p:cNvSpPr>
            <a:spLocks noGrp="1"/>
          </p:cNvSpPr>
          <p:nvPr>
            <p:ph type="sldNum" sz="quarter" idx="4"/>
          </p:nvPr>
        </p:nvSpPr>
        <p:spPr/>
        <p:txBody>
          <a:bodyPr/>
          <a:lstStyle/>
          <a:p>
            <a:fld id="{E1D6F247-3AD3-E042-9E97-526F5FCB804A}" type="slidenum">
              <a:rPr lang="en-US" smtClean="0"/>
              <a:pPr/>
              <a:t>44</a:t>
            </a:fld>
            <a:endParaRPr lang="en-US" dirty="0"/>
          </a:p>
        </p:txBody>
      </p:sp>
      <p:sp>
        <p:nvSpPr>
          <p:cNvPr id="5" name="Text Placeholder 14"/>
          <p:cNvSpPr txBox="1">
            <a:spLocks/>
          </p:cNvSpPr>
          <p:nvPr/>
        </p:nvSpPr>
        <p:spPr>
          <a:xfrm>
            <a:off x="2381250" y="2089741"/>
            <a:ext cx="2877972" cy="2691809"/>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b="1" dirty="0">
                <a:solidFill>
                  <a:schemeClr val="accent1"/>
                </a:solidFill>
              </a:rPr>
              <a:t>Market Information</a:t>
            </a:r>
          </a:p>
          <a:p>
            <a:r>
              <a:rPr lang="en-US" dirty="0" smtClean="0"/>
              <a:t>Press </a:t>
            </a:r>
            <a:r>
              <a:rPr lang="en-US" dirty="0"/>
              <a:t>articles</a:t>
            </a:r>
          </a:p>
          <a:p>
            <a:r>
              <a:rPr lang="en-US" dirty="0"/>
              <a:t>ASIC</a:t>
            </a:r>
          </a:p>
          <a:p>
            <a:r>
              <a:rPr lang="en-US" dirty="0"/>
              <a:t>Industry articles / reports</a:t>
            </a:r>
          </a:p>
        </p:txBody>
      </p:sp>
      <p:cxnSp>
        <p:nvCxnSpPr>
          <p:cNvPr id="6" name="Straight Connector 5"/>
          <p:cNvCxnSpPr/>
          <p:nvPr/>
        </p:nvCxnSpPr>
        <p:spPr>
          <a:xfrm>
            <a:off x="314980" y="1975629"/>
            <a:ext cx="484757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3" name="Text Placeholder 14"/>
          <p:cNvSpPr txBox="1">
            <a:spLocks/>
          </p:cNvSpPr>
          <p:nvPr/>
        </p:nvSpPr>
        <p:spPr>
          <a:xfrm>
            <a:off x="7581900" y="2108791"/>
            <a:ext cx="2877972" cy="2691809"/>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b="1" dirty="0">
                <a:solidFill>
                  <a:schemeClr val="accent1"/>
                </a:solidFill>
              </a:rPr>
              <a:t>Talk to Others</a:t>
            </a:r>
          </a:p>
          <a:p>
            <a:r>
              <a:rPr lang="en-US" dirty="0"/>
              <a:t>Advisory specialists</a:t>
            </a:r>
          </a:p>
          <a:p>
            <a:r>
              <a:rPr lang="en-US" dirty="0"/>
              <a:t>Industry specialists</a:t>
            </a:r>
          </a:p>
          <a:p>
            <a:r>
              <a:rPr lang="en-US" dirty="0"/>
              <a:t>Industry contacts</a:t>
            </a:r>
          </a:p>
        </p:txBody>
      </p:sp>
      <p:cxnSp>
        <p:nvCxnSpPr>
          <p:cNvPr id="14" name="Straight Connector 13"/>
          <p:cNvCxnSpPr/>
          <p:nvPr/>
        </p:nvCxnSpPr>
        <p:spPr>
          <a:xfrm>
            <a:off x="5515630" y="1994679"/>
            <a:ext cx="484757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6" name="Text Placeholder 14"/>
          <p:cNvSpPr txBox="1">
            <a:spLocks/>
          </p:cNvSpPr>
          <p:nvPr/>
        </p:nvSpPr>
        <p:spPr>
          <a:xfrm>
            <a:off x="2381250" y="4888504"/>
            <a:ext cx="2877972" cy="2691809"/>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b="1" dirty="0">
                <a:solidFill>
                  <a:schemeClr val="accent1"/>
                </a:solidFill>
              </a:rPr>
              <a:t>Site Visit</a:t>
            </a:r>
          </a:p>
          <a:p>
            <a:r>
              <a:rPr lang="en-US" dirty="0"/>
              <a:t>“Kick the tires”</a:t>
            </a:r>
          </a:p>
          <a:p>
            <a:r>
              <a:rPr lang="en-US" dirty="0"/>
              <a:t>“Eyeball” management</a:t>
            </a:r>
          </a:p>
          <a:p>
            <a:r>
              <a:rPr lang="en-US" dirty="0"/>
              <a:t>Gauge their response to questions</a:t>
            </a:r>
          </a:p>
        </p:txBody>
      </p:sp>
      <p:cxnSp>
        <p:nvCxnSpPr>
          <p:cNvPr id="17" name="Straight Connector 16"/>
          <p:cNvCxnSpPr/>
          <p:nvPr/>
        </p:nvCxnSpPr>
        <p:spPr>
          <a:xfrm>
            <a:off x="314980" y="4774392"/>
            <a:ext cx="484757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9" name="Text Placeholder 14"/>
          <p:cNvSpPr txBox="1">
            <a:spLocks/>
          </p:cNvSpPr>
          <p:nvPr/>
        </p:nvSpPr>
        <p:spPr>
          <a:xfrm>
            <a:off x="7581900" y="4907554"/>
            <a:ext cx="2999014" cy="2691809"/>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b="1" dirty="0">
                <a:solidFill>
                  <a:schemeClr val="accent1"/>
                </a:solidFill>
              </a:rPr>
              <a:t>Management Information</a:t>
            </a:r>
          </a:p>
          <a:p>
            <a:r>
              <a:rPr lang="en-US" dirty="0"/>
              <a:t>Financial and management reporting packs</a:t>
            </a:r>
          </a:p>
          <a:p>
            <a:r>
              <a:rPr lang="en-US" dirty="0"/>
              <a:t>Forecasts</a:t>
            </a:r>
          </a:p>
          <a:p>
            <a:r>
              <a:rPr lang="en-US" dirty="0"/>
              <a:t>Business plans</a:t>
            </a:r>
          </a:p>
        </p:txBody>
      </p:sp>
      <p:cxnSp>
        <p:nvCxnSpPr>
          <p:cNvPr id="20" name="Straight Connector 19"/>
          <p:cNvCxnSpPr/>
          <p:nvPr/>
        </p:nvCxnSpPr>
        <p:spPr>
          <a:xfrm>
            <a:off x="5515630" y="4793442"/>
            <a:ext cx="484757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22" name="Text Placeholder 14"/>
          <p:cNvSpPr txBox="1">
            <a:spLocks/>
          </p:cNvSpPr>
          <p:nvPr/>
        </p:nvSpPr>
        <p:spPr>
          <a:xfrm>
            <a:off x="315432" y="1465078"/>
            <a:ext cx="2877972" cy="2691809"/>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b="1" dirty="0" smtClean="0"/>
              <a:t>External</a:t>
            </a:r>
            <a:endParaRPr lang="en-US" dirty="0"/>
          </a:p>
        </p:txBody>
      </p:sp>
      <p:sp>
        <p:nvSpPr>
          <p:cNvPr id="24" name="Text Placeholder 14"/>
          <p:cNvSpPr txBox="1">
            <a:spLocks/>
          </p:cNvSpPr>
          <p:nvPr/>
        </p:nvSpPr>
        <p:spPr>
          <a:xfrm>
            <a:off x="304800" y="4318591"/>
            <a:ext cx="2877972" cy="2691809"/>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b="1" dirty="0" smtClean="0"/>
              <a:t>Internal</a:t>
            </a:r>
            <a:endParaRPr lang="en-US" dirty="0"/>
          </a:p>
        </p:txBody>
      </p:sp>
      <p:pic>
        <p:nvPicPr>
          <p:cNvPr id="14342" name="Picture 6" descr="C:\Users\lmckinnon\Desktop\iStock_000030690942_Lar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1843" y="2012691"/>
            <a:ext cx="180022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7905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lmckinnon\Desktop\Hexagon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712" y="1555845"/>
            <a:ext cx="6030849" cy="52247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AU" dirty="0"/>
              <a:t>EWS checklist</a:t>
            </a:r>
          </a:p>
        </p:txBody>
      </p:sp>
      <p:sp>
        <p:nvSpPr>
          <p:cNvPr id="3" name="Slide Number Placeholder 2"/>
          <p:cNvSpPr>
            <a:spLocks noGrp="1"/>
          </p:cNvSpPr>
          <p:nvPr>
            <p:ph type="sldNum" sz="quarter" idx="4"/>
          </p:nvPr>
        </p:nvSpPr>
        <p:spPr/>
        <p:txBody>
          <a:bodyPr/>
          <a:lstStyle/>
          <a:p>
            <a:fld id="{E1D6F247-3AD3-E042-9E97-526F5FCB804A}" type="slidenum">
              <a:rPr lang="en-US" smtClean="0"/>
              <a:pPr/>
              <a:t>45</a:t>
            </a:fld>
            <a:endParaRPr lang="en-US" dirty="0"/>
          </a:p>
        </p:txBody>
      </p:sp>
      <p:sp>
        <p:nvSpPr>
          <p:cNvPr id="4" name="Text Placeholder 3"/>
          <p:cNvSpPr>
            <a:spLocks noGrp="1"/>
          </p:cNvSpPr>
          <p:nvPr>
            <p:ph type="body" sz="quarter" idx="10"/>
          </p:nvPr>
        </p:nvSpPr>
        <p:spPr>
          <a:xfrm>
            <a:off x="4509904" y="2213993"/>
            <a:ext cx="1699833" cy="433673"/>
          </a:xfrm>
        </p:spPr>
        <p:txBody>
          <a:bodyPr/>
          <a:lstStyle/>
          <a:p>
            <a:pPr marL="0" indent="0" algn="ctr">
              <a:buNone/>
            </a:pPr>
            <a:r>
              <a:rPr lang="en-AU" b="1" dirty="0" smtClean="0">
                <a:solidFill>
                  <a:srgbClr val="00B0F0"/>
                </a:solidFill>
              </a:rPr>
              <a:t>1</a:t>
            </a:r>
            <a:r>
              <a:rPr lang="en-AU" dirty="0" smtClean="0">
                <a:solidFill>
                  <a:srgbClr val="00B0F0"/>
                </a:solidFill>
              </a:rPr>
              <a:t>. </a:t>
            </a:r>
            <a:r>
              <a:rPr lang="en-AU" dirty="0" smtClean="0">
                <a:solidFill>
                  <a:srgbClr val="000000"/>
                </a:solidFill>
              </a:rPr>
              <a:t>Macro </a:t>
            </a:r>
            <a:r>
              <a:rPr lang="en-AU" dirty="0">
                <a:solidFill>
                  <a:srgbClr val="000000"/>
                </a:solidFill>
              </a:rPr>
              <a:t>factors</a:t>
            </a:r>
          </a:p>
          <a:p>
            <a:pPr algn="ctr"/>
            <a:endParaRPr lang="en-AU" dirty="0"/>
          </a:p>
        </p:txBody>
      </p:sp>
      <p:sp>
        <p:nvSpPr>
          <p:cNvPr id="6" name="Text Placeholder 3"/>
          <p:cNvSpPr txBox="1">
            <a:spLocks/>
          </p:cNvSpPr>
          <p:nvPr/>
        </p:nvSpPr>
        <p:spPr>
          <a:xfrm>
            <a:off x="5808708" y="2857708"/>
            <a:ext cx="2188877" cy="1222969"/>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AU" dirty="0" smtClean="0">
                <a:solidFill>
                  <a:srgbClr val="000000"/>
                </a:solidFill>
              </a:rPr>
              <a:t> </a:t>
            </a:r>
            <a:r>
              <a:rPr lang="en-US" b="1" dirty="0" smtClean="0">
                <a:solidFill>
                  <a:srgbClr val="00B0F0"/>
                </a:solidFill>
              </a:rPr>
              <a:t>2. </a:t>
            </a:r>
            <a:r>
              <a:rPr lang="en-US" dirty="0" smtClean="0">
                <a:solidFill>
                  <a:srgbClr val="000000"/>
                </a:solidFill>
              </a:rPr>
              <a:t>Life </a:t>
            </a:r>
            <a:r>
              <a:rPr lang="en-US" dirty="0">
                <a:solidFill>
                  <a:srgbClr val="000000"/>
                </a:solidFill>
              </a:rPr>
              <a:t>cycle / </a:t>
            </a:r>
            <a:endParaRPr lang="en-US" dirty="0" smtClean="0">
              <a:solidFill>
                <a:srgbClr val="000000"/>
              </a:solidFill>
            </a:endParaRPr>
          </a:p>
          <a:p>
            <a:pPr marL="0" indent="0" algn="ctr">
              <a:spcBef>
                <a:spcPts val="0"/>
              </a:spcBef>
              <a:buNone/>
            </a:pPr>
            <a:r>
              <a:rPr lang="en-US" dirty="0" smtClean="0">
                <a:solidFill>
                  <a:srgbClr val="000000"/>
                </a:solidFill>
              </a:rPr>
              <a:t>signs </a:t>
            </a:r>
            <a:r>
              <a:rPr lang="en-US" dirty="0">
                <a:solidFill>
                  <a:srgbClr val="000000"/>
                </a:solidFill>
              </a:rPr>
              <a:t>of distress</a:t>
            </a:r>
          </a:p>
          <a:p>
            <a:pPr marL="0" indent="0" algn="ctr">
              <a:buNone/>
            </a:pPr>
            <a:endParaRPr lang="en-US" dirty="0">
              <a:solidFill>
                <a:srgbClr val="000000"/>
              </a:solidFill>
            </a:endParaRPr>
          </a:p>
          <a:p>
            <a:pPr algn="ctr"/>
            <a:endParaRPr lang="en-AU" dirty="0"/>
          </a:p>
        </p:txBody>
      </p:sp>
      <p:sp>
        <p:nvSpPr>
          <p:cNvPr id="7" name="Text Placeholder 3"/>
          <p:cNvSpPr txBox="1">
            <a:spLocks/>
          </p:cNvSpPr>
          <p:nvPr/>
        </p:nvSpPr>
        <p:spPr>
          <a:xfrm>
            <a:off x="5988407" y="4593246"/>
            <a:ext cx="2188877" cy="1222969"/>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AU" b="1" dirty="0" smtClean="0">
                <a:solidFill>
                  <a:srgbClr val="000000"/>
                </a:solidFill>
              </a:rPr>
              <a:t> </a:t>
            </a:r>
            <a:r>
              <a:rPr lang="en-US" b="1" dirty="0">
                <a:solidFill>
                  <a:srgbClr val="00B0F0"/>
                </a:solidFill>
              </a:rPr>
              <a:t>3</a:t>
            </a:r>
            <a:r>
              <a:rPr lang="en-US" dirty="0">
                <a:solidFill>
                  <a:srgbClr val="00B0F0"/>
                </a:solidFill>
              </a:rPr>
              <a:t>. </a:t>
            </a:r>
            <a:r>
              <a:rPr lang="en-US" dirty="0" smtClean="0">
                <a:solidFill>
                  <a:srgbClr val="000000"/>
                </a:solidFill>
              </a:rPr>
              <a:t>Management </a:t>
            </a:r>
            <a:r>
              <a:rPr lang="en-US" dirty="0">
                <a:solidFill>
                  <a:srgbClr val="000000"/>
                </a:solidFill>
              </a:rPr>
              <a:t/>
            </a:r>
            <a:br>
              <a:rPr lang="en-US" dirty="0">
                <a:solidFill>
                  <a:srgbClr val="000000"/>
                </a:solidFill>
              </a:rPr>
            </a:br>
            <a:r>
              <a:rPr lang="en-US" dirty="0">
                <a:solidFill>
                  <a:srgbClr val="000000"/>
                </a:solidFill>
              </a:rPr>
              <a:t>culture </a:t>
            </a:r>
            <a:r>
              <a:rPr lang="en-US" dirty="0" smtClean="0">
                <a:solidFill>
                  <a:srgbClr val="000000"/>
                </a:solidFill>
              </a:rPr>
              <a:t>&amp; </a:t>
            </a:r>
            <a:br>
              <a:rPr lang="en-US" dirty="0" smtClean="0">
                <a:solidFill>
                  <a:srgbClr val="000000"/>
                </a:solidFill>
              </a:rPr>
            </a:br>
            <a:r>
              <a:rPr lang="en-US" dirty="0" smtClean="0">
                <a:solidFill>
                  <a:srgbClr val="000000"/>
                </a:solidFill>
              </a:rPr>
              <a:t>control</a:t>
            </a:r>
            <a:endParaRPr lang="en-US" dirty="0">
              <a:solidFill>
                <a:srgbClr val="000000"/>
              </a:solidFill>
            </a:endParaRPr>
          </a:p>
          <a:p>
            <a:pPr marL="0" indent="0" algn="ctr">
              <a:buNone/>
            </a:pPr>
            <a:endParaRPr lang="en-US" dirty="0">
              <a:solidFill>
                <a:srgbClr val="000000"/>
              </a:solidFill>
            </a:endParaRPr>
          </a:p>
          <a:p>
            <a:pPr algn="ctr"/>
            <a:endParaRPr lang="en-AU" dirty="0"/>
          </a:p>
        </p:txBody>
      </p:sp>
      <p:sp>
        <p:nvSpPr>
          <p:cNvPr id="8" name="Text Placeholder 3"/>
          <p:cNvSpPr txBox="1">
            <a:spLocks/>
          </p:cNvSpPr>
          <p:nvPr/>
        </p:nvSpPr>
        <p:spPr>
          <a:xfrm>
            <a:off x="4257411" y="5687346"/>
            <a:ext cx="2188877" cy="1222969"/>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AU" dirty="0" smtClean="0">
                <a:solidFill>
                  <a:srgbClr val="000000"/>
                </a:solidFill>
              </a:rPr>
              <a:t> </a:t>
            </a:r>
            <a:r>
              <a:rPr lang="en-US" b="1" dirty="0" smtClean="0">
                <a:solidFill>
                  <a:srgbClr val="00B0F0"/>
                </a:solidFill>
              </a:rPr>
              <a:t>4.</a:t>
            </a:r>
            <a:r>
              <a:rPr lang="en-US" b="1" dirty="0" smtClean="0">
                <a:solidFill>
                  <a:srgbClr val="000000"/>
                </a:solidFill>
              </a:rPr>
              <a:t> </a:t>
            </a:r>
            <a:r>
              <a:rPr lang="en-US" dirty="0" smtClean="0">
                <a:solidFill>
                  <a:srgbClr val="000000"/>
                </a:solidFill>
              </a:rPr>
              <a:t>Management </a:t>
            </a:r>
            <a:r>
              <a:rPr lang="en-US" dirty="0">
                <a:solidFill>
                  <a:srgbClr val="000000"/>
                </a:solidFill>
              </a:rPr>
              <a:t/>
            </a:r>
            <a:br>
              <a:rPr lang="en-US" dirty="0">
                <a:solidFill>
                  <a:srgbClr val="000000"/>
                </a:solidFill>
              </a:rPr>
            </a:br>
            <a:r>
              <a:rPr lang="en-US" dirty="0">
                <a:solidFill>
                  <a:srgbClr val="000000"/>
                </a:solidFill>
              </a:rPr>
              <a:t>information</a:t>
            </a:r>
          </a:p>
          <a:p>
            <a:pPr algn="ctr"/>
            <a:endParaRPr lang="en-AU" dirty="0"/>
          </a:p>
        </p:txBody>
      </p:sp>
      <p:sp>
        <p:nvSpPr>
          <p:cNvPr id="9" name="Text Placeholder 3"/>
          <p:cNvSpPr txBox="1">
            <a:spLocks/>
          </p:cNvSpPr>
          <p:nvPr/>
        </p:nvSpPr>
        <p:spPr>
          <a:xfrm>
            <a:off x="2621955" y="4584151"/>
            <a:ext cx="2188877" cy="1222969"/>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AU" b="1" dirty="0" smtClean="0">
                <a:solidFill>
                  <a:srgbClr val="000000"/>
                </a:solidFill>
              </a:rPr>
              <a:t> </a:t>
            </a:r>
            <a:r>
              <a:rPr lang="en-US" b="1" dirty="0">
                <a:solidFill>
                  <a:srgbClr val="00B0F0"/>
                </a:solidFill>
              </a:rPr>
              <a:t>5</a:t>
            </a:r>
            <a:r>
              <a:rPr lang="en-US" dirty="0">
                <a:solidFill>
                  <a:srgbClr val="00B0F0"/>
                </a:solidFill>
              </a:rPr>
              <a:t>.</a:t>
            </a:r>
            <a:r>
              <a:rPr lang="en-US" dirty="0">
                <a:solidFill>
                  <a:srgbClr val="000000"/>
                </a:solidFill>
              </a:rPr>
              <a:t> </a:t>
            </a:r>
            <a:r>
              <a:rPr lang="en-US" dirty="0" smtClean="0">
                <a:solidFill>
                  <a:srgbClr val="000000"/>
                </a:solidFill>
              </a:rPr>
              <a:t>Financial</a:t>
            </a:r>
            <a:r>
              <a:rPr lang="en-US" dirty="0">
                <a:solidFill>
                  <a:srgbClr val="000000"/>
                </a:solidFill>
              </a:rPr>
              <a:t/>
            </a:r>
            <a:br>
              <a:rPr lang="en-US" dirty="0">
                <a:solidFill>
                  <a:srgbClr val="000000"/>
                </a:solidFill>
              </a:rPr>
            </a:br>
            <a:r>
              <a:rPr lang="en-US" dirty="0">
                <a:solidFill>
                  <a:srgbClr val="000000"/>
                </a:solidFill>
              </a:rPr>
              <a:t> performance</a:t>
            </a:r>
            <a:br>
              <a:rPr lang="en-US" dirty="0">
                <a:solidFill>
                  <a:srgbClr val="000000"/>
                </a:solidFill>
              </a:rPr>
            </a:br>
            <a:r>
              <a:rPr lang="en-US" dirty="0">
                <a:solidFill>
                  <a:srgbClr val="000000"/>
                </a:solidFill>
              </a:rPr>
              <a:t> / structure </a:t>
            </a:r>
          </a:p>
        </p:txBody>
      </p:sp>
      <p:sp>
        <p:nvSpPr>
          <p:cNvPr id="10" name="Text Placeholder 3"/>
          <p:cNvSpPr txBox="1">
            <a:spLocks/>
          </p:cNvSpPr>
          <p:nvPr/>
        </p:nvSpPr>
        <p:spPr>
          <a:xfrm>
            <a:off x="2692470" y="2866807"/>
            <a:ext cx="2188877" cy="1222969"/>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AU" dirty="0" smtClean="0">
                <a:solidFill>
                  <a:srgbClr val="000000"/>
                </a:solidFill>
              </a:rPr>
              <a:t> </a:t>
            </a:r>
            <a:r>
              <a:rPr lang="en-US" b="1" dirty="0" smtClean="0">
                <a:solidFill>
                  <a:srgbClr val="00B0F0"/>
                </a:solidFill>
              </a:rPr>
              <a:t>6.</a:t>
            </a:r>
            <a:r>
              <a:rPr lang="en-US" b="1" dirty="0" smtClean="0">
                <a:solidFill>
                  <a:srgbClr val="000000"/>
                </a:solidFill>
              </a:rPr>
              <a:t> </a:t>
            </a:r>
            <a:r>
              <a:rPr lang="en-US" dirty="0" smtClean="0">
                <a:solidFill>
                  <a:srgbClr val="000000"/>
                </a:solidFill>
              </a:rPr>
              <a:t>Key </a:t>
            </a:r>
          </a:p>
          <a:p>
            <a:pPr marL="0" indent="0" algn="ctr">
              <a:spcBef>
                <a:spcPts val="0"/>
              </a:spcBef>
              <a:buNone/>
            </a:pPr>
            <a:r>
              <a:rPr lang="en-US" dirty="0" smtClean="0">
                <a:solidFill>
                  <a:srgbClr val="000000"/>
                </a:solidFill>
              </a:rPr>
              <a:t>stakeholders</a:t>
            </a:r>
            <a:endParaRPr lang="en-US" dirty="0">
              <a:solidFill>
                <a:srgbClr val="000000"/>
              </a:solidFill>
            </a:endParaRPr>
          </a:p>
          <a:p>
            <a:pPr algn="ctr"/>
            <a:endParaRPr lang="en-AU" dirty="0"/>
          </a:p>
        </p:txBody>
      </p:sp>
      <p:sp>
        <p:nvSpPr>
          <p:cNvPr id="12" name="Text Placeholder 3"/>
          <p:cNvSpPr txBox="1">
            <a:spLocks/>
          </p:cNvSpPr>
          <p:nvPr/>
        </p:nvSpPr>
        <p:spPr>
          <a:xfrm>
            <a:off x="4512177" y="3867645"/>
            <a:ext cx="1699833" cy="433673"/>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Font typeface="Wingdings" panose="05000000000000000000" pitchFamily="2" charset="2"/>
              <a:buNone/>
            </a:pPr>
            <a:r>
              <a:rPr lang="en-AU" b="1" dirty="0" smtClean="0">
                <a:solidFill>
                  <a:srgbClr val="000000"/>
                </a:solidFill>
              </a:rPr>
              <a:t>What to </a:t>
            </a:r>
          </a:p>
          <a:p>
            <a:pPr marL="0" indent="0" algn="ctr">
              <a:spcBef>
                <a:spcPts val="0"/>
              </a:spcBef>
              <a:buFont typeface="Wingdings" panose="05000000000000000000" pitchFamily="2" charset="2"/>
              <a:buNone/>
            </a:pPr>
            <a:r>
              <a:rPr lang="en-AU" b="1" dirty="0" smtClean="0">
                <a:solidFill>
                  <a:srgbClr val="000000"/>
                </a:solidFill>
              </a:rPr>
              <a:t>look for?</a:t>
            </a:r>
          </a:p>
          <a:p>
            <a:pPr algn="ctr"/>
            <a:endParaRPr lang="en-AU" b="1" dirty="0"/>
          </a:p>
        </p:txBody>
      </p:sp>
    </p:spTree>
    <p:extLst>
      <p:ext uri="{BB962C8B-B14F-4D97-AF65-F5344CB8AC3E}">
        <p14:creationId xmlns:p14="http://schemas.microsoft.com/office/powerpoint/2010/main" val="35338770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lmckinnon\Desktop\Hexagon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000000">
            <a:off x="6029423" y="3148162"/>
            <a:ext cx="4479861" cy="386036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3"/>
          <p:cNvSpPr txBox="1">
            <a:spLocks/>
          </p:cNvSpPr>
          <p:nvPr/>
        </p:nvSpPr>
        <p:spPr>
          <a:xfrm>
            <a:off x="300251" y="3965346"/>
            <a:ext cx="5471157" cy="5458322"/>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spcBef>
                <a:spcPts val="1200"/>
              </a:spcBef>
              <a:buFont typeface="Wingdings" panose="05000000000000000000" pitchFamily="2" charset="2"/>
              <a:buNone/>
            </a:pPr>
            <a:endParaRPr lang="en-US" sz="1400" b="1" dirty="0" smtClean="0"/>
          </a:p>
          <a:p>
            <a:pPr marL="0" indent="0">
              <a:spcBef>
                <a:spcPts val="1200"/>
              </a:spcBef>
              <a:buFont typeface="Wingdings" panose="05000000000000000000" pitchFamily="2" charset="2"/>
              <a:buNone/>
            </a:pPr>
            <a:r>
              <a:rPr lang="en-US" sz="1400" b="1" dirty="0" smtClean="0">
                <a:solidFill>
                  <a:schemeClr val="accent1"/>
                </a:solidFill>
              </a:rPr>
              <a:t>Areas to consider / EWS</a:t>
            </a:r>
          </a:p>
          <a:p>
            <a:pPr>
              <a:spcBef>
                <a:spcPts val="1200"/>
              </a:spcBef>
            </a:pPr>
            <a:r>
              <a:rPr lang="en-US" dirty="0" smtClean="0"/>
              <a:t>Analysis of the industry at home and abroad</a:t>
            </a:r>
          </a:p>
          <a:p>
            <a:r>
              <a:rPr lang="en-US" dirty="0" smtClean="0"/>
              <a:t>Changes in taste/fashions</a:t>
            </a:r>
          </a:p>
          <a:p>
            <a:r>
              <a:rPr lang="en-US" dirty="0" smtClean="0"/>
              <a:t>New competitors entering the market</a:t>
            </a:r>
          </a:p>
          <a:p>
            <a:r>
              <a:rPr lang="en-US" dirty="0" smtClean="0"/>
              <a:t>Market factors impacting on customers or suppliers as well as the client</a:t>
            </a:r>
          </a:p>
          <a:p>
            <a:r>
              <a:rPr lang="en-US" dirty="0" smtClean="0"/>
              <a:t>Industry or technological developments </a:t>
            </a:r>
          </a:p>
          <a:p>
            <a:r>
              <a:rPr lang="en-US" dirty="0" smtClean="0"/>
              <a:t>Significant interest or foreign exchange exposure </a:t>
            </a:r>
          </a:p>
          <a:p>
            <a:endParaRPr lang="en-US" sz="1400" dirty="0" smtClean="0"/>
          </a:p>
          <a:p>
            <a:endParaRPr lang="en-US" sz="1400" dirty="0" smtClean="0"/>
          </a:p>
          <a:p>
            <a:endParaRPr lang="en-AU" sz="1400" dirty="0"/>
          </a:p>
        </p:txBody>
      </p:sp>
      <p:sp>
        <p:nvSpPr>
          <p:cNvPr id="4" name="Text Placeholder 3"/>
          <p:cNvSpPr>
            <a:spLocks noGrp="1"/>
          </p:cNvSpPr>
          <p:nvPr>
            <p:ph type="body" sz="quarter" idx="10"/>
          </p:nvPr>
        </p:nvSpPr>
        <p:spPr>
          <a:xfrm>
            <a:off x="306389" y="1558898"/>
            <a:ext cx="3117295" cy="5458322"/>
          </a:xfrm>
        </p:spPr>
        <p:txBody>
          <a:bodyPr/>
          <a:lstStyle/>
          <a:p>
            <a:pPr marL="0" indent="0">
              <a:buNone/>
            </a:pPr>
            <a:r>
              <a:rPr lang="en-US" sz="1400" b="1" dirty="0">
                <a:solidFill>
                  <a:schemeClr val="accent1"/>
                </a:solidFill>
              </a:rPr>
              <a:t>Purpose</a:t>
            </a:r>
          </a:p>
          <a:p>
            <a:pPr>
              <a:spcBef>
                <a:spcPts val="1200"/>
              </a:spcBef>
            </a:pPr>
            <a:r>
              <a:rPr lang="en-US" dirty="0"/>
              <a:t>Understand the environment the business operates which impacts </a:t>
            </a:r>
            <a:r>
              <a:rPr lang="en-US" dirty="0">
                <a:solidFill>
                  <a:schemeClr val="accent1"/>
                </a:solidFill>
              </a:rPr>
              <a:t/>
            </a:r>
            <a:br>
              <a:rPr lang="en-US" dirty="0">
                <a:solidFill>
                  <a:schemeClr val="accent1"/>
                </a:solidFill>
              </a:rPr>
            </a:br>
            <a:r>
              <a:rPr lang="en-US" dirty="0"/>
              <a:t>future performance</a:t>
            </a:r>
          </a:p>
          <a:p>
            <a:r>
              <a:rPr lang="en-US" dirty="0"/>
              <a:t>Ability to assess managements’ strategies</a:t>
            </a:r>
          </a:p>
          <a:p>
            <a:r>
              <a:rPr lang="en-US" dirty="0"/>
              <a:t>Impact of material commodity price </a:t>
            </a:r>
            <a:r>
              <a:rPr lang="en-US" dirty="0" smtClean="0"/>
              <a:t>movement</a:t>
            </a:r>
            <a:endParaRPr lang="en-US" dirty="0"/>
          </a:p>
          <a:p>
            <a:pPr marL="0" indent="0">
              <a:spcBef>
                <a:spcPts val="1200"/>
              </a:spcBef>
              <a:buNone/>
            </a:pPr>
            <a:endParaRPr lang="en-US" sz="1400" b="1" dirty="0" smtClean="0"/>
          </a:p>
          <a:p>
            <a:pPr marL="0" indent="0">
              <a:spcBef>
                <a:spcPts val="1200"/>
              </a:spcBef>
              <a:buNone/>
            </a:pPr>
            <a:endParaRPr lang="en-US" sz="1400" b="1" dirty="0" smtClean="0"/>
          </a:p>
          <a:p>
            <a:endParaRPr lang="en-US" sz="1400" dirty="0"/>
          </a:p>
          <a:p>
            <a:endParaRPr lang="en-AU" sz="1400" dirty="0"/>
          </a:p>
        </p:txBody>
      </p:sp>
      <p:sp>
        <p:nvSpPr>
          <p:cNvPr id="2" name="Title 1"/>
          <p:cNvSpPr>
            <a:spLocks noGrp="1"/>
          </p:cNvSpPr>
          <p:nvPr>
            <p:ph type="ctrTitle"/>
          </p:nvPr>
        </p:nvSpPr>
        <p:spPr/>
        <p:txBody>
          <a:bodyPr/>
          <a:lstStyle/>
          <a:p>
            <a:r>
              <a:rPr lang="en-AU" dirty="0"/>
              <a:t>EWS checklist – Macro factors</a:t>
            </a:r>
          </a:p>
        </p:txBody>
      </p:sp>
      <p:sp>
        <p:nvSpPr>
          <p:cNvPr id="3" name="Slide Number Placeholder 2"/>
          <p:cNvSpPr>
            <a:spLocks noGrp="1"/>
          </p:cNvSpPr>
          <p:nvPr>
            <p:ph type="sldNum" sz="quarter" idx="4"/>
          </p:nvPr>
        </p:nvSpPr>
        <p:spPr/>
        <p:txBody>
          <a:bodyPr/>
          <a:lstStyle/>
          <a:p>
            <a:fld id="{E1D6F247-3AD3-E042-9E97-526F5FCB804A}" type="slidenum">
              <a:rPr lang="en-US" smtClean="0"/>
              <a:pPr/>
              <a:t>46</a:t>
            </a:fld>
            <a:endParaRPr lang="en-US" dirty="0"/>
          </a:p>
        </p:txBody>
      </p:sp>
      <p:sp>
        <p:nvSpPr>
          <p:cNvPr id="7" name="Text Placeholder 3"/>
          <p:cNvSpPr txBox="1">
            <a:spLocks/>
          </p:cNvSpPr>
          <p:nvPr/>
        </p:nvSpPr>
        <p:spPr>
          <a:xfrm>
            <a:off x="7712845" y="3470094"/>
            <a:ext cx="1173985" cy="299515"/>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Font typeface="Wingdings" panose="05000000000000000000" pitchFamily="2" charset="2"/>
              <a:buNone/>
            </a:pPr>
            <a:r>
              <a:rPr lang="en-AU" sz="1400" b="1" dirty="0" smtClean="0">
                <a:solidFill>
                  <a:schemeClr val="accent1"/>
                </a:solidFill>
              </a:rPr>
              <a:t>1. Macro factors</a:t>
            </a:r>
          </a:p>
          <a:p>
            <a:pPr algn="ctr"/>
            <a:endParaRPr lang="en-AU" sz="1400" b="1" dirty="0">
              <a:solidFill>
                <a:schemeClr val="accent1"/>
              </a:solidFill>
            </a:endParaRPr>
          </a:p>
        </p:txBody>
      </p:sp>
      <p:sp>
        <p:nvSpPr>
          <p:cNvPr id="15" name="Text Placeholder 3"/>
          <p:cNvSpPr txBox="1">
            <a:spLocks/>
          </p:cNvSpPr>
          <p:nvPr/>
        </p:nvSpPr>
        <p:spPr>
          <a:xfrm>
            <a:off x="3612377" y="1547525"/>
            <a:ext cx="3207226" cy="5458322"/>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spcBef>
                <a:spcPts val="1200"/>
              </a:spcBef>
              <a:buFont typeface="Wingdings" panose="05000000000000000000" pitchFamily="2" charset="2"/>
              <a:buNone/>
            </a:pPr>
            <a:r>
              <a:rPr lang="en-US" sz="1400" b="1" dirty="0" smtClean="0">
                <a:solidFill>
                  <a:schemeClr val="accent1"/>
                </a:solidFill>
              </a:rPr>
              <a:t>Key information sources</a:t>
            </a:r>
          </a:p>
          <a:p>
            <a:pPr>
              <a:spcBef>
                <a:spcPts val="1200"/>
              </a:spcBef>
            </a:pPr>
            <a:r>
              <a:rPr lang="en-US" dirty="0" smtClean="0"/>
              <a:t>Press articles</a:t>
            </a:r>
          </a:p>
          <a:p>
            <a:r>
              <a:rPr lang="en-US" dirty="0" smtClean="0"/>
              <a:t>Industry bulletins and reports</a:t>
            </a:r>
          </a:p>
          <a:p>
            <a:r>
              <a:rPr lang="en-US" dirty="0" smtClean="0"/>
              <a:t>Review five forces analysis prepared by management for reasonableness</a:t>
            </a:r>
          </a:p>
          <a:p>
            <a:r>
              <a:rPr lang="en-US" dirty="0" smtClean="0"/>
              <a:t>Company’s strategic / business plan (in context of independent research)</a:t>
            </a:r>
          </a:p>
        </p:txBody>
      </p:sp>
      <p:sp>
        <p:nvSpPr>
          <p:cNvPr id="11" name="Text Placeholder 3"/>
          <p:cNvSpPr txBox="1">
            <a:spLocks/>
          </p:cNvSpPr>
          <p:nvPr/>
        </p:nvSpPr>
        <p:spPr>
          <a:xfrm>
            <a:off x="7492883" y="4900798"/>
            <a:ext cx="1699833" cy="433673"/>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Font typeface="Wingdings" panose="05000000000000000000" pitchFamily="2" charset="2"/>
              <a:buNone/>
            </a:pPr>
            <a:r>
              <a:rPr lang="en-AU" b="1" dirty="0" smtClean="0">
                <a:solidFill>
                  <a:srgbClr val="000000"/>
                </a:solidFill>
              </a:rPr>
              <a:t>What to </a:t>
            </a:r>
          </a:p>
          <a:p>
            <a:pPr marL="0" indent="0" algn="ctr">
              <a:spcBef>
                <a:spcPts val="0"/>
              </a:spcBef>
              <a:buFont typeface="Wingdings" panose="05000000000000000000" pitchFamily="2" charset="2"/>
              <a:buNone/>
            </a:pPr>
            <a:r>
              <a:rPr lang="en-AU" b="1" dirty="0" smtClean="0">
                <a:solidFill>
                  <a:srgbClr val="000000"/>
                </a:solidFill>
              </a:rPr>
              <a:t>look for?</a:t>
            </a:r>
          </a:p>
          <a:p>
            <a:pPr algn="ctr"/>
            <a:endParaRPr lang="en-AU" b="1" dirty="0"/>
          </a:p>
        </p:txBody>
      </p:sp>
    </p:spTree>
    <p:extLst>
      <p:ext uri="{BB962C8B-B14F-4D97-AF65-F5344CB8AC3E}">
        <p14:creationId xmlns:p14="http://schemas.microsoft.com/office/powerpoint/2010/main" val="29797278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lmckinnon\Desktop\Hexagon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3026" y="3144409"/>
            <a:ext cx="4485462" cy="3865679"/>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06388" y="1558893"/>
            <a:ext cx="3296621" cy="5458322"/>
          </a:xfrm>
        </p:spPr>
        <p:txBody>
          <a:bodyPr/>
          <a:lstStyle/>
          <a:p>
            <a:pPr marL="0" indent="0">
              <a:buNone/>
            </a:pPr>
            <a:r>
              <a:rPr lang="en-US" sz="1400" b="1" dirty="0">
                <a:solidFill>
                  <a:schemeClr val="accent1"/>
                </a:solidFill>
              </a:rPr>
              <a:t>Purpose</a:t>
            </a:r>
          </a:p>
          <a:p>
            <a:pPr>
              <a:spcBef>
                <a:spcPts val="1200"/>
              </a:spcBef>
            </a:pPr>
            <a:r>
              <a:rPr lang="en-US" dirty="0"/>
              <a:t>Position in the organisation’s life cycle can highlight symptoms of distress</a:t>
            </a:r>
          </a:p>
          <a:p>
            <a:pPr>
              <a:spcBef>
                <a:spcPts val="1200"/>
              </a:spcBef>
            </a:pPr>
            <a:endParaRPr lang="en-US" sz="1400" dirty="0"/>
          </a:p>
          <a:p>
            <a:pPr marL="0" indent="0">
              <a:buNone/>
            </a:pPr>
            <a:endParaRPr lang="en-US" sz="1400" dirty="0"/>
          </a:p>
          <a:p>
            <a:endParaRPr lang="en-AU" sz="1400" dirty="0"/>
          </a:p>
        </p:txBody>
      </p:sp>
      <p:sp>
        <p:nvSpPr>
          <p:cNvPr id="17" name="Text Placeholder 3"/>
          <p:cNvSpPr txBox="1">
            <a:spLocks/>
          </p:cNvSpPr>
          <p:nvPr/>
        </p:nvSpPr>
        <p:spPr>
          <a:xfrm>
            <a:off x="300251" y="3233936"/>
            <a:ext cx="4665888" cy="5458322"/>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spcBef>
                <a:spcPts val="1200"/>
              </a:spcBef>
              <a:buFont typeface="Wingdings" panose="05000000000000000000" pitchFamily="2" charset="2"/>
              <a:buNone/>
            </a:pPr>
            <a:endParaRPr lang="en-US" sz="1400" b="1" dirty="0" smtClean="0"/>
          </a:p>
          <a:p>
            <a:pPr marL="0" indent="0">
              <a:spcBef>
                <a:spcPts val="1200"/>
              </a:spcBef>
              <a:buFont typeface="Wingdings" panose="05000000000000000000" pitchFamily="2" charset="2"/>
              <a:buNone/>
            </a:pPr>
            <a:r>
              <a:rPr lang="en-US" sz="1400" b="1" dirty="0" smtClean="0">
                <a:solidFill>
                  <a:schemeClr val="accent1"/>
                </a:solidFill>
              </a:rPr>
              <a:t>Areas to consider / EWS</a:t>
            </a:r>
          </a:p>
          <a:p>
            <a:pPr>
              <a:spcBef>
                <a:spcPts val="1200"/>
              </a:spcBef>
            </a:pPr>
            <a:r>
              <a:rPr lang="en-US" dirty="0"/>
              <a:t>Age of core products and market phase</a:t>
            </a:r>
          </a:p>
          <a:p>
            <a:r>
              <a:rPr lang="en-US" dirty="0"/>
              <a:t>Rapid growth</a:t>
            </a:r>
          </a:p>
          <a:p>
            <a:r>
              <a:rPr lang="en-US" dirty="0"/>
              <a:t>Recent acquisitions</a:t>
            </a:r>
          </a:p>
          <a:p>
            <a:r>
              <a:rPr lang="en-US" dirty="0"/>
              <a:t>Age and condition of plant and equipment, condition and level of inventories</a:t>
            </a:r>
          </a:p>
          <a:p>
            <a:pPr marL="0" indent="0">
              <a:buNone/>
            </a:pPr>
            <a:endParaRPr lang="en-US" sz="1400" dirty="0" smtClean="0"/>
          </a:p>
          <a:p>
            <a:endParaRPr lang="en-US" sz="1400" dirty="0" smtClean="0"/>
          </a:p>
          <a:p>
            <a:endParaRPr lang="en-AU" sz="1400" dirty="0"/>
          </a:p>
        </p:txBody>
      </p:sp>
      <p:sp>
        <p:nvSpPr>
          <p:cNvPr id="2" name="Title 1"/>
          <p:cNvSpPr>
            <a:spLocks noGrp="1"/>
          </p:cNvSpPr>
          <p:nvPr>
            <p:ph type="ctrTitle"/>
          </p:nvPr>
        </p:nvSpPr>
        <p:spPr/>
        <p:txBody>
          <a:bodyPr/>
          <a:lstStyle/>
          <a:p>
            <a:r>
              <a:rPr lang="en-AU" dirty="0"/>
              <a:t>EWS checklist – </a:t>
            </a:r>
            <a:r>
              <a:rPr lang="en-US" dirty="0"/>
              <a:t>Life cycle / signs of distress</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47</a:t>
            </a:fld>
            <a:endParaRPr lang="en-US" dirty="0"/>
          </a:p>
        </p:txBody>
      </p:sp>
      <p:sp>
        <p:nvSpPr>
          <p:cNvPr id="7" name="Text Placeholder 3"/>
          <p:cNvSpPr txBox="1">
            <a:spLocks/>
          </p:cNvSpPr>
          <p:nvPr/>
        </p:nvSpPr>
        <p:spPr>
          <a:xfrm>
            <a:off x="9062113" y="3959293"/>
            <a:ext cx="1285027" cy="583291"/>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sz="1400" b="1" dirty="0">
                <a:solidFill>
                  <a:schemeClr val="accent1"/>
                </a:solidFill>
              </a:rPr>
              <a:t>2. Life </a:t>
            </a:r>
            <a:endParaRPr lang="en-US" sz="1400" b="1" dirty="0" smtClean="0">
              <a:solidFill>
                <a:schemeClr val="accent1"/>
              </a:solidFill>
            </a:endParaRPr>
          </a:p>
          <a:p>
            <a:pPr marL="0" indent="0">
              <a:spcBef>
                <a:spcPts val="0"/>
              </a:spcBef>
              <a:buNone/>
            </a:pPr>
            <a:r>
              <a:rPr lang="en-US" sz="1400" b="1" dirty="0" smtClean="0">
                <a:solidFill>
                  <a:schemeClr val="accent1"/>
                </a:solidFill>
              </a:rPr>
              <a:t>cycle </a:t>
            </a:r>
            <a:r>
              <a:rPr lang="en-US" sz="1400" b="1" dirty="0">
                <a:solidFill>
                  <a:schemeClr val="accent1"/>
                </a:solidFill>
              </a:rPr>
              <a:t>/ </a:t>
            </a:r>
          </a:p>
          <a:p>
            <a:pPr marL="0" indent="0">
              <a:spcBef>
                <a:spcPts val="0"/>
              </a:spcBef>
              <a:buNone/>
            </a:pPr>
            <a:r>
              <a:rPr lang="en-US" sz="1400" b="1" dirty="0">
                <a:solidFill>
                  <a:schemeClr val="accent1"/>
                </a:solidFill>
              </a:rPr>
              <a:t>signs of distress</a:t>
            </a:r>
          </a:p>
        </p:txBody>
      </p:sp>
      <p:sp>
        <p:nvSpPr>
          <p:cNvPr id="15" name="Text Placeholder 3"/>
          <p:cNvSpPr txBox="1">
            <a:spLocks/>
          </p:cNvSpPr>
          <p:nvPr/>
        </p:nvSpPr>
        <p:spPr>
          <a:xfrm>
            <a:off x="3630304" y="1568786"/>
            <a:ext cx="3179929" cy="5458322"/>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spcBef>
                <a:spcPts val="1200"/>
              </a:spcBef>
              <a:buFont typeface="Wingdings" panose="05000000000000000000" pitchFamily="2" charset="2"/>
              <a:buNone/>
            </a:pPr>
            <a:r>
              <a:rPr lang="en-US" sz="1400" b="1" dirty="0" smtClean="0">
                <a:solidFill>
                  <a:schemeClr val="accent1"/>
                </a:solidFill>
              </a:rPr>
              <a:t>Key information sources</a:t>
            </a:r>
          </a:p>
          <a:p>
            <a:pPr>
              <a:spcBef>
                <a:spcPts val="1200"/>
              </a:spcBef>
            </a:pPr>
            <a:r>
              <a:rPr lang="en-US" dirty="0"/>
              <a:t>Business plan / forecasts</a:t>
            </a:r>
          </a:p>
          <a:p>
            <a:r>
              <a:rPr lang="en-US" dirty="0"/>
              <a:t>Site visit</a:t>
            </a:r>
          </a:p>
          <a:p>
            <a:r>
              <a:rPr lang="en-US" dirty="0"/>
              <a:t>Industry bulletins and reports</a:t>
            </a:r>
          </a:p>
          <a:p>
            <a:r>
              <a:rPr lang="en-US" dirty="0"/>
              <a:t>ASIC searches</a:t>
            </a:r>
          </a:p>
        </p:txBody>
      </p:sp>
      <p:sp>
        <p:nvSpPr>
          <p:cNvPr id="13" name="Text Placeholder 3"/>
          <p:cNvSpPr txBox="1">
            <a:spLocks/>
          </p:cNvSpPr>
          <p:nvPr/>
        </p:nvSpPr>
        <p:spPr>
          <a:xfrm>
            <a:off x="7570955" y="3627754"/>
            <a:ext cx="1173985" cy="299515"/>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Font typeface="Wingdings" panose="05000000000000000000" pitchFamily="2" charset="2"/>
              <a:buNone/>
            </a:pPr>
            <a:r>
              <a:rPr lang="en-AU" sz="1200" b="1" dirty="0" smtClean="0">
                <a:solidFill>
                  <a:schemeClr val="accent5"/>
                </a:solidFill>
              </a:rPr>
              <a:t>1. Macro factors</a:t>
            </a:r>
          </a:p>
          <a:p>
            <a:pPr algn="ctr"/>
            <a:endParaRPr lang="en-AU" sz="1200" b="1" dirty="0">
              <a:solidFill>
                <a:schemeClr val="accent5"/>
              </a:solidFill>
            </a:endParaRPr>
          </a:p>
        </p:txBody>
      </p:sp>
      <p:sp>
        <p:nvSpPr>
          <p:cNvPr id="14" name="Text Placeholder 3"/>
          <p:cNvSpPr txBox="1">
            <a:spLocks/>
          </p:cNvSpPr>
          <p:nvPr/>
        </p:nvSpPr>
        <p:spPr>
          <a:xfrm>
            <a:off x="7384026" y="4886943"/>
            <a:ext cx="1699833" cy="433673"/>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Font typeface="Wingdings" panose="05000000000000000000" pitchFamily="2" charset="2"/>
              <a:buNone/>
            </a:pPr>
            <a:r>
              <a:rPr lang="en-AU" b="1" dirty="0" smtClean="0">
                <a:solidFill>
                  <a:srgbClr val="000000"/>
                </a:solidFill>
              </a:rPr>
              <a:t>What to </a:t>
            </a:r>
          </a:p>
          <a:p>
            <a:pPr marL="0" indent="0" algn="ctr">
              <a:spcBef>
                <a:spcPts val="0"/>
              </a:spcBef>
              <a:buFont typeface="Wingdings" panose="05000000000000000000" pitchFamily="2" charset="2"/>
              <a:buNone/>
            </a:pPr>
            <a:r>
              <a:rPr lang="en-AU" b="1" dirty="0" smtClean="0">
                <a:solidFill>
                  <a:srgbClr val="000000"/>
                </a:solidFill>
              </a:rPr>
              <a:t>look for?</a:t>
            </a:r>
          </a:p>
          <a:p>
            <a:pPr algn="ctr"/>
            <a:endParaRPr lang="en-AU" b="1" dirty="0"/>
          </a:p>
        </p:txBody>
      </p:sp>
    </p:spTree>
    <p:extLst>
      <p:ext uri="{BB962C8B-B14F-4D97-AF65-F5344CB8AC3E}">
        <p14:creationId xmlns:p14="http://schemas.microsoft.com/office/powerpoint/2010/main" val="33919111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6388" y="1558893"/>
            <a:ext cx="3106663" cy="5458322"/>
          </a:xfrm>
        </p:spPr>
        <p:txBody>
          <a:bodyPr/>
          <a:lstStyle/>
          <a:p>
            <a:pPr marL="0" indent="0">
              <a:buNone/>
            </a:pPr>
            <a:r>
              <a:rPr lang="en-US" sz="1400" b="1" dirty="0">
                <a:solidFill>
                  <a:schemeClr val="accent1"/>
                </a:solidFill>
              </a:rPr>
              <a:t>Purpose</a:t>
            </a:r>
          </a:p>
          <a:p>
            <a:pPr>
              <a:spcBef>
                <a:spcPts val="1200"/>
              </a:spcBef>
            </a:pPr>
            <a:r>
              <a:rPr lang="en-US" dirty="0"/>
              <a:t>Poor management is a key cause of failure</a:t>
            </a:r>
          </a:p>
          <a:p>
            <a:r>
              <a:rPr lang="en-US" dirty="0"/>
              <a:t>Management “drive” the numbers therefore a good understanding of management is essential</a:t>
            </a:r>
          </a:p>
          <a:p>
            <a:pPr>
              <a:spcBef>
                <a:spcPts val="1200"/>
              </a:spcBef>
            </a:pPr>
            <a:endParaRPr lang="en-US" sz="1400" dirty="0"/>
          </a:p>
          <a:p>
            <a:pPr marL="0" indent="0">
              <a:buNone/>
            </a:pPr>
            <a:endParaRPr lang="en-US" sz="1400" dirty="0"/>
          </a:p>
          <a:p>
            <a:endParaRPr lang="en-AU" sz="1400" dirty="0"/>
          </a:p>
        </p:txBody>
      </p:sp>
      <p:sp>
        <p:nvSpPr>
          <p:cNvPr id="17" name="Text Placeholder 3"/>
          <p:cNvSpPr txBox="1">
            <a:spLocks/>
          </p:cNvSpPr>
          <p:nvPr/>
        </p:nvSpPr>
        <p:spPr>
          <a:xfrm>
            <a:off x="300250" y="3691760"/>
            <a:ext cx="4760481" cy="5458322"/>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spcBef>
                <a:spcPts val="1200"/>
              </a:spcBef>
              <a:buFont typeface="Wingdings" panose="05000000000000000000" pitchFamily="2" charset="2"/>
              <a:buNone/>
            </a:pPr>
            <a:endParaRPr lang="en-US" sz="1400" b="1" dirty="0" smtClean="0"/>
          </a:p>
          <a:p>
            <a:pPr marL="0" indent="0">
              <a:spcBef>
                <a:spcPts val="1200"/>
              </a:spcBef>
              <a:buFont typeface="Wingdings" panose="05000000000000000000" pitchFamily="2" charset="2"/>
              <a:buNone/>
            </a:pPr>
            <a:r>
              <a:rPr lang="en-US" sz="1400" b="1" dirty="0" smtClean="0">
                <a:solidFill>
                  <a:schemeClr val="accent1"/>
                </a:solidFill>
              </a:rPr>
              <a:t>Areas to consider / EWS</a:t>
            </a:r>
          </a:p>
          <a:p>
            <a:pPr>
              <a:spcBef>
                <a:spcPts val="1200"/>
              </a:spcBef>
            </a:pPr>
            <a:r>
              <a:rPr lang="en-US" dirty="0"/>
              <a:t>Management style, structure and skill set</a:t>
            </a:r>
          </a:p>
          <a:p>
            <a:r>
              <a:rPr lang="en-US" dirty="0"/>
              <a:t>Changes in management team or Board</a:t>
            </a:r>
          </a:p>
          <a:p>
            <a:r>
              <a:rPr lang="en-US" dirty="0"/>
              <a:t>Management’s strategic focus</a:t>
            </a:r>
          </a:p>
          <a:p>
            <a:r>
              <a:rPr lang="en-US" dirty="0"/>
              <a:t>Quality/experience of board members and their level of involvement in the business</a:t>
            </a:r>
          </a:p>
          <a:p>
            <a:r>
              <a:rPr lang="en-US" dirty="0"/>
              <a:t>Family-run business can have associated risks</a:t>
            </a:r>
          </a:p>
          <a:p>
            <a:r>
              <a:rPr lang="en-US" dirty="0"/>
              <a:t>Staff turnover, loyalty, reliance, morale, strikes and attitudes</a:t>
            </a:r>
          </a:p>
          <a:p>
            <a:pPr marL="0" indent="0">
              <a:buNone/>
            </a:pPr>
            <a:endParaRPr lang="en-US" sz="1400" dirty="0" smtClean="0"/>
          </a:p>
          <a:p>
            <a:endParaRPr lang="en-US" sz="1400" dirty="0" smtClean="0"/>
          </a:p>
          <a:p>
            <a:endParaRPr lang="en-AU" sz="1400" dirty="0"/>
          </a:p>
        </p:txBody>
      </p:sp>
      <p:sp>
        <p:nvSpPr>
          <p:cNvPr id="2" name="Title 1"/>
          <p:cNvSpPr>
            <a:spLocks noGrp="1"/>
          </p:cNvSpPr>
          <p:nvPr>
            <p:ph type="ctrTitle"/>
          </p:nvPr>
        </p:nvSpPr>
        <p:spPr/>
        <p:txBody>
          <a:bodyPr/>
          <a:lstStyle/>
          <a:p>
            <a:r>
              <a:rPr lang="en-AU" dirty="0"/>
              <a:t>EWS checklist – </a:t>
            </a:r>
            <a:r>
              <a:rPr lang="en-US" dirty="0" smtClean="0"/>
              <a:t>Management culture &amp; control</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48</a:t>
            </a:fld>
            <a:endParaRPr lang="en-US" dirty="0"/>
          </a:p>
        </p:txBody>
      </p:sp>
      <p:sp>
        <p:nvSpPr>
          <p:cNvPr id="15" name="Text Placeholder 3"/>
          <p:cNvSpPr txBox="1">
            <a:spLocks/>
          </p:cNvSpPr>
          <p:nvPr/>
        </p:nvSpPr>
        <p:spPr>
          <a:xfrm>
            <a:off x="3630319" y="1568786"/>
            <a:ext cx="3179929" cy="5458322"/>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spcBef>
                <a:spcPts val="1200"/>
              </a:spcBef>
              <a:buFont typeface="Wingdings" panose="05000000000000000000" pitchFamily="2" charset="2"/>
              <a:buNone/>
            </a:pPr>
            <a:r>
              <a:rPr lang="en-US" sz="1400" b="1" dirty="0" smtClean="0">
                <a:solidFill>
                  <a:schemeClr val="accent1"/>
                </a:solidFill>
              </a:rPr>
              <a:t>Key information sources</a:t>
            </a:r>
          </a:p>
          <a:p>
            <a:pPr>
              <a:spcBef>
                <a:spcPts val="1200"/>
              </a:spcBef>
            </a:pPr>
            <a:r>
              <a:rPr lang="en-US" dirty="0"/>
              <a:t>CV’s</a:t>
            </a:r>
          </a:p>
          <a:p>
            <a:r>
              <a:rPr lang="en-US" dirty="0"/>
              <a:t>Face to face meetings</a:t>
            </a:r>
          </a:p>
          <a:p>
            <a:r>
              <a:rPr lang="en-US" dirty="0"/>
              <a:t>ASIC searches</a:t>
            </a:r>
          </a:p>
          <a:p>
            <a:r>
              <a:rPr lang="en-US" dirty="0"/>
              <a:t>Communication with management</a:t>
            </a:r>
          </a:p>
        </p:txBody>
      </p:sp>
      <p:pic>
        <p:nvPicPr>
          <p:cNvPr id="9" name="Picture 2" descr="C:\Users\lmckinnon\Desktop\Hexagon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600000">
            <a:off x="5962082" y="3117114"/>
            <a:ext cx="4485462" cy="38656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3"/>
          <p:cNvSpPr txBox="1">
            <a:spLocks/>
          </p:cNvSpPr>
          <p:nvPr/>
        </p:nvSpPr>
        <p:spPr>
          <a:xfrm>
            <a:off x="8837194" y="5230651"/>
            <a:ext cx="1440217" cy="583291"/>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sz="1400" b="1" dirty="0" smtClean="0">
                <a:solidFill>
                  <a:schemeClr val="accent1"/>
                </a:solidFill>
              </a:rPr>
              <a:t>3. Management </a:t>
            </a:r>
            <a:r>
              <a:rPr lang="en-US" sz="1400" b="1" dirty="0">
                <a:solidFill>
                  <a:schemeClr val="accent1"/>
                </a:solidFill>
              </a:rPr>
              <a:t/>
            </a:r>
            <a:br>
              <a:rPr lang="en-US" sz="1400" b="1" dirty="0">
                <a:solidFill>
                  <a:schemeClr val="accent1"/>
                </a:solidFill>
              </a:rPr>
            </a:br>
            <a:r>
              <a:rPr lang="en-US" sz="1400" b="1" dirty="0">
                <a:solidFill>
                  <a:schemeClr val="accent1"/>
                </a:solidFill>
              </a:rPr>
              <a:t>culture &amp; </a:t>
            </a:r>
            <a:br>
              <a:rPr lang="en-US" sz="1400" b="1" dirty="0">
                <a:solidFill>
                  <a:schemeClr val="accent1"/>
                </a:solidFill>
              </a:rPr>
            </a:br>
            <a:r>
              <a:rPr lang="en-US" sz="1400" b="1" dirty="0">
                <a:solidFill>
                  <a:schemeClr val="accent1"/>
                </a:solidFill>
              </a:rPr>
              <a:t>control</a:t>
            </a:r>
          </a:p>
        </p:txBody>
      </p:sp>
      <p:sp>
        <p:nvSpPr>
          <p:cNvPr id="13" name="Text Placeholder 3"/>
          <p:cNvSpPr txBox="1">
            <a:spLocks/>
          </p:cNvSpPr>
          <p:nvPr/>
        </p:nvSpPr>
        <p:spPr>
          <a:xfrm>
            <a:off x="7539423" y="3548924"/>
            <a:ext cx="1173985" cy="299515"/>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Font typeface="Wingdings" panose="05000000000000000000" pitchFamily="2" charset="2"/>
              <a:buNone/>
            </a:pPr>
            <a:r>
              <a:rPr lang="en-AU" sz="1200" b="1" dirty="0" smtClean="0">
                <a:solidFill>
                  <a:schemeClr val="accent5"/>
                </a:solidFill>
              </a:rPr>
              <a:t>1. Macro factors</a:t>
            </a:r>
          </a:p>
          <a:p>
            <a:pPr algn="ctr"/>
            <a:endParaRPr lang="en-AU" sz="1200" b="1" dirty="0">
              <a:solidFill>
                <a:schemeClr val="accent5"/>
              </a:solidFill>
            </a:endParaRPr>
          </a:p>
        </p:txBody>
      </p:sp>
      <p:sp>
        <p:nvSpPr>
          <p:cNvPr id="14" name="Text Placeholder 3"/>
          <p:cNvSpPr txBox="1">
            <a:spLocks/>
          </p:cNvSpPr>
          <p:nvPr/>
        </p:nvSpPr>
        <p:spPr>
          <a:xfrm>
            <a:off x="8573376" y="4085415"/>
            <a:ext cx="1285027" cy="583291"/>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US" sz="1200" b="1" dirty="0">
                <a:solidFill>
                  <a:schemeClr val="accent5"/>
                </a:solidFill>
              </a:rPr>
              <a:t>2. Life </a:t>
            </a:r>
            <a:r>
              <a:rPr lang="en-US" sz="1200" b="1" dirty="0" smtClean="0">
                <a:solidFill>
                  <a:schemeClr val="accent5"/>
                </a:solidFill>
              </a:rPr>
              <a:t>cycle </a:t>
            </a:r>
            <a:r>
              <a:rPr lang="en-US" sz="1200" b="1" dirty="0">
                <a:solidFill>
                  <a:schemeClr val="accent5"/>
                </a:solidFill>
              </a:rPr>
              <a:t>/ </a:t>
            </a:r>
          </a:p>
          <a:p>
            <a:pPr marL="0" indent="0" algn="ctr">
              <a:spcBef>
                <a:spcPts val="0"/>
              </a:spcBef>
              <a:buNone/>
            </a:pPr>
            <a:r>
              <a:rPr lang="en-US" sz="1200" b="1" dirty="0">
                <a:solidFill>
                  <a:schemeClr val="accent5"/>
                </a:solidFill>
              </a:rPr>
              <a:t>signs of </a:t>
            </a:r>
            <a:endParaRPr lang="en-US" sz="1200" b="1" dirty="0" smtClean="0">
              <a:solidFill>
                <a:schemeClr val="accent5"/>
              </a:solidFill>
            </a:endParaRPr>
          </a:p>
          <a:p>
            <a:pPr marL="0" indent="0" algn="ctr">
              <a:spcBef>
                <a:spcPts val="0"/>
              </a:spcBef>
              <a:buNone/>
            </a:pPr>
            <a:r>
              <a:rPr lang="en-US" sz="1200" b="1" dirty="0" smtClean="0">
                <a:solidFill>
                  <a:schemeClr val="accent5"/>
                </a:solidFill>
              </a:rPr>
              <a:t>distress</a:t>
            </a:r>
            <a:endParaRPr lang="en-US" sz="1200" b="1" dirty="0">
              <a:solidFill>
                <a:schemeClr val="accent5"/>
              </a:solidFill>
            </a:endParaRPr>
          </a:p>
        </p:txBody>
      </p:sp>
      <p:sp>
        <p:nvSpPr>
          <p:cNvPr id="20" name="Text Placeholder 3"/>
          <p:cNvSpPr txBox="1">
            <a:spLocks/>
          </p:cNvSpPr>
          <p:nvPr/>
        </p:nvSpPr>
        <p:spPr>
          <a:xfrm>
            <a:off x="7312774" y="4744441"/>
            <a:ext cx="1699833" cy="433673"/>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Font typeface="Wingdings" panose="05000000000000000000" pitchFamily="2" charset="2"/>
              <a:buNone/>
            </a:pPr>
            <a:r>
              <a:rPr lang="en-AU" b="1" dirty="0" smtClean="0">
                <a:solidFill>
                  <a:srgbClr val="000000"/>
                </a:solidFill>
              </a:rPr>
              <a:t>What to </a:t>
            </a:r>
          </a:p>
          <a:p>
            <a:pPr marL="0" indent="0" algn="ctr">
              <a:spcBef>
                <a:spcPts val="0"/>
              </a:spcBef>
              <a:buFont typeface="Wingdings" panose="05000000000000000000" pitchFamily="2" charset="2"/>
              <a:buNone/>
            </a:pPr>
            <a:r>
              <a:rPr lang="en-AU" b="1" dirty="0" smtClean="0">
                <a:solidFill>
                  <a:srgbClr val="000000"/>
                </a:solidFill>
              </a:rPr>
              <a:t>look for?</a:t>
            </a:r>
          </a:p>
          <a:p>
            <a:pPr algn="ctr"/>
            <a:endParaRPr lang="en-AU" b="1" dirty="0"/>
          </a:p>
        </p:txBody>
      </p:sp>
    </p:spTree>
    <p:extLst>
      <p:ext uri="{BB962C8B-B14F-4D97-AF65-F5344CB8AC3E}">
        <p14:creationId xmlns:p14="http://schemas.microsoft.com/office/powerpoint/2010/main" val="2316618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kern="0" dirty="0"/>
              <a:t>Getting the most out of today</a:t>
            </a:r>
            <a:r>
              <a:rPr lang="en-AU" kern="0" dirty="0"/>
              <a:t/>
            </a:r>
            <a:br>
              <a:rPr lang="en-AU" kern="0" dirty="0"/>
            </a:b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4</a:t>
            </a:fld>
            <a:endParaRPr lang="en-US" dirty="0"/>
          </a:p>
        </p:txBody>
      </p:sp>
      <p:sp>
        <p:nvSpPr>
          <p:cNvPr id="4" name="Text Placeholder 3"/>
          <p:cNvSpPr>
            <a:spLocks noGrp="1"/>
          </p:cNvSpPr>
          <p:nvPr>
            <p:ph type="body" sz="quarter" idx="10"/>
          </p:nvPr>
        </p:nvSpPr>
        <p:spPr/>
        <p:txBody>
          <a:bodyPr/>
          <a:lstStyle/>
          <a:p>
            <a:pPr marL="0" indent="0">
              <a:buNone/>
            </a:pPr>
            <a:r>
              <a:rPr lang="en-US" b="1" dirty="0" smtClean="0">
                <a:solidFill>
                  <a:schemeClr val="accent1"/>
                </a:solidFill>
              </a:rPr>
              <a:t>“I </a:t>
            </a:r>
            <a:r>
              <a:rPr lang="en-US" b="1" dirty="0">
                <a:solidFill>
                  <a:schemeClr val="accent1"/>
                </a:solidFill>
              </a:rPr>
              <a:t>hear and I forget. I see and I remember. I do and I </a:t>
            </a:r>
            <a:r>
              <a:rPr lang="en-US" b="1" dirty="0" smtClean="0">
                <a:solidFill>
                  <a:schemeClr val="accent1"/>
                </a:solidFill>
              </a:rPr>
              <a:t>understand.”</a:t>
            </a:r>
          </a:p>
          <a:p>
            <a:pPr marL="0" indent="0">
              <a:buNone/>
            </a:pPr>
            <a:r>
              <a:rPr lang="en-US" b="1" dirty="0" smtClean="0">
                <a:solidFill>
                  <a:schemeClr val="accent1"/>
                </a:solidFill>
              </a:rPr>
              <a:t>- Confucius</a:t>
            </a:r>
            <a:endParaRPr lang="en-US" dirty="0" smtClean="0"/>
          </a:p>
          <a:p>
            <a:pPr>
              <a:spcBef>
                <a:spcPts val="1200"/>
              </a:spcBef>
            </a:pPr>
            <a:r>
              <a:rPr lang="en-US" dirty="0" smtClean="0"/>
              <a:t>Participate</a:t>
            </a:r>
            <a:endParaRPr lang="en-US" dirty="0"/>
          </a:p>
          <a:p>
            <a:r>
              <a:rPr lang="en-US" dirty="0"/>
              <a:t>Take notes</a:t>
            </a:r>
          </a:p>
          <a:p>
            <a:r>
              <a:rPr lang="en-US" dirty="0"/>
              <a:t>Ask questions</a:t>
            </a:r>
          </a:p>
          <a:p>
            <a:r>
              <a:rPr lang="en-US" dirty="0"/>
              <a:t>Share ideas with and learn from your peers</a:t>
            </a:r>
          </a:p>
          <a:p>
            <a:r>
              <a:rPr lang="en-US" b="1" dirty="0"/>
              <a:t>No such thing as a stupid question – they are usually the best ones!</a:t>
            </a:r>
          </a:p>
          <a:p>
            <a:endParaRPr lang="en-US" dirty="0"/>
          </a:p>
          <a:p>
            <a:endParaRPr lang="en-AU" dirty="0"/>
          </a:p>
        </p:txBody>
      </p:sp>
      <p:pic>
        <p:nvPicPr>
          <p:cNvPr id="11" name="Picture 3" descr="C:\Users\lmckinnon\Desktop\iStock_000016063506_Large.jpg"/>
          <p:cNvPicPr>
            <a:picLocks noGrp="1" noChangeAspect="1" noChangeArrowheads="1"/>
          </p:cNvPicPr>
          <p:nvPr>
            <p:ph type="pic" sz="quarter" idx="16"/>
          </p:nvPr>
        </p:nvPicPr>
        <p:blipFill>
          <a:blip r:embed="rId3" cstate="print">
            <a:extLst>
              <a:ext uri="{28A0092B-C50C-407E-A947-70E740481C1C}">
                <a14:useLocalDpi xmlns:a14="http://schemas.microsoft.com/office/drawing/2010/main" val="0"/>
              </a:ext>
            </a:extLst>
          </a:blip>
          <a:srcRect t="11" b="1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6986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6388" y="1570129"/>
            <a:ext cx="3698053" cy="5458322"/>
          </a:xfrm>
        </p:spPr>
        <p:txBody>
          <a:bodyPr/>
          <a:lstStyle/>
          <a:p>
            <a:pPr marL="0" indent="0">
              <a:buNone/>
            </a:pPr>
            <a:r>
              <a:rPr lang="en-US" sz="1400" b="1" dirty="0">
                <a:solidFill>
                  <a:schemeClr val="accent1"/>
                </a:solidFill>
              </a:rPr>
              <a:t>Purpose</a:t>
            </a:r>
          </a:p>
          <a:p>
            <a:pPr>
              <a:spcBef>
                <a:spcPts val="1200"/>
              </a:spcBef>
            </a:pPr>
            <a:r>
              <a:rPr lang="en-US" dirty="0"/>
              <a:t>Quality and timeliness of management information is critical</a:t>
            </a:r>
          </a:p>
          <a:p>
            <a:r>
              <a:rPr lang="en-US" dirty="0"/>
              <a:t>Indicator of management’s ability to identify and address issues as or before they </a:t>
            </a:r>
            <a:r>
              <a:rPr lang="en-US" dirty="0" smtClean="0"/>
              <a:t>arise</a:t>
            </a:r>
          </a:p>
          <a:p>
            <a:r>
              <a:rPr lang="en-US" dirty="0"/>
              <a:t>Quality of reporting systems and accounting resources</a:t>
            </a:r>
          </a:p>
          <a:p>
            <a:r>
              <a:rPr lang="en-US" dirty="0"/>
              <a:t>Level of understanding/reporting of customer and product line profitability</a:t>
            </a:r>
          </a:p>
          <a:p>
            <a:pPr>
              <a:spcBef>
                <a:spcPts val="1200"/>
              </a:spcBef>
            </a:pPr>
            <a:endParaRPr lang="en-US" sz="1400" dirty="0"/>
          </a:p>
          <a:p>
            <a:pPr>
              <a:spcBef>
                <a:spcPts val="1200"/>
              </a:spcBef>
            </a:pPr>
            <a:endParaRPr lang="en-US" sz="1400" dirty="0"/>
          </a:p>
          <a:p>
            <a:pPr marL="0" indent="0">
              <a:buNone/>
            </a:pPr>
            <a:endParaRPr lang="en-US" sz="1400" dirty="0"/>
          </a:p>
          <a:p>
            <a:endParaRPr lang="en-AU" sz="1400" dirty="0"/>
          </a:p>
        </p:txBody>
      </p:sp>
      <p:sp>
        <p:nvSpPr>
          <p:cNvPr id="17" name="Text Placeholder 3"/>
          <p:cNvSpPr txBox="1">
            <a:spLocks/>
          </p:cNvSpPr>
          <p:nvPr/>
        </p:nvSpPr>
        <p:spPr>
          <a:xfrm>
            <a:off x="272953" y="4657585"/>
            <a:ext cx="6127847" cy="5458322"/>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spcBef>
                <a:spcPts val="1200"/>
              </a:spcBef>
              <a:buFont typeface="Wingdings" panose="05000000000000000000" pitchFamily="2" charset="2"/>
              <a:buNone/>
            </a:pPr>
            <a:endParaRPr lang="en-US" sz="1400" b="1" dirty="0" smtClean="0"/>
          </a:p>
          <a:p>
            <a:pPr marL="0" indent="0">
              <a:spcBef>
                <a:spcPts val="1200"/>
              </a:spcBef>
              <a:buFont typeface="Wingdings" panose="05000000000000000000" pitchFamily="2" charset="2"/>
              <a:buNone/>
            </a:pPr>
            <a:r>
              <a:rPr lang="en-US" sz="1400" b="1" dirty="0" smtClean="0">
                <a:solidFill>
                  <a:schemeClr val="accent1"/>
                </a:solidFill>
              </a:rPr>
              <a:t>Areas to consider / EWS</a:t>
            </a:r>
          </a:p>
          <a:p>
            <a:pPr>
              <a:spcBef>
                <a:spcPts val="1200"/>
              </a:spcBef>
            </a:pPr>
            <a:r>
              <a:rPr lang="en-US" dirty="0"/>
              <a:t>Is there a business plan?</a:t>
            </a:r>
          </a:p>
          <a:p>
            <a:r>
              <a:rPr lang="en-US" dirty="0"/>
              <a:t>Quality and timeliness of financial and forecast information</a:t>
            </a:r>
          </a:p>
          <a:p>
            <a:r>
              <a:rPr lang="en-US" dirty="0"/>
              <a:t>Management focus on cash versus sales and profitability</a:t>
            </a:r>
          </a:p>
          <a:p>
            <a:r>
              <a:rPr lang="en-US" dirty="0"/>
              <a:t>Quality of management reporting packs</a:t>
            </a:r>
          </a:p>
          <a:p>
            <a:r>
              <a:rPr lang="en-US" dirty="0"/>
              <a:t>Confusing or late reports</a:t>
            </a:r>
          </a:p>
          <a:p>
            <a:pPr marL="0" indent="0">
              <a:buNone/>
            </a:pPr>
            <a:endParaRPr lang="en-US" sz="1400" dirty="0" smtClean="0"/>
          </a:p>
          <a:p>
            <a:endParaRPr lang="en-US" sz="1400" dirty="0" smtClean="0"/>
          </a:p>
          <a:p>
            <a:endParaRPr lang="en-AU" sz="1400" dirty="0"/>
          </a:p>
        </p:txBody>
      </p:sp>
      <p:sp>
        <p:nvSpPr>
          <p:cNvPr id="2" name="Title 1"/>
          <p:cNvSpPr>
            <a:spLocks noGrp="1"/>
          </p:cNvSpPr>
          <p:nvPr>
            <p:ph type="ctrTitle"/>
          </p:nvPr>
        </p:nvSpPr>
        <p:spPr/>
        <p:txBody>
          <a:bodyPr/>
          <a:lstStyle/>
          <a:p>
            <a:r>
              <a:rPr lang="en-AU" dirty="0"/>
              <a:t>EWS checklist – </a:t>
            </a:r>
            <a:r>
              <a:rPr lang="en-US" dirty="0"/>
              <a:t>Management information</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49</a:t>
            </a:fld>
            <a:endParaRPr lang="en-US" dirty="0"/>
          </a:p>
        </p:txBody>
      </p:sp>
      <p:sp>
        <p:nvSpPr>
          <p:cNvPr id="15" name="Text Placeholder 3"/>
          <p:cNvSpPr txBox="1">
            <a:spLocks/>
          </p:cNvSpPr>
          <p:nvPr/>
        </p:nvSpPr>
        <p:spPr>
          <a:xfrm>
            <a:off x="4196216" y="1566211"/>
            <a:ext cx="2787907" cy="5458322"/>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spcBef>
                <a:spcPts val="1200"/>
              </a:spcBef>
              <a:buFont typeface="Wingdings" panose="05000000000000000000" pitchFamily="2" charset="2"/>
              <a:buNone/>
            </a:pPr>
            <a:r>
              <a:rPr lang="en-US" sz="1400" b="1" dirty="0" smtClean="0">
                <a:solidFill>
                  <a:schemeClr val="accent1"/>
                </a:solidFill>
              </a:rPr>
              <a:t>Key information sources</a:t>
            </a:r>
          </a:p>
          <a:p>
            <a:pPr>
              <a:spcBef>
                <a:spcPts val="1200"/>
              </a:spcBef>
            </a:pPr>
            <a:r>
              <a:rPr lang="en-US" dirty="0"/>
              <a:t>Business plan</a:t>
            </a:r>
          </a:p>
          <a:p>
            <a:r>
              <a:rPr lang="en-US" dirty="0"/>
              <a:t>Forecasts</a:t>
            </a:r>
          </a:p>
          <a:p>
            <a:r>
              <a:rPr lang="en-US" dirty="0"/>
              <a:t>Monthly </a:t>
            </a:r>
            <a:r>
              <a:rPr lang="en-US" dirty="0" smtClean="0"/>
              <a:t>reporting / board </a:t>
            </a:r>
            <a:r>
              <a:rPr lang="en-US" dirty="0"/>
              <a:t>reports</a:t>
            </a:r>
          </a:p>
          <a:p>
            <a:r>
              <a:rPr lang="en-US" dirty="0"/>
              <a:t>Management response to questions</a:t>
            </a:r>
          </a:p>
        </p:txBody>
      </p:sp>
      <p:pic>
        <p:nvPicPr>
          <p:cNvPr id="9" name="Picture 2" descr="C:\Users\lmckinnon\Desktop\Hexagon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200000">
            <a:off x="5962083" y="3171705"/>
            <a:ext cx="4485462" cy="38656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3"/>
          <p:cNvSpPr txBox="1">
            <a:spLocks/>
          </p:cNvSpPr>
          <p:nvPr/>
        </p:nvSpPr>
        <p:spPr>
          <a:xfrm>
            <a:off x="7519917" y="6431655"/>
            <a:ext cx="1440217" cy="583291"/>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US" sz="1400" b="1" dirty="0" smtClean="0">
                <a:solidFill>
                  <a:schemeClr val="accent1"/>
                </a:solidFill>
              </a:rPr>
              <a:t>4. </a:t>
            </a:r>
            <a:r>
              <a:rPr lang="en-US" sz="1400" b="1" dirty="0">
                <a:solidFill>
                  <a:schemeClr val="accent1"/>
                </a:solidFill>
              </a:rPr>
              <a:t>Management </a:t>
            </a:r>
            <a:br>
              <a:rPr lang="en-US" sz="1400" b="1" dirty="0">
                <a:solidFill>
                  <a:schemeClr val="accent1"/>
                </a:solidFill>
              </a:rPr>
            </a:br>
            <a:r>
              <a:rPr lang="en-US" sz="1400" b="1" dirty="0">
                <a:solidFill>
                  <a:schemeClr val="accent1"/>
                </a:solidFill>
              </a:rPr>
              <a:t>information</a:t>
            </a:r>
          </a:p>
          <a:p>
            <a:pPr marL="0" indent="0" algn="ctr">
              <a:buNone/>
            </a:pPr>
            <a:endParaRPr lang="en-US" sz="1400" b="1" dirty="0">
              <a:solidFill>
                <a:schemeClr val="accent1"/>
              </a:solidFill>
            </a:endParaRPr>
          </a:p>
        </p:txBody>
      </p:sp>
      <p:sp>
        <p:nvSpPr>
          <p:cNvPr id="11" name="Text Placeholder 3"/>
          <p:cNvSpPr txBox="1">
            <a:spLocks/>
          </p:cNvSpPr>
          <p:nvPr/>
        </p:nvSpPr>
        <p:spPr>
          <a:xfrm>
            <a:off x="7634018" y="3501628"/>
            <a:ext cx="1173985" cy="299515"/>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Font typeface="Wingdings" panose="05000000000000000000" pitchFamily="2" charset="2"/>
              <a:buNone/>
            </a:pPr>
            <a:r>
              <a:rPr lang="en-AU" sz="1200" b="1" dirty="0" smtClean="0">
                <a:solidFill>
                  <a:schemeClr val="accent5"/>
                </a:solidFill>
              </a:rPr>
              <a:t>1. Macro factors</a:t>
            </a:r>
          </a:p>
          <a:p>
            <a:pPr algn="ctr"/>
            <a:endParaRPr lang="en-AU" sz="1200" b="1" dirty="0">
              <a:solidFill>
                <a:schemeClr val="accent5"/>
              </a:solidFill>
            </a:endParaRPr>
          </a:p>
        </p:txBody>
      </p:sp>
      <p:sp>
        <p:nvSpPr>
          <p:cNvPr id="12" name="Text Placeholder 3"/>
          <p:cNvSpPr txBox="1">
            <a:spLocks/>
          </p:cNvSpPr>
          <p:nvPr/>
        </p:nvSpPr>
        <p:spPr>
          <a:xfrm>
            <a:off x="8557612" y="4116951"/>
            <a:ext cx="1532314" cy="583291"/>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US" sz="1200" b="1" dirty="0">
                <a:solidFill>
                  <a:schemeClr val="accent5"/>
                </a:solidFill>
              </a:rPr>
              <a:t>2. Life </a:t>
            </a:r>
            <a:r>
              <a:rPr lang="en-US" sz="1200" b="1" dirty="0" smtClean="0">
                <a:solidFill>
                  <a:schemeClr val="accent5"/>
                </a:solidFill>
              </a:rPr>
              <a:t>cycle </a:t>
            </a:r>
            <a:r>
              <a:rPr lang="en-US" sz="1200" b="1" dirty="0">
                <a:solidFill>
                  <a:schemeClr val="accent5"/>
                </a:solidFill>
              </a:rPr>
              <a:t>/ </a:t>
            </a:r>
          </a:p>
          <a:p>
            <a:pPr marL="0" indent="0" algn="ctr">
              <a:spcBef>
                <a:spcPts val="0"/>
              </a:spcBef>
              <a:buNone/>
            </a:pPr>
            <a:r>
              <a:rPr lang="en-US" sz="1200" b="1" dirty="0">
                <a:solidFill>
                  <a:schemeClr val="accent5"/>
                </a:solidFill>
              </a:rPr>
              <a:t>signs of </a:t>
            </a:r>
            <a:endParaRPr lang="en-US" sz="1200" b="1" dirty="0" smtClean="0">
              <a:solidFill>
                <a:schemeClr val="accent5"/>
              </a:solidFill>
            </a:endParaRPr>
          </a:p>
          <a:p>
            <a:pPr marL="0" indent="0" algn="ctr">
              <a:spcBef>
                <a:spcPts val="0"/>
              </a:spcBef>
              <a:buNone/>
            </a:pPr>
            <a:r>
              <a:rPr lang="en-US" sz="1200" b="1" dirty="0" smtClean="0">
                <a:solidFill>
                  <a:schemeClr val="accent5"/>
                </a:solidFill>
              </a:rPr>
              <a:t>distress</a:t>
            </a:r>
            <a:endParaRPr lang="en-US" sz="1200" b="1" dirty="0">
              <a:solidFill>
                <a:schemeClr val="accent5"/>
              </a:solidFill>
            </a:endParaRPr>
          </a:p>
        </p:txBody>
      </p:sp>
      <p:sp>
        <p:nvSpPr>
          <p:cNvPr id="13" name="Text Placeholder 3"/>
          <p:cNvSpPr txBox="1">
            <a:spLocks/>
          </p:cNvSpPr>
          <p:nvPr/>
        </p:nvSpPr>
        <p:spPr>
          <a:xfrm>
            <a:off x="8872819" y="5262183"/>
            <a:ext cx="1440217" cy="583291"/>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sz="1200" b="1" dirty="0" smtClean="0">
                <a:solidFill>
                  <a:schemeClr val="accent5"/>
                </a:solidFill>
              </a:rPr>
              <a:t>3. Management </a:t>
            </a:r>
            <a:r>
              <a:rPr lang="en-US" sz="1200" b="1" dirty="0">
                <a:solidFill>
                  <a:schemeClr val="accent5"/>
                </a:solidFill>
              </a:rPr>
              <a:t/>
            </a:r>
            <a:br>
              <a:rPr lang="en-US" sz="1200" b="1" dirty="0">
                <a:solidFill>
                  <a:schemeClr val="accent5"/>
                </a:solidFill>
              </a:rPr>
            </a:br>
            <a:r>
              <a:rPr lang="en-US" sz="1200" b="1" dirty="0">
                <a:solidFill>
                  <a:schemeClr val="accent5"/>
                </a:solidFill>
              </a:rPr>
              <a:t>culture &amp; </a:t>
            </a:r>
            <a:br>
              <a:rPr lang="en-US" sz="1200" b="1" dirty="0">
                <a:solidFill>
                  <a:schemeClr val="accent5"/>
                </a:solidFill>
              </a:rPr>
            </a:br>
            <a:r>
              <a:rPr lang="en-US" sz="1200" b="1" dirty="0">
                <a:solidFill>
                  <a:schemeClr val="accent5"/>
                </a:solidFill>
              </a:rPr>
              <a:t>control</a:t>
            </a:r>
          </a:p>
        </p:txBody>
      </p:sp>
      <p:sp>
        <p:nvSpPr>
          <p:cNvPr id="18" name="Text Placeholder 3"/>
          <p:cNvSpPr txBox="1">
            <a:spLocks/>
          </p:cNvSpPr>
          <p:nvPr/>
        </p:nvSpPr>
        <p:spPr>
          <a:xfrm>
            <a:off x="7407776" y="4732565"/>
            <a:ext cx="1699833" cy="433673"/>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Font typeface="Wingdings" panose="05000000000000000000" pitchFamily="2" charset="2"/>
              <a:buNone/>
            </a:pPr>
            <a:r>
              <a:rPr lang="en-AU" b="1" dirty="0" smtClean="0">
                <a:solidFill>
                  <a:srgbClr val="000000"/>
                </a:solidFill>
              </a:rPr>
              <a:t>What to </a:t>
            </a:r>
          </a:p>
          <a:p>
            <a:pPr marL="0" indent="0" algn="ctr">
              <a:spcBef>
                <a:spcPts val="0"/>
              </a:spcBef>
              <a:buFont typeface="Wingdings" panose="05000000000000000000" pitchFamily="2" charset="2"/>
              <a:buNone/>
            </a:pPr>
            <a:r>
              <a:rPr lang="en-AU" b="1" dirty="0" smtClean="0">
                <a:solidFill>
                  <a:srgbClr val="000000"/>
                </a:solidFill>
              </a:rPr>
              <a:t>look for?</a:t>
            </a:r>
          </a:p>
          <a:p>
            <a:pPr algn="ctr"/>
            <a:endParaRPr lang="en-AU" b="1" dirty="0"/>
          </a:p>
        </p:txBody>
      </p:sp>
    </p:spTree>
    <p:extLst>
      <p:ext uri="{BB962C8B-B14F-4D97-AF65-F5344CB8AC3E}">
        <p14:creationId xmlns:p14="http://schemas.microsoft.com/office/powerpoint/2010/main" val="39177585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6388" y="1570129"/>
            <a:ext cx="3698053" cy="5458322"/>
          </a:xfrm>
        </p:spPr>
        <p:txBody>
          <a:bodyPr/>
          <a:lstStyle/>
          <a:p>
            <a:pPr marL="0" indent="0">
              <a:buNone/>
            </a:pPr>
            <a:r>
              <a:rPr lang="en-US" sz="1400" b="1" dirty="0">
                <a:solidFill>
                  <a:schemeClr val="accent1"/>
                </a:solidFill>
              </a:rPr>
              <a:t>Purpose</a:t>
            </a:r>
          </a:p>
          <a:p>
            <a:pPr>
              <a:spcBef>
                <a:spcPts val="1200"/>
              </a:spcBef>
            </a:pPr>
            <a:r>
              <a:rPr lang="en-US" dirty="0"/>
              <a:t>Assess “clear” signs of distress</a:t>
            </a:r>
          </a:p>
          <a:p>
            <a:r>
              <a:rPr lang="en-US" dirty="0"/>
              <a:t>Historical performance is an indicator (only) of future results</a:t>
            </a:r>
          </a:p>
          <a:p>
            <a:r>
              <a:rPr lang="en-US" dirty="0"/>
              <a:t>Assess whether the capital structure is appropriate for debt levels</a:t>
            </a:r>
          </a:p>
          <a:p>
            <a:endParaRPr lang="en-US" sz="1400" dirty="0"/>
          </a:p>
          <a:p>
            <a:pPr>
              <a:spcBef>
                <a:spcPts val="1200"/>
              </a:spcBef>
            </a:pPr>
            <a:endParaRPr lang="en-US" sz="1400" dirty="0"/>
          </a:p>
          <a:p>
            <a:pPr marL="0" indent="0">
              <a:buNone/>
            </a:pPr>
            <a:endParaRPr lang="en-US" sz="1400" dirty="0"/>
          </a:p>
          <a:p>
            <a:endParaRPr lang="en-AU" sz="1400" dirty="0"/>
          </a:p>
        </p:txBody>
      </p:sp>
      <p:sp>
        <p:nvSpPr>
          <p:cNvPr id="17" name="Text Placeholder 3"/>
          <p:cNvSpPr txBox="1">
            <a:spLocks/>
          </p:cNvSpPr>
          <p:nvPr/>
        </p:nvSpPr>
        <p:spPr>
          <a:xfrm>
            <a:off x="272953" y="3648588"/>
            <a:ext cx="6851177" cy="5458322"/>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spcBef>
                <a:spcPts val="1200"/>
              </a:spcBef>
              <a:buFont typeface="Wingdings" panose="05000000000000000000" pitchFamily="2" charset="2"/>
              <a:buNone/>
            </a:pPr>
            <a:endParaRPr lang="en-US" sz="1400" b="1" dirty="0" smtClean="0"/>
          </a:p>
          <a:p>
            <a:pPr marL="0" indent="0">
              <a:spcBef>
                <a:spcPts val="1200"/>
              </a:spcBef>
              <a:buFont typeface="Wingdings" panose="05000000000000000000" pitchFamily="2" charset="2"/>
              <a:buNone/>
            </a:pPr>
            <a:r>
              <a:rPr lang="en-US" sz="1400" b="1" dirty="0" smtClean="0">
                <a:solidFill>
                  <a:schemeClr val="accent1"/>
                </a:solidFill>
              </a:rPr>
              <a:t>Areas to consider / EWS</a:t>
            </a:r>
          </a:p>
          <a:p>
            <a:pPr>
              <a:spcBef>
                <a:spcPts val="1200"/>
              </a:spcBef>
            </a:pPr>
            <a:r>
              <a:rPr lang="en-US" dirty="0"/>
              <a:t>(Under budget) financial performance</a:t>
            </a:r>
          </a:p>
          <a:p>
            <a:r>
              <a:rPr lang="en-US" dirty="0"/>
              <a:t>Cash vs EBITDA divergence</a:t>
            </a:r>
          </a:p>
          <a:p>
            <a:r>
              <a:rPr lang="en-US" dirty="0"/>
              <a:t>Working capital ratios</a:t>
            </a:r>
          </a:p>
          <a:p>
            <a:r>
              <a:rPr lang="en-US" dirty="0"/>
              <a:t>Look out for creative accounting</a:t>
            </a:r>
          </a:p>
          <a:p>
            <a:pPr marL="0" indent="0">
              <a:buNone/>
            </a:pPr>
            <a:endParaRPr lang="en-US" sz="1400" dirty="0" smtClean="0"/>
          </a:p>
          <a:p>
            <a:endParaRPr lang="en-US" sz="1400" dirty="0" smtClean="0"/>
          </a:p>
          <a:p>
            <a:endParaRPr lang="en-AU" sz="1400" dirty="0"/>
          </a:p>
        </p:txBody>
      </p:sp>
      <p:sp>
        <p:nvSpPr>
          <p:cNvPr id="2" name="Title 1"/>
          <p:cNvSpPr>
            <a:spLocks noGrp="1"/>
          </p:cNvSpPr>
          <p:nvPr>
            <p:ph type="ctrTitle"/>
          </p:nvPr>
        </p:nvSpPr>
        <p:spPr/>
        <p:txBody>
          <a:bodyPr/>
          <a:lstStyle/>
          <a:p>
            <a:r>
              <a:rPr lang="en-AU" dirty="0"/>
              <a:t>EWS checklist – </a:t>
            </a:r>
            <a:r>
              <a:rPr lang="en-US" dirty="0" smtClean="0"/>
              <a:t>Financial performance/structure</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50</a:t>
            </a:fld>
            <a:endParaRPr lang="en-US" dirty="0"/>
          </a:p>
        </p:txBody>
      </p:sp>
      <p:sp>
        <p:nvSpPr>
          <p:cNvPr id="15" name="Text Placeholder 3"/>
          <p:cNvSpPr txBox="1">
            <a:spLocks/>
          </p:cNvSpPr>
          <p:nvPr/>
        </p:nvSpPr>
        <p:spPr>
          <a:xfrm>
            <a:off x="4196216" y="1566211"/>
            <a:ext cx="2787907" cy="5458322"/>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spcBef>
                <a:spcPts val="1200"/>
              </a:spcBef>
              <a:buFont typeface="Wingdings" panose="05000000000000000000" pitchFamily="2" charset="2"/>
              <a:buNone/>
            </a:pPr>
            <a:r>
              <a:rPr lang="en-US" sz="1400" b="1" dirty="0" smtClean="0">
                <a:solidFill>
                  <a:schemeClr val="accent1"/>
                </a:solidFill>
              </a:rPr>
              <a:t>Key information sources</a:t>
            </a:r>
          </a:p>
          <a:p>
            <a:pPr>
              <a:spcBef>
                <a:spcPts val="1200"/>
              </a:spcBef>
            </a:pPr>
            <a:r>
              <a:rPr lang="en-US" dirty="0"/>
              <a:t>Monthly reporting (requires analysis)</a:t>
            </a:r>
          </a:p>
          <a:p>
            <a:r>
              <a:rPr lang="en-US" dirty="0"/>
              <a:t>Business reviews</a:t>
            </a:r>
          </a:p>
        </p:txBody>
      </p:sp>
      <p:pic>
        <p:nvPicPr>
          <p:cNvPr id="9" name="Picture 2" descr="C:\Users\lmckinnon\Desktop\Hexagon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5962083" y="3171705"/>
            <a:ext cx="4485462" cy="38656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3"/>
          <p:cNvSpPr txBox="1">
            <a:spLocks/>
          </p:cNvSpPr>
          <p:nvPr/>
        </p:nvSpPr>
        <p:spPr>
          <a:xfrm>
            <a:off x="6305972" y="5391130"/>
            <a:ext cx="1440217" cy="583291"/>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US" sz="1400" b="1" dirty="0">
                <a:solidFill>
                  <a:schemeClr val="accent1"/>
                </a:solidFill>
              </a:rPr>
              <a:t>5</a:t>
            </a:r>
            <a:r>
              <a:rPr lang="en-US" sz="1400" b="1" dirty="0" smtClean="0">
                <a:solidFill>
                  <a:schemeClr val="accent1"/>
                </a:solidFill>
              </a:rPr>
              <a:t>. </a:t>
            </a:r>
            <a:r>
              <a:rPr lang="en-US" sz="1400" b="1" dirty="0">
                <a:solidFill>
                  <a:schemeClr val="accent1"/>
                </a:solidFill>
              </a:rPr>
              <a:t>Financial</a:t>
            </a:r>
            <a:br>
              <a:rPr lang="en-US" sz="1400" b="1" dirty="0">
                <a:solidFill>
                  <a:schemeClr val="accent1"/>
                </a:solidFill>
              </a:rPr>
            </a:br>
            <a:r>
              <a:rPr lang="en-US" sz="1400" b="1" dirty="0">
                <a:solidFill>
                  <a:schemeClr val="accent1"/>
                </a:solidFill>
              </a:rPr>
              <a:t> performance</a:t>
            </a:r>
            <a:br>
              <a:rPr lang="en-US" sz="1400" b="1" dirty="0">
                <a:solidFill>
                  <a:schemeClr val="accent1"/>
                </a:solidFill>
              </a:rPr>
            </a:br>
            <a:r>
              <a:rPr lang="en-US" sz="1400" b="1" dirty="0">
                <a:solidFill>
                  <a:schemeClr val="accent1"/>
                </a:solidFill>
              </a:rPr>
              <a:t> / structure </a:t>
            </a:r>
          </a:p>
        </p:txBody>
      </p:sp>
      <p:sp>
        <p:nvSpPr>
          <p:cNvPr id="11" name="Text Placeholder 3"/>
          <p:cNvSpPr txBox="1">
            <a:spLocks/>
          </p:cNvSpPr>
          <p:nvPr/>
        </p:nvSpPr>
        <p:spPr>
          <a:xfrm>
            <a:off x="7744381" y="3533158"/>
            <a:ext cx="1173985" cy="299515"/>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Font typeface="Wingdings" panose="05000000000000000000" pitchFamily="2" charset="2"/>
              <a:buNone/>
            </a:pPr>
            <a:r>
              <a:rPr lang="en-AU" sz="1200" b="1" dirty="0" smtClean="0">
                <a:solidFill>
                  <a:schemeClr val="accent5"/>
                </a:solidFill>
              </a:rPr>
              <a:t>1. Macro factors</a:t>
            </a:r>
          </a:p>
          <a:p>
            <a:pPr algn="ctr"/>
            <a:endParaRPr lang="en-AU" sz="1200" b="1" dirty="0">
              <a:solidFill>
                <a:schemeClr val="accent5"/>
              </a:solidFill>
            </a:endParaRPr>
          </a:p>
        </p:txBody>
      </p:sp>
      <p:sp>
        <p:nvSpPr>
          <p:cNvPr id="13" name="Text Placeholder 3"/>
          <p:cNvSpPr txBox="1">
            <a:spLocks/>
          </p:cNvSpPr>
          <p:nvPr/>
        </p:nvSpPr>
        <p:spPr>
          <a:xfrm>
            <a:off x="8762561" y="4164243"/>
            <a:ext cx="1285027" cy="583291"/>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US" sz="1200" b="1" dirty="0">
                <a:solidFill>
                  <a:schemeClr val="accent5"/>
                </a:solidFill>
              </a:rPr>
              <a:t>2. Life </a:t>
            </a:r>
            <a:r>
              <a:rPr lang="en-US" sz="1200" b="1" dirty="0" smtClean="0">
                <a:solidFill>
                  <a:schemeClr val="accent5"/>
                </a:solidFill>
              </a:rPr>
              <a:t>cycle </a:t>
            </a:r>
            <a:r>
              <a:rPr lang="en-US" sz="1200" b="1" dirty="0">
                <a:solidFill>
                  <a:schemeClr val="accent5"/>
                </a:solidFill>
              </a:rPr>
              <a:t>/ </a:t>
            </a:r>
          </a:p>
          <a:p>
            <a:pPr marL="0" indent="0" algn="ctr">
              <a:spcBef>
                <a:spcPts val="0"/>
              </a:spcBef>
              <a:buNone/>
            </a:pPr>
            <a:r>
              <a:rPr lang="en-US" sz="1200" b="1" dirty="0">
                <a:solidFill>
                  <a:schemeClr val="accent5"/>
                </a:solidFill>
              </a:rPr>
              <a:t>signs of </a:t>
            </a:r>
            <a:endParaRPr lang="en-US" sz="1200" b="1" dirty="0" smtClean="0">
              <a:solidFill>
                <a:schemeClr val="accent5"/>
              </a:solidFill>
            </a:endParaRPr>
          </a:p>
          <a:p>
            <a:pPr marL="0" indent="0" algn="ctr">
              <a:spcBef>
                <a:spcPts val="0"/>
              </a:spcBef>
              <a:buNone/>
            </a:pPr>
            <a:r>
              <a:rPr lang="en-US" sz="1200" b="1" dirty="0" smtClean="0">
                <a:solidFill>
                  <a:schemeClr val="accent5"/>
                </a:solidFill>
              </a:rPr>
              <a:t>distress</a:t>
            </a:r>
            <a:endParaRPr lang="en-US" sz="1200" b="1" dirty="0">
              <a:solidFill>
                <a:schemeClr val="accent5"/>
              </a:solidFill>
            </a:endParaRPr>
          </a:p>
        </p:txBody>
      </p:sp>
      <p:sp>
        <p:nvSpPr>
          <p:cNvPr id="14" name="Text Placeholder 3"/>
          <p:cNvSpPr txBox="1">
            <a:spLocks/>
          </p:cNvSpPr>
          <p:nvPr/>
        </p:nvSpPr>
        <p:spPr>
          <a:xfrm>
            <a:off x="7598746" y="6179409"/>
            <a:ext cx="1440217" cy="583291"/>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US" sz="1200" b="1" dirty="0" smtClean="0">
                <a:solidFill>
                  <a:schemeClr val="accent5"/>
                </a:solidFill>
              </a:rPr>
              <a:t>4. </a:t>
            </a:r>
            <a:r>
              <a:rPr lang="en-US" sz="1200" b="1" dirty="0">
                <a:solidFill>
                  <a:schemeClr val="accent5"/>
                </a:solidFill>
              </a:rPr>
              <a:t>Management </a:t>
            </a:r>
            <a:br>
              <a:rPr lang="en-US" sz="1200" b="1" dirty="0">
                <a:solidFill>
                  <a:schemeClr val="accent5"/>
                </a:solidFill>
              </a:rPr>
            </a:br>
            <a:r>
              <a:rPr lang="en-US" sz="1200" b="1" dirty="0">
                <a:solidFill>
                  <a:schemeClr val="accent5"/>
                </a:solidFill>
              </a:rPr>
              <a:t>information</a:t>
            </a:r>
          </a:p>
          <a:p>
            <a:pPr marL="0" indent="0" algn="ctr">
              <a:buNone/>
            </a:pPr>
            <a:endParaRPr lang="en-US" sz="1200" b="1" dirty="0">
              <a:solidFill>
                <a:schemeClr val="accent5"/>
              </a:solidFill>
            </a:endParaRPr>
          </a:p>
        </p:txBody>
      </p:sp>
      <p:sp>
        <p:nvSpPr>
          <p:cNvPr id="16" name="Text Placeholder 3"/>
          <p:cNvSpPr txBox="1">
            <a:spLocks/>
          </p:cNvSpPr>
          <p:nvPr/>
        </p:nvSpPr>
        <p:spPr>
          <a:xfrm>
            <a:off x="8916226" y="5407962"/>
            <a:ext cx="1440217" cy="583291"/>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sz="1200" b="1" dirty="0" smtClean="0">
                <a:solidFill>
                  <a:schemeClr val="accent5"/>
                </a:solidFill>
              </a:rPr>
              <a:t>3. Management </a:t>
            </a:r>
            <a:r>
              <a:rPr lang="en-US" sz="1200" b="1" dirty="0">
                <a:solidFill>
                  <a:schemeClr val="accent5"/>
                </a:solidFill>
              </a:rPr>
              <a:t/>
            </a:r>
            <a:br>
              <a:rPr lang="en-US" sz="1200" b="1" dirty="0">
                <a:solidFill>
                  <a:schemeClr val="accent5"/>
                </a:solidFill>
              </a:rPr>
            </a:br>
            <a:r>
              <a:rPr lang="en-US" sz="1200" b="1" dirty="0">
                <a:solidFill>
                  <a:schemeClr val="accent5"/>
                </a:solidFill>
              </a:rPr>
              <a:t>culture &amp; </a:t>
            </a:r>
            <a:br>
              <a:rPr lang="en-US" sz="1200" b="1" dirty="0">
                <a:solidFill>
                  <a:schemeClr val="accent5"/>
                </a:solidFill>
              </a:rPr>
            </a:br>
            <a:r>
              <a:rPr lang="en-US" sz="1200" b="1" dirty="0">
                <a:solidFill>
                  <a:schemeClr val="accent5"/>
                </a:solidFill>
              </a:rPr>
              <a:t>control</a:t>
            </a:r>
          </a:p>
        </p:txBody>
      </p:sp>
      <p:sp>
        <p:nvSpPr>
          <p:cNvPr id="20" name="Text Placeholder 3"/>
          <p:cNvSpPr txBox="1">
            <a:spLocks/>
          </p:cNvSpPr>
          <p:nvPr/>
        </p:nvSpPr>
        <p:spPr>
          <a:xfrm>
            <a:off x="7514652" y="4791941"/>
            <a:ext cx="1699833" cy="433673"/>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Font typeface="Wingdings" panose="05000000000000000000" pitchFamily="2" charset="2"/>
              <a:buNone/>
            </a:pPr>
            <a:r>
              <a:rPr lang="en-AU" b="1" dirty="0" smtClean="0">
                <a:solidFill>
                  <a:srgbClr val="000000"/>
                </a:solidFill>
              </a:rPr>
              <a:t>What to </a:t>
            </a:r>
          </a:p>
          <a:p>
            <a:pPr marL="0" indent="0" algn="ctr">
              <a:spcBef>
                <a:spcPts val="0"/>
              </a:spcBef>
              <a:buFont typeface="Wingdings" panose="05000000000000000000" pitchFamily="2" charset="2"/>
              <a:buNone/>
            </a:pPr>
            <a:r>
              <a:rPr lang="en-AU" b="1" dirty="0" smtClean="0">
                <a:solidFill>
                  <a:srgbClr val="000000"/>
                </a:solidFill>
              </a:rPr>
              <a:t>look for?</a:t>
            </a:r>
          </a:p>
          <a:p>
            <a:pPr algn="ctr"/>
            <a:endParaRPr lang="en-AU" b="1" dirty="0"/>
          </a:p>
        </p:txBody>
      </p:sp>
    </p:spTree>
    <p:extLst>
      <p:ext uri="{BB962C8B-B14F-4D97-AF65-F5344CB8AC3E}">
        <p14:creationId xmlns:p14="http://schemas.microsoft.com/office/powerpoint/2010/main" val="28859237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6388" y="1570129"/>
            <a:ext cx="3698053" cy="5458322"/>
          </a:xfrm>
        </p:spPr>
        <p:txBody>
          <a:bodyPr/>
          <a:lstStyle/>
          <a:p>
            <a:pPr marL="0" indent="0">
              <a:buNone/>
            </a:pPr>
            <a:r>
              <a:rPr lang="en-US" sz="1400" b="1" dirty="0">
                <a:solidFill>
                  <a:schemeClr val="accent1"/>
                </a:solidFill>
              </a:rPr>
              <a:t>Purpose</a:t>
            </a:r>
          </a:p>
          <a:p>
            <a:pPr>
              <a:spcBef>
                <a:spcPts val="1200"/>
              </a:spcBef>
            </a:pPr>
            <a:r>
              <a:rPr lang="en-US" dirty="0"/>
              <a:t>Understanding the relationships with key stakeholders highlights dependency risks</a:t>
            </a:r>
          </a:p>
          <a:p>
            <a:r>
              <a:rPr lang="en-US" dirty="0"/>
              <a:t>Understanding customer and supplier relationships indicates the quality of working capital management </a:t>
            </a:r>
          </a:p>
          <a:p>
            <a:endParaRPr lang="en-US" sz="1400" dirty="0"/>
          </a:p>
          <a:p>
            <a:pPr>
              <a:spcBef>
                <a:spcPts val="1200"/>
              </a:spcBef>
            </a:pPr>
            <a:endParaRPr lang="en-US" sz="1400" dirty="0"/>
          </a:p>
          <a:p>
            <a:pPr marL="0" indent="0">
              <a:buNone/>
            </a:pPr>
            <a:endParaRPr lang="en-US" sz="1400" dirty="0"/>
          </a:p>
          <a:p>
            <a:endParaRPr lang="en-AU" sz="1400" dirty="0"/>
          </a:p>
        </p:txBody>
      </p:sp>
      <p:sp>
        <p:nvSpPr>
          <p:cNvPr id="17" name="Text Placeholder 3"/>
          <p:cNvSpPr txBox="1">
            <a:spLocks/>
          </p:cNvSpPr>
          <p:nvPr/>
        </p:nvSpPr>
        <p:spPr>
          <a:xfrm>
            <a:off x="272954" y="3664348"/>
            <a:ext cx="5765240" cy="5458322"/>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spcBef>
                <a:spcPts val="1200"/>
              </a:spcBef>
              <a:buFont typeface="Wingdings" panose="05000000000000000000" pitchFamily="2" charset="2"/>
              <a:buNone/>
            </a:pPr>
            <a:endParaRPr lang="en-US" sz="1400" b="1" dirty="0" smtClean="0"/>
          </a:p>
          <a:p>
            <a:pPr marL="0" indent="0">
              <a:spcBef>
                <a:spcPts val="1200"/>
              </a:spcBef>
              <a:buFont typeface="Wingdings" panose="05000000000000000000" pitchFamily="2" charset="2"/>
              <a:buNone/>
            </a:pPr>
            <a:r>
              <a:rPr lang="en-US" sz="1400" b="1" dirty="0" smtClean="0">
                <a:solidFill>
                  <a:schemeClr val="accent1"/>
                </a:solidFill>
              </a:rPr>
              <a:t>Areas to consider / EWS</a:t>
            </a:r>
          </a:p>
          <a:p>
            <a:pPr>
              <a:spcBef>
                <a:spcPts val="1200"/>
              </a:spcBef>
            </a:pPr>
            <a:r>
              <a:rPr lang="en-US" dirty="0"/>
              <a:t>Does the business rely on a small number of major customers for a large proportion of its sales?</a:t>
            </a:r>
          </a:p>
          <a:p>
            <a:r>
              <a:rPr lang="en-US" dirty="0"/>
              <a:t>Are there any critical / unique suppliers for any of the business’s products or components?</a:t>
            </a:r>
          </a:p>
          <a:p>
            <a:r>
              <a:rPr lang="en-US" dirty="0"/>
              <a:t>Are key assets subject to a lease or licence?</a:t>
            </a:r>
          </a:p>
          <a:p>
            <a:r>
              <a:rPr lang="en-US" dirty="0"/>
              <a:t>How are general terms with suppliers?</a:t>
            </a:r>
          </a:p>
          <a:p>
            <a:r>
              <a:rPr lang="en-US" dirty="0"/>
              <a:t>Is Court action ongoing?</a:t>
            </a:r>
          </a:p>
          <a:p>
            <a:pPr marL="0" indent="0">
              <a:buNone/>
            </a:pPr>
            <a:endParaRPr lang="en-US" sz="1400" dirty="0" smtClean="0"/>
          </a:p>
          <a:p>
            <a:endParaRPr lang="en-US" sz="1400" dirty="0" smtClean="0"/>
          </a:p>
          <a:p>
            <a:endParaRPr lang="en-AU" sz="1400" dirty="0"/>
          </a:p>
        </p:txBody>
      </p:sp>
      <p:sp>
        <p:nvSpPr>
          <p:cNvPr id="2" name="Title 1"/>
          <p:cNvSpPr>
            <a:spLocks noGrp="1"/>
          </p:cNvSpPr>
          <p:nvPr>
            <p:ph type="ctrTitle"/>
          </p:nvPr>
        </p:nvSpPr>
        <p:spPr/>
        <p:txBody>
          <a:bodyPr/>
          <a:lstStyle/>
          <a:p>
            <a:r>
              <a:rPr lang="en-AU" dirty="0"/>
              <a:t>EWS checklist – </a:t>
            </a:r>
            <a:r>
              <a:rPr lang="en-US" dirty="0"/>
              <a:t>Key stakeholders				</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51</a:t>
            </a:fld>
            <a:endParaRPr lang="en-US" dirty="0"/>
          </a:p>
        </p:txBody>
      </p:sp>
      <p:sp>
        <p:nvSpPr>
          <p:cNvPr id="15" name="Text Placeholder 3"/>
          <p:cNvSpPr txBox="1">
            <a:spLocks/>
          </p:cNvSpPr>
          <p:nvPr/>
        </p:nvSpPr>
        <p:spPr>
          <a:xfrm>
            <a:off x="4196216" y="1566211"/>
            <a:ext cx="2787907" cy="5458322"/>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spcBef>
                <a:spcPts val="1200"/>
              </a:spcBef>
              <a:buFont typeface="Wingdings" panose="05000000000000000000" pitchFamily="2" charset="2"/>
              <a:buNone/>
            </a:pPr>
            <a:r>
              <a:rPr lang="en-US" sz="1400" b="1" dirty="0" smtClean="0">
                <a:solidFill>
                  <a:schemeClr val="accent1"/>
                </a:solidFill>
              </a:rPr>
              <a:t>Key information sources</a:t>
            </a:r>
          </a:p>
          <a:p>
            <a:pPr>
              <a:spcBef>
                <a:spcPts val="1200"/>
              </a:spcBef>
            </a:pPr>
            <a:r>
              <a:rPr lang="en-US" dirty="0"/>
              <a:t>Management response to questions</a:t>
            </a:r>
          </a:p>
          <a:p>
            <a:r>
              <a:rPr lang="en-US" dirty="0"/>
              <a:t>Business plans</a:t>
            </a:r>
          </a:p>
          <a:p>
            <a:pPr marL="0" indent="0">
              <a:buNone/>
            </a:pPr>
            <a:endParaRPr lang="en-US" sz="1400" dirty="0"/>
          </a:p>
        </p:txBody>
      </p:sp>
      <p:pic>
        <p:nvPicPr>
          <p:cNvPr id="9" name="Picture 2" descr="C:\Users\lmckinnon\Desktop\Hexagon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400000">
            <a:off x="5962083" y="3171705"/>
            <a:ext cx="4485462" cy="38656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3"/>
          <p:cNvSpPr txBox="1">
            <a:spLocks/>
          </p:cNvSpPr>
          <p:nvPr/>
        </p:nvSpPr>
        <p:spPr>
          <a:xfrm>
            <a:off x="6305972" y="4192951"/>
            <a:ext cx="1440217" cy="583291"/>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US" sz="1400" b="1" dirty="0" smtClean="0">
                <a:solidFill>
                  <a:schemeClr val="accent1"/>
                </a:solidFill>
              </a:rPr>
              <a:t>6. </a:t>
            </a:r>
            <a:r>
              <a:rPr lang="en-US" sz="1400" b="1" dirty="0">
                <a:solidFill>
                  <a:schemeClr val="accent1"/>
                </a:solidFill>
              </a:rPr>
              <a:t>Key Stakeholders</a:t>
            </a:r>
          </a:p>
          <a:p>
            <a:pPr marL="0" indent="0" algn="ctr">
              <a:buNone/>
            </a:pPr>
            <a:endParaRPr lang="en-US" sz="1400" b="1" dirty="0">
              <a:solidFill>
                <a:schemeClr val="accent1"/>
              </a:solidFill>
            </a:endParaRPr>
          </a:p>
        </p:txBody>
      </p:sp>
      <p:sp>
        <p:nvSpPr>
          <p:cNvPr id="14" name="Text Placeholder 3"/>
          <p:cNvSpPr txBox="1">
            <a:spLocks/>
          </p:cNvSpPr>
          <p:nvPr/>
        </p:nvSpPr>
        <p:spPr>
          <a:xfrm>
            <a:off x="6447866" y="5391130"/>
            <a:ext cx="1440217" cy="583291"/>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US" sz="1200" b="1" dirty="0">
                <a:solidFill>
                  <a:schemeClr val="accent5"/>
                </a:solidFill>
              </a:rPr>
              <a:t>5</a:t>
            </a:r>
            <a:r>
              <a:rPr lang="en-US" sz="1200" b="1" dirty="0" smtClean="0">
                <a:solidFill>
                  <a:schemeClr val="accent5"/>
                </a:solidFill>
              </a:rPr>
              <a:t>. </a:t>
            </a:r>
            <a:r>
              <a:rPr lang="en-US" sz="1200" b="1" dirty="0">
                <a:solidFill>
                  <a:schemeClr val="accent5"/>
                </a:solidFill>
              </a:rPr>
              <a:t>Financial</a:t>
            </a:r>
            <a:br>
              <a:rPr lang="en-US" sz="1200" b="1" dirty="0">
                <a:solidFill>
                  <a:schemeClr val="accent5"/>
                </a:solidFill>
              </a:rPr>
            </a:br>
            <a:r>
              <a:rPr lang="en-US" sz="1200" b="1" dirty="0">
                <a:solidFill>
                  <a:schemeClr val="accent5"/>
                </a:solidFill>
              </a:rPr>
              <a:t> performance</a:t>
            </a:r>
            <a:br>
              <a:rPr lang="en-US" sz="1200" b="1" dirty="0">
                <a:solidFill>
                  <a:schemeClr val="accent5"/>
                </a:solidFill>
              </a:rPr>
            </a:br>
            <a:r>
              <a:rPr lang="en-US" sz="1200" b="1" dirty="0">
                <a:solidFill>
                  <a:schemeClr val="accent5"/>
                </a:solidFill>
              </a:rPr>
              <a:t> / structure </a:t>
            </a:r>
          </a:p>
        </p:txBody>
      </p:sp>
      <p:sp>
        <p:nvSpPr>
          <p:cNvPr id="16" name="Text Placeholder 3"/>
          <p:cNvSpPr txBox="1">
            <a:spLocks/>
          </p:cNvSpPr>
          <p:nvPr/>
        </p:nvSpPr>
        <p:spPr>
          <a:xfrm>
            <a:off x="7728615" y="3611988"/>
            <a:ext cx="1173985" cy="299515"/>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Font typeface="Wingdings" panose="05000000000000000000" pitchFamily="2" charset="2"/>
              <a:buNone/>
            </a:pPr>
            <a:r>
              <a:rPr lang="en-AU" sz="1200" b="1" dirty="0" smtClean="0">
                <a:solidFill>
                  <a:schemeClr val="accent5"/>
                </a:solidFill>
              </a:rPr>
              <a:t>1. Macro factors</a:t>
            </a:r>
          </a:p>
          <a:p>
            <a:pPr algn="ctr"/>
            <a:endParaRPr lang="en-AU" sz="1200" b="1" dirty="0">
              <a:solidFill>
                <a:schemeClr val="accent5"/>
              </a:solidFill>
            </a:endParaRPr>
          </a:p>
        </p:txBody>
      </p:sp>
      <p:sp>
        <p:nvSpPr>
          <p:cNvPr id="18" name="Text Placeholder 3"/>
          <p:cNvSpPr txBox="1">
            <a:spLocks/>
          </p:cNvSpPr>
          <p:nvPr/>
        </p:nvSpPr>
        <p:spPr>
          <a:xfrm>
            <a:off x="8794093" y="4258839"/>
            <a:ext cx="1285027" cy="583291"/>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US" sz="1200" b="1" dirty="0">
                <a:solidFill>
                  <a:schemeClr val="accent5"/>
                </a:solidFill>
              </a:rPr>
              <a:t>2. Life </a:t>
            </a:r>
            <a:r>
              <a:rPr lang="en-US" sz="1200" b="1" dirty="0" smtClean="0">
                <a:solidFill>
                  <a:schemeClr val="accent5"/>
                </a:solidFill>
              </a:rPr>
              <a:t>cycle </a:t>
            </a:r>
            <a:r>
              <a:rPr lang="en-US" sz="1200" b="1" dirty="0">
                <a:solidFill>
                  <a:schemeClr val="accent5"/>
                </a:solidFill>
              </a:rPr>
              <a:t>/ </a:t>
            </a:r>
          </a:p>
          <a:p>
            <a:pPr marL="0" indent="0" algn="ctr">
              <a:spcBef>
                <a:spcPts val="0"/>
              </a:spcBef>
              <a:buNone/>
            </a:pPr>
            <a:r>
              <a:rPr lang="en-US" sz="1200" b="1" dirty="0">
                <a:solidFill>
                  <a:schemeClr val="accent5"/>
                </a:solidFill>
              </a:rPr>
              <a:t>signs of </a:t>
            </a:r>
            <a:endParaRPr lang="en-US" sz="1200" b="1" dirty="0" smtClean="0">
              <a:solidFill>
                <a:schemeClr val="accent5"/>
              </a:solidFill>
            </a:endParaRPr>
          </a:p>
          <a:p>
            <a:pPr marL="0" indent="0" algn="ctr">
              <a:spcBef>
                <a:spcPts val="0"/>
              </a:spcBef>
              <a:buNone/>
            </a:pPr>
            <a:r>
              <a:rPr lang="en-US" sz="1200" b="1" dirty="0" smtClean="0">
                <a:solidFill>
                  <a:schemeClr val="accent5"/>
                </a:solidFill>
              </a:rPr>
              <a:t>distress</a:t>
            </a:r>
            <a:endParaRPr lang="en-US" sz="1200" b="1" dirty="0">
              <a:solidFill>
                <a:schemeClr val="accent5"/>
              </a:solidFill>
            </a:endParaRPr>
          </a:p>
        </p:txBody>
      </p:sp>
      <p:sp>
        <p:nvSpPr>
          <p:cNvPr id="19" name="Text Placeholder 3"/>
          <p:cNvSpPr txBox="1">
            <a:spLocks/>
          </p:cNvSpPr>
          <p:nvPr/>
        </p:nvSpPr>
        <p:spPr>
          <a:xfrm>
            <a:off x="7598746" y="6179409"/>
            <a:ext cx="1440217" cy="583291"/>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US" sz="1200" b="1" dirty="0" smtClean="0">
                <a:solidFill>
                  <a:schemeClr val="accent5"/>
                </a:solidFill>
              </a:rPr>
              <a:t>4. </a:t>
            </a:r>
            <a:r>
              <a:rPr lang="en-US" sz="1200" b="1" dirty="0">
                <a:solidFill>
                  <a:schemeClr val="accent5"/>
                </a:solidFill>
              </a:rPr>
              <a:t>Management </a:t>
            </a:r>
            <a:br>
              <a:rPr lang="en-US" sz="1200" b="1" dirty="0">
                <a:solidFill>
                  <a:schemeClr val="accent5"/>
                </a:solidFill>
              </a:rPr>
            </a:br>
            <a:r>
              <a:rPr lang="en-US" sz="1200" b="1" dirty="0">
                <a:solidFill>
                  <a:schemeClr val="accent5"/>
                </a:solidFill>
              </a:rPr>
              <a:t>information</a:t>
            </a:r>
          </a:p>
          <a:p>
            <a:pPr marL="0" indent="0" algn="ctr">
              <a:buNone/>
            </a:pPr>
            <a:endParaRPr lang="en-US" sz="1200" b="1" dirty="0">
              <a:solidFill>
                <a:schemeClr val="accent5"/>
              </a:solidFill>
            </a:endParaRPr>
          </a:p>
        </p:txBody>
      </p:sp>
      <p:sp>
        <p:nvSpPr>
          <p:cNvPr id="20" name="Text Placeholder 3"/>
          <p:cNvSpPr txBox="1">
            <a:spLocks/>
          </p:cNvSpPr>
          <p:nvPr/>
        </p:nvSpPr>
        <p:spPr>
          <a:xfrm>
            <a:off x="8920117" y="5479212"/>
            <a:ext cx="1440217" cy="583291"/>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sz="1200" b="1" dirty="0" smtClean="0">
                <a:solidFill>
                  <a:schemeClr val="accent5"/>
                </a:solidFill>
              </a:rPr>
              <a:t>3. Management </a:t>
            </a:r>
            <a:r>
              <a:rPr lang="en-US" sz="1200" b="1" dirty="0">
                <a:solidFill>
                  <a:schemeClr val="accent5"/>
                </a:solidFill>
              </a:rPr>
              <a:t/>
            </a:r>
            <a:br>
              <a:rPr lang="en-US" sz="1200" b="1" dirty="0">
                <a:solidFill>
                  <a:schemeClr val="accent5"/>
                </a:solidFill>
              </a:rPr>
            </a:br>
            <a:r>
              <a:rPr lang="en-US" sz="1200" b="1" dirty="0">
                <a:solidFill>
                  <a:schemeClr val="accent5"/>
                </a:solidFill>
              </a:rPr>
              <a:t>culture &amp; </a:t>
            </a:r>
            <a:br>
              <a:rPr lang="en-US" sz="1200" b="1" dirty="0">
                <a:solidFill>
                  <a:schemeClr val="accent5"/>
                </a:solidFill>
              </a:rPr>
            </a:br>
            <a:r>
              <a:rPr lang="en-US" sz="1200" b="1" dirty="0">
                <a:solidFill>
                  <a:schemeClr val="accent5"/>
                </a:solidFill>
              </a:rPr>
              <a:t>control</a:t>
            </a:r>
          </a:p>
        </p:txBody>
      </p:sp>
      <p:sp>
        <p:nvSpPr>
          <p:cNvPr id="22" name="Text Placeholder 3"/>
          <p:cNvSpPr txBox="1">
            <a:spLocks/>
          </p:cNvSpPr>
          <p:nvPr/>
        </p:nvSpPr>
        <p:spPr>
          <a:xfrm>
            <a:off x="7502780" y="4875070"/>
            <a:ext cx="1699833" cy="433673"/>
          </a:xfrm>
          <a:prstGeom prst="rect">
            <a:avLst/>
          </a:prstGeom>
        </p:spPr>
        <p:txBody>
          <a:bodyPr lIns="0"/>
          <a:lstStyle>
            <a:lvl1pPr marL="374400" indent="-374400" algn="l" defTabSz="497845" rtl="0" eaLnBrk="1" latinLnBrk="0" hangingPunct="1">
              <a:spcBef>
                <a:spcPts val="600"/>
              </a:spcBef>
              <a:buFont typeface="Wingdings" panose="05000000000000000000" pitchFamily="2" charset="2"/>
              <a:buChar char="§"/>
              <a:defRPr sz="1600" kern="1200">
                <a:solidFill>
                  <a:schemeClr val="tx1"/>
                </a:solidFill>
                <a:latin typeface="Malgun Gothic" panose="020B0503020000020004" pitchFamily="34" charset="-127"/>
                <a:ea typeface="Malgun Gothic" panose="020B0503020000020004" pitchFamily="34" charset="-127"/>
                <a:cs typeface="+mn-cs"/>
              </a:defRPr>
            </a:lvl1pPr>
            <a:lvl2pPr marL="810000" indent="-374400" algn="l" defTabSz="497845" rtl="0" eaLnBrk="1" latinLnBrk="0" hangingPunct="1">
              <a:spcBef>
                <a:spcPts val="600"/>
              </a:spcBef>
              <a:buFont typeface="Symbol" panose="05050102010706020507" pitchFamily="18" charset="2"/>
              <a:buChar char="-"/>
              <a:defRPr sz="1600" kern="1200">
                <a:solidFill>
                  <a:schemeClr val="tx1"/>
                </a:solidFill>
                <a:latin typeface="Malgun Gothic" panose="020B0503020000020004" pitchFamily="34" charset="-127"/>
                <a:ea typeface="Malgun Gothic" panose="020B0503020000020004" pitchFamily="34" charset="-127"/>
                <a:cs typeface="+mn-cs"/>
              </a:defRPr>
            </a:lvl2pPr>
            <a:lvl3pPr marL="1170000" indent="-374400" algn="l" defTabSz="497845" rtl="0" eaLnBrk="1" latinLnBrk="0" hangingPunct="1">
              <a:spcBef>
                <a:spcPts val="600"/>
              </a:spcBef>
              <a:buFont typeface="Malgun Gothic" panose="020B0503020000020004" pitchFamily="34" charset="-127"/>
              <a:buChar char="＞"/>
              <a:defRPr sz="1600" kern="1200">
                <a:solidFill>
                  <a:schemeClr val="tx1"/>
                </a:solidFill>
                <a:latin typeface="Malgun Gothic" panose="020B0503020000020004" pitchFamily="34" charset="-127"/>
                <a:ea typeface="Malgun Gothic" panose="020B0503020000020004" pitchFamily="34" charset="-127"/>
                <a:cs typeface="+mn-cs"/>
              </a:defRPr>
            </a:lvl3pPr>
            <a:lvl4pPr marL="1742458" indent="-248923" algn="l" defTabSz="497845" rtl="0" eaLnBrk="1" latinLnBrk="0" hangingPunct="1">
              <a:spcBef>
                <a:spcPct val="20000"/>
              </a:spcBef>
              <a:buFont typeface="Arial"/>
              <a:buChar char="–"/>
              <a:defRPr sz="2200" kern="1200">
                <a:solidFill>
                  <a:schemeClr val="tx1"/>
                </a:solidFill>
                <a:latin typeface="+mn-lt"/>
                <a:ea typeface="+mn-ea"/>
                <a:cs typeface="+mn-cs"/>
              </a:defRPr>
            </a:lvl4pPr>
            <a:lvl5pPr marL="2240303" indent="-248923" algn="l" defTabSz="497845" rtl="0" eaLnBrk="1" latinLnBrk="0" hangingPunct="1">
              <a:spcBef>
                <a:spcPct val="20000"/>
              </a:spcBef>
              <a:buFont typeface="Arial"/>
              <a:buChar char="»"/>
              <a:defRPr sz="2200" kern="1200">
                <a:solidFill>
                  <a:schemeClr val="tx1"/>
                </a:solidFill>
                <a:latin typeface="+mn-lt"/>
                <a:ea typeface="+mn-ea"/>
                <a:cs typeface="+mn-cs"/>
              </a:defRPr>
            </a:lvl5pPr>
            <a:lvl6pPr marL="2738148" indent="-248923" algn="l" defTabSz="497845" rtl="0" eaLnBrk="1" latinLnBrk="0" hangingPunct="1">
              <a:spcBef>
                <a:spcPct val="20000"/>
              </a:spcBef>
              <a:buFont typeface="Arial"/>
              <a:buChar char="•"/>
              <a:defRPr sz="2200" kern="1200">
                <a:solidFill>
                  <a:schemeClr val="tx1"/>
                </a:solidFill>
                <a:latin typeface="+mn-lt"/>
                <a:ea typeface="+mn-ea"/>
                <a:cs typeface="+mn-cs"/>
              </a:defRPr>
            </a:lvl6pPr>
            <a:lvl7pPr marL="3235993" indent="-248923" algn="l" defTabSz="497845" rtl="0" eaLnBrk="1" latinLnBrk="0" hangingPunct="1">
              <a:spcBef>
                <a:spcPct val="20000"/>
              </a:spcBef>
              <a:buFont typeface="Arial"/>
              <a:buChar char="•"/>
              <a:defRPr sz="2200" kern="1200">
                <a:solidFill>
                  <a:schemeClr val="tx1"/>
                </a:solidFill>
                <a:latin typeface="+mn-lt"/>
                <a:ea typeface="+mn-ea"/>
                <a:cs typeface="+mn-cs"/>
              </a:defRPr>
            </a:lvl7pPr>
            <a:lvl8pPr marL="3733838" indent="-248923" algn="l" defTabSz="497845" rtl="0" eaLnBrk="1" latinLnBrk="0" hangingPunct="1">
              <a:spcBef>
                <a:spcPct val="20000"/>
              </a:spcBef>
              <a:buFont typeface="Arial"/>
              <a:buChar char="•"/>
              <a:defRPr sz="2200" kern="1200">
                <a:solidFill>
                  <a:schemeClr val="tx1"/>
                </a:solidFill>
                <a:latin typeface="+mn-lt"/>
                <a:ea typeface="+mn-ea"/>
                <a:cs typeface="+mn-cs"/>
              </a:defRPr>
            </a:lvl8pPr>
            <a:lvl9pPr marL="4231683" indent="-248923" algn="l" defTabSz="497845"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Font typeface="Wingdings" panose="05000000000000000000" pitchFamily="2" charset="2"/>
              <a:buNone/>
            </a:pPr>
            <a:r>
              <a:rPr lang="en-AU" b="1" dirty="0" smtClean="0">
                <a:solidFill>
                  <a:srgbClr val="000000"/>
                </a:solidFill>
              </a:rPr>
              <a:t>What to </a:t>
            </a:r>
          </a:p>
          <a:p>
            <a:pPr marL="0" indent="0" algn="ctr">
              <a:spcBef>
                <a:spcPts val="0"/>
              </a:spcBef>
              <a:buFont typeface="Wingdings" panose="05000000000000000000" pitchFamily="2" charset="2"/>
              <a:buNone/>
            </a:pPr>
            <a:r>
              <a:rPr lang="en-AU" b="1" dirty="0" smtClean="0">
                <a:solidFill>
                  <a:srgbClr val="000000"/>
                </a:solidFill>
              </a:rPr>
              <a:t>look for?</a:t>
            </a:r>
          </a:p>
          <a:p>
            <a:pPr algn="ctr"/>
            <a:endParaRPr lang="en-AU" b="1" dirty="0"/>
          </a:p>
        </p:txBody>
      </p:sp>
    </p:spTree>
    <p:extLst>
      <p:ext uri="{BB962C8B-B14F-4D97-AF65-F5344CB8AC3E}">
        <p14:creationId xmlns:p14="http://schemas.microsoft.com/office/powerpoint/2010/main" val="17403823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lmckinnon\Desktop\iStock_000021292651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32006"/>
            <a:ext cx="10693400" cy="487587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3126828"/>
            <a:ext cx="5706459" cy="192339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900" dirty="0">
              <a:latin typeface="Malgun Gothic" panose="020B0503020000020004" pitchFamily="34" charset="-127"/>
              <a:ea typeface="Malgun Gothic" panose="020B0503020000020004" pitchFamily="34" charset="-127"/>
            </a:endParaRPr>
          </a:p>
        </p:txBody>
      </p:sp>
      <p:sp>
        <p:nvSpPr>
          <p:cNvPr id="2" name="Slide Number Placeholder 1"/>
          <p:cNvSpPr>
            <a:spLocks noGrp="1"/>
          </p:cNvSpPr>
          <p:nvPr>
            <p:ph type="sldNum" sz="quarter" idx="4"/>
          </p:nvPr>
        </p:nvSpPr>
        <p:spPr/>
        <p:txBody>
          <a:bodyPr/>
          <a:lstStyle/>
          <a:p>
            <a:fld id="{E1D6F247-3AD3-E042-9E97-526F5FCB804A}" type="slidenum">
              <a:rPr lang="en-US" smtClean="0"/>
              <a:pPr/>
              <a:t>52</a:t>
            </a:fld>
            <a:endParaRPr lang="en-US" dirty="0"/>
          </a:p>
        </p:txBody>
      </p:sp>
      <p:sp>
        <p:nvSpPr>
          <p:cNvPr id="3" name="Text Placeholder 2"/>
          <p:cNvSpPr>
            <a:spLocks noGrp="1"/>
          </p:cNvSpPr>
          <p:nvPr>
            <p:ph type="body" sz="quarter" idx="10"/>
          </p:nvPr>
        </p:nvSpPr>
        <p:spPr>
          <a:xfrm>
            <a:off x="249238" y="3122519"/>
            <a:ext cx="5341937" cy="1933575"/>
          </a:xfrm>
        </p:spPr>
        <p:txBody>
          <a:bodyPr anchor="ctr"/>
          <a:lstStyle/>
          <a:p>
            <a:pPr marL="86400" indent="0">
              <a:buNone/>
            </a:pPr>
            <a:r>
              <a:rPr lang="en-US" sz="2000" b="1" dirty="0"/>
              <a:t>Putting it into practice </a:t>
            </a:r>
            <a:endParaRPr lang="en-US" sz="2000" dirty="0"/>
          </a:p>
        </p:txBody>
      </p:sp>
    </p:spTree>
    <p:extLst>
      <p:ext uri="{BB962C8B-B14F-4D97-AF65-F5344CB8AC3E}">
        <p14:creationId xmlns:p14="http://schemas.microsoft.com/office/powerpoint/2010/main" val="29026420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The call</a:t>
            </a:r>
            <a:endParaRPr lang="en-AU" dirty="0"/>
          </a:p>
        </p:txBody>
      </p:sp>
      <p:sp>
        <p:nvSpPr>
          <p:cNvPr id="3" name="Text Placeholder 2"/>
          <p:cNvSpPr>
            <a:spLocks noGrp="1"/>
          </p:cNvSpPr>
          <p:nvPr>
            <p:ph type="body" sz="quarter" idx="10"/>
          </p:nvPr>
        </p:nvSpPr>
        <p:spPr>
          <a:xfrm>
            <a:off x="306388" y="1476000"/>
            <a:ext cx="6929984" cy="5472983"/>
          </a:xfrm>
        </p:spPr>
        <p:txBody>
          <a:bodyPr/>
          <a:lstStyle/>
          <a:p>
            <a:pPr marL="0" indent="0">
              <a:buNone/>
            </a:pPr>
            <a:r>
              <a:rPr lang="en-AU" dirty="0" smtClean="0"/>
              <a:t>You have been selected to be part of a deal team, looking at a potential acquisition of an equipment business, XYZ Ltd. The </a:t>
            </a:r>
            <a:r>
              <a:rPr lang="en-AU" dirty="0"/>
              <a:t>CFO has called you for a meeting in 30 minutes to talk about the </a:t>
            </a:r>
            <a:r>
              <a:rPr lang="en-AU" dirty="0" smtClean="0"/>
              <a:t>deal. He would like your input to determine whether </a:t>
            </a:r>
            <a:r>
              <a:rPr lang="en-US" dirty="0" smtClean="0"/>
              <a:t>ABC should purchase XYZ.</a:t>
            </a:r>
          </a:p>
          <a:p>
            <a:pPr marL="0" lvl="1" indent="0">
              <a:buNone/>
            </a:pPr>
            <a:endParaRPr lang="en-US" b="1" dirty="0" smtClean="0"/>
          </a:p>
          <a:p>
            <a:pPr marL="0" lvl="1" indent="0">
              <a:buNone/>
            </a:pPr>
            <a:r>
              <a:rPr lang="en-US" b="1" dirty="0" smtClean="0"/>
              <a:t>In this meeting you need to be prepared to discuss the pros and cons of purchasing XYZ.</a:t>
            </a:r>
          </a:p>
          <a:p>
            <a:pPr marL="0" lvl="1" indent="0">
              <a:buNone/>
            </a:pPr>
            <a:endParaRPr lang="en-AU" dirty="0" smtClean="0"/>
          </a:p>
          <a:p>
            <a:pPr marL="0" lvl="1" indent="0">
              <a:buNone/>
            </a:pPr>
            <a:r>
              <a:rPr lang="en-AU" dirty="0" smtClean="0"/>
              <a:t>You have been provided with the </a:t>
            </a:r>
            <a:r>
              <a:rPr lang="en-AU" dirty="0"/>
              <a:t>following information:</a:t>
            </a:r>
          </a:p>
          <a:p>
            <a:r>
              <a:rPr lang="en-US" dirty="0"/>
              <a:t>Summary p</a:t>
            </a:r>
            <a:r>
              <a:rPr lang="en-US" dirty="0" smtClean="0"/>
              <a:t>rofit </a:t>
            </a:r>
            <a:r>
              <a:rPr lang="en-US" dirty="0"/>
              <a:t>and loss</a:t>
            </a:r>
          </a:p>
          <a:p>
            <a:r>
              <a:rPr lang="en-US"/>
              <a:t>Summary </a:t>
            </a:r>
            <a:r>
              <a:rPr lang="en-US" dirty="0"/>
              <a:t>b</a:t>
            </a:r>
            <a:r>
              <a:rPr lang="en-US" smtClean="0"/>
              <a:t>alance </a:t>
            </a:r>
            <a:r>
              <a:rPr lang="en-US" dirty="0"/>
              <a:t>sheet</a:t>
            </a:r>
          </a:p>
          <a:p>
            <a:r>
              <a:rPr lang="en-US" dirty="0" smtClean="0"/>
              <a:t>Business </a:t>
            </a:r>
            <a:r>
              <a:rPr lang="en-US" dirty="0"/>
              <a:t>summary of </a:t>
            </a:r>
            <a:r>
              <a:rPr lang="en-US" dirty="0" smtClean="0"/>
              <a:t>XYZ</a:t>
            </a:r>
            <a:endParaRPr lang="en-US" dirty="0"/>
          </a:p>
          <a:p>
            <a:pPr marL="0" lvl="1" indent="0">
              <a:buNone/>
            </a:pPr>
            <a:endParaRPr lang="en-US" b="1" dirty="0" smtClean="0"/>
          </a:p>
        </p:txBody>
      </p:sp>
      <p:sp>
        <p:nvSpPr>
          <p:cNvPr id="4" name="Slide Number Placeholder 1"/>
          <p:cNvSpPr txBox="1">
            <a:spLocks/>
          </p:cNvSpPr>
          <p:nvPr/>
        </p:nvSpPr>
        <p:spPr>
          <a:xfrm>
            <a:off x="10220585" y="7223884"/>
            <a:ext cx="399825" cy="262544"/>
          </a:xfrm>
          <a:prstGeom prst="rect">
            <a:avLst/>
          </a:prstGeom>
        </p:spPr>
        <p:txBody>
          <a:bodyPr lIns="99569" tIns="49785" rIns="99569" bIns="49785"/>
          <a:lstStyle>
            <a:defPPr>
              <a:defRPr lang="en-AU"/>
            </a:defPPr>
            <a:lvl1pPr algn="l" rtl="0" eaLnBrk="0" fontAlgn="base" hangingPunct="0">
              <a:spcBef>
                <a:spcPct val="100000"/>
              </a:spcBef>
              <a:spcAft>
                <a:spcPct val="0"/>
              </a:spcAft>
              <a:buClr>
                <a:srgbClr val="4EC9CC"/>
              </a:buClr>
              <a:buFont typeface="Batang" pitchFamily="18" charset="-127"/>
              <a:defRPr sz="1000" b="1" kern="1200">
                <a:solidFill>
                  <a:srgbClr val="4EC9CC"/>
                </a:solidFill>
                <a:latin typeface="Arial" charset="0"/>
                <a:ea typeface="+mn-ea"/>
                <a:cs typeface="+mn-cs"/>
              </a:defRPr>
            </a:lvl1pPr>
            <a:lvl2pPr marL="457200" algn="l" rtl="0" eaLnBrk="0" fontAlgn="base" hangingPunct="0">
              <a:spcBef>
                <a:spcPct val="100000"/>
              </a:spcBef>
              <a:spcAft>
                <a:spcPct val="0"/>
              </a:spcAft>
              <a:buClr>
                <a:srgbClr val="4EC9CC"/>
              </a:buClr>
              <a:buFont typeface="Batang" pitchFamily="18" charset="-127"/>
              <a:defRPr sz="1000" b="1" kern="1200">
                <a:solidFill>
                  <a:srgbClr val="4EC9CC"/>
                </a:solidFill>
                <a:latin typeface="Arial" charset="0"/>
                <a:ea typeface="+mn-ea"/>
                <a:cs typeface="+mn-cs"/>
              </a:defRPr>
            </a:lvl2pPr>
            <a:lvl3pPr marL="914400" algn="l" rtl="0" eaLnBrk="0" fontAlgn="base" hangingPunct="0">
              <a:spcBef>
                <a:spcPct val="100000"/>
              </a:spcBef>
              <a:spcAft>
                <a:spcPct val="0"/>
              </a:spcAft>
              <a:buClr>
                <a:srgbClr val="4EC9CC"/>
              </a:buClr>
              <a:buFont typeface="Batang" pitchFamily="18" charset="-127"/>
              <a:defRPr sz="1000" b="1" kern="1200">
                <a:solidFill>
                  <a:srgbClr val="4EC9CC"/>
                </a:solidFill>
                <a:latin typeface="Arial" charset="0"/>
                <a:ea typeface="+mn-ea"/>
                <a:cs typeface="+mn-cs"/>
              </a:defRPr>
            </a:lvl3pPr>
            <a:lvl4pPr marL="1371600" algn="l" rtl="0" eaLnBrk="0" fontAlgn="base" hangingPunct="0">
              <a:spcBef>
                <a:spcPct val="100000"/>
              </a:spcBef>
              <a:spcAft>
                <a:spcPct val="0"/>
              </a:spcAft>
              <a:buClr>
                <a:srgbClr val="4EC9CC"/>
              </a:buClr>
              <a:buFont typeface="Batang" pitchFamily="18" charset="-127"/>
              <a:defRPr sz="1000" b="1" kern="1200">
                <a:solidFill>
                  <a:srgbClr val="4EC9CC"/>
                </a:solidFill>
                <a:latin typeface="Arial" charset="0"/>
                <a:ea typeface="+mn-ea"/>
                <a:cs typeface="+mn-cs"/>
              </a:defRPr>
            </a:lvl4pPr>
            <a:lvl5pPr marL="1828800" algn="l" rtl="0" eaLnBrk="0" fontAlgn="base" hangingPunct="0">
              <a:spcBef>
                <a:spcPct val="100000"/>
              </a:spcBef>
              <a:spcAft>
                <a:spcPct val="0"/>
              </a:spcAft>
              <a:buClr>
                <a:srgbClr val="4EC9CC"/>
              </a:buClr>
              <a:buFont typeface="Batang" pitchFamily="18" charset="-127"/>
              <a:defRPr sz="1000" b="1" kern="1200">
                <a:solidFill>
                  <a:srgbClr val="4EC9CC"/>
                </a:solidFill>
                <a:latin typeface="Arial" charset="0"/>
                <a:ea typeface="+mn-ea"/>
                <a:cs typeface="+mn-cs"/>
              </a:defRPr>
            </a:lvl5pPr>
            <a:lvl6pPr marL="2286000" algn="l" defTabSz="914400" rtl="0" eaLnBrk="1" latinLnBrk="0" hangingPunct="1">
              <a:defRPr sz="1000" b="1" kern="1200">
                <a:solidFill>
                  <a:srgbClr val="4EC9CC"/>
                </a:solidFill>
                <a:latin typeface="Arial" charset="0"/>
                <a:ea typeface="+mn-ea"/>
                <a:cs typeface="+mn-cs"/>
              </a:defRPr>
            </a:lvl6pPr>
            <a:lvl7pPr marL="2743200" algn="l" defTabSz="914400" rtl="0" eaLnBrk="1" latinLnBrk="0" hangingPunct="1">
              <a:defRPr sz="1000" b="1" kern="1200">
                <a:solidFill>
                  <a:srgbClr val="4EC9CC"/>
                </a:solidFill>
                <a:latin typeface="Arial" charset="0"/>
                <a:ea typeface="+mn-ea"/>
                <a:cs typeface="+mn-cs"/>
              </a:defRPr>
            </a:lvl7pPr>
            <a:lvl8pPr marL="3200400" algn="l" defTabSz="914400" rtl="0" eaLnBrk="1" latinLnBrk="0" hangingPunct="1">
              <a:defRPr sz="1000" b="1" kern="1200">
                <a:solidFill>
                  <a:srgbClr val="4EC9CC"/>
                </a:solidFill>
                <a:latin typeface="Arial" charset="0"/>
                <a:ea typeface="+mn-ea"/>
                <a:cs typeface="+mn-cs"/>
              </a:defRPr>
            </a:lvl8pPr>
            <a:lvl9pPr marL="3657600" algn="l" defTabSz="914400" rtl="0" eaLnBrk="1" latinLnBrk="0" hangingPunct="1">
              <a:defRPr sz="1000" b="1" kern="1200">
                <a:solidFill>
                  <a:srgbClr val="4EC9CC"/>
                </a:solidFill>
                <a:latin typeface="Arial" charset="0"/>
                <a:ea typeface="+mn-ea"/>
                <a:cs typeface="+mn-cs"/>
              </a:defRPr>
            </a:lvl9pPr>
          </a:lstStyle>
          <a:p>
            <a:fld id="{CEE3062C-A173-40A3-AF3D-DF274005BDBB}" type="slidenum">
              <a:rPr lang="en-AU" sz="900">
                <a:solidFill>
                  <a:schemeClr val="bg1">
                    <a:lumMod val="65000"/>
                  </a:schemeClr>
                </a:solidFill>
              </a:rPr>
              <a:pPr/>
              <a:t>53</a:t>
            </a:fld>
            <a:endParaRPr lang="en-AU" sz="900" dirty="0">
              <a:solidFill>
                <a:schemeClr val="bg1">
                  <a:lumMod val="65000"/>
                </a:schemeClr>
              </a:solidFill>
            </a:endParaRPr>
          </a:p>
        </p:txBody>
      </p:sp>
      <p:pic>
        <p:nvPicPr>
          <p:cNvPr id="7" name="Picture 2" descr="C:\Users\lmckinnon\Desktop\iStock_000022626685_Large.jpg"/>
          <p:cNvPicPr>
            <a:picLocks noGrp="1" noChangeAspect="1" noChangeArrowheads="1"/>
          </p:cNvPicPr>
          <p:nvPr>
            <p:ph type="pic" sz="quarter" idx="16"/>
          </p:nvPr>
        </p:nvPicPr>
        <p:blipFill>
          <a:blip r:embed="rId3" cstate="print">
            <a:extLst>
              <a:ext uri="{28A0092B-C50C-407E-A947-70E740481C1C}">
                <a14:useLocalDpi xmlns:a14="http://schemas.microsoft.com/office/drawing/2010/main" val="0"/>
              </a:ext>
            </a:extLst>
          </a:blip>
          <a:srcRect l="6" r="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9635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should ABC buy XYZ?</a:t>
            </a:r>
            <a:endParaRPr lang="en-AU" dirty="0"/>
          </a:p>
        </p:txBody>
      </p:sp>
      <p:sp>
        <p:nvSpPr>
          <p:cNvPr id="3" name="Text Placeholder 2"/>
          <p:cNvSpPr>
            <a:spLocks noGrp="1"/>
          </p:cNvSpPr>
          <p:nvPr>
            <p:ph type="body" sz="quarter" idx="10"/>
          </p:nvPr>
        </p:nvSpPr>
        <p:spPr/>
        <p:txBody>
          <a:bodyPr/>
          <a:lstStyle/>
          <a:p>
            <a:r>
              <a:rPr lang="en-US" dirty="0" smtClean="0"/>
              <a:t>Good customer base</a:t>
            </a:r>
          </a:p>
          <a:p>
            <a:r>
              <a:rPr lang="en-US" dirty="0" smtClean="0"/>
              <a:t>Complementary business</a:t>
            </a:r>
          </a:p>
          <a:p>
            <a:r>
              <a:rPr lang="en-US" dirty="0" smtClean="0"/>
              <a:t>Strong balance sheet</a:t>
            </a:r>
          </a:p>
          <a:p>
            <a:r>
              <a:rPr lang="en-US" dirty="0" smtClean="0"/>
              <a:t>Good interest cover</a:t>
            </a:r>
          </a:p>
          <a:p>
            <a:r>
              <a:rPr lang="en-US" dirty="0" smtClean="0"/>
              <a:t>Good level of return on assets</a:t>
            </a:r>
          </a:p>
          <a:p>
            <a:r>
              <a:rPr lang="en-US" dirty="0" smtClean="0"/>
              <a:t>Maintained consistent gross profit margin</a:t>
            </a:r>
          </a:p>
          <a:p>
            <a:r>
              <a:rPr lang="en-US" dirty="0" smtClean="0"/>
              <a:t>No supplier concentration issues</a:t>
            </a:r>
          </a:p>
        </p:txBody>
      </p:sp>
      <p:sp>
        <p:nvSpPr>
          <p:cNvPr id="4" name="Slide Number Placeholder 1"/>
          <p:cNvSpPr txBox="1">
            <a:spLocks/>
          </p:cNvSpPr>
          <p:nvPr/>
        </p:nvSpPr>
        <p:spPr>
          <a:xfrm>
            <a:off x="10220585" y="7223884"/>
            <a:ext cx="399825" cy="262544"/>
          </a:xfrm>
          <a:prstGeom prst="rect">
            <a:avLst/>
          </a:prstGeom>
        </p:spPr>
        <p:txBody>
          <a:bodyPr lIns="99569" tIns="49785" rIns="99569" bIns="49785"/>
          <a:lstStyle>
            <a:defPPr>
              <a:defRPr lang="en-AU"/>
            </a:defPPr>
            <a:lvl1pPr algn="l" rtl="0" eaLnBrk="0" fontAlgn="base" hangingPunct="0">
              <a:spcBef>
                <a:spcPct val="100000"/>
              </a:spcBef>
              <a:spcAft>
                <a:spcPct val="0"/>
              </a:spcAft>
              <a:buClr>
                <a:srgbClr val="4EC9CC"/>
              </a:buClr>
              <a:buFont typeface="Batang" pitchFamily="18" charset="-127"/>
              <a:defRPr sz="1000" b="1" kern="1200">
                <a:solidFill>
                  <a:srgbClr val="4EC9CC"/>
                </a:solidFill>
                <a:latin typeface="Arial" charset="0"/>
                <a:ea typeface="+mn-ea"/>
                <a:cs typeface="+mn-cs"/>
              </a:defRPr>
            </a:lvl1pPr>
            <a:lvl2pPr marL="457200" algn="l" rtl="0" eaLnBrk="0" fontAlgn="base" hangingPunct="0">
              <a:spcBef>
                <a:spcPct val="100000"/>
              </a:spcBef>
              <a:spcAft>
                <a:spcPct val="0"/>
              </a:spcAft>
              <a:buClr>
                <a:srgbClr val="4EC9CC"/>
              </a:buClr>
              <a:buFont typeface="Batang" pitchFamily="18" charset="-127"/>
              <a:defRPr sz="1000" b="1" kern="1200">
                <a:solidFill>
                  <a:srgbClr val="4EC9CC"/>
                </a:solidFill>
                <a:latin typeface="Arial" charset="0"/>
                <a:ea typeface="+mn-ea"/>
                <a:cs typeface="+mn-cs"/>
              </a:defRPr>
            </a:lvl2pPr>
            <a:lvl3pPr marL="914400" algn="l" rtl="0" eaLnBrk="0" fontAlgn="base" hangingPunct="0">
              <a:spcBef>
                <a:spcPct val="100000"/>
              </a:spcBef>
              <a:spcAft>
                <a:spcPct val="0"/>
              </a:spcAft>
              <a:buClr>
                <a:srgbClr val="4EC9CC"/>
              </a:buClr>
              <a:buFont typeface="Batang" pitchFamily="18" charset="-127"/>
              <a:defRPr sz="1000" b="1" kern="1200">
                <a:solidFill>
                  <a:srgbClr val="4EC9CC"/>
                </a:solidFill>
                <a:latin typeface="Arial" charset="0"/>
                <a:ea typeface="+mn-ea"/>
                <a:cs typeface="+mn-cs"/>
              </a:defRPr>
            </a:lvl3pPr>
            <a:lvl4pPr marL="1371600" algn="l" rtl="0" eaLnBrk="0" fontAlgn="base" hangingPunct="0">
              <a:spcBef>
                <a:spcPct val="100000"/>
              </a:spcBef>
              <a:spcAft>
                <a:spcPct val="0"/>
              </a:spcAft>
              <a:buClr>
                <a:srgbClr val="4EC9CC"/>
              </a:buClr>
              <a:buFont typeface="Batang" pitchFamily="18" charset="-127"/>
              <a:defRPr sz="1000" b="1" kern="1200">
                <a:solidFill>
                  <a:srgbClr val="4EC9CC"/>
                </a:solidFill>
                <a:latin typeface="Arial" charset="0"/>
                <a:ea typeface="+mn-ea"/>
                <a:cs typeface="+mn-cs"/>
              </a:defRPr>
            </a:lvl4pPr>
            <a:lvl5pPr marL="1828800" algn="l" rtl="0" eaLnBrk="0" fontAlgn="base" hangingPunct="0">
              <a:spcBef>
                <a:spcPct val="100000"/>
              </a:spcBef>
              <a:spcAft>
                <a:spcPct val="0"/>
              </a:spcAft>
              <a:buClr>
                <a:srgbClr val="4EC9CC"/>
              </a:buClr>
              <a:buFont typeface="Batang" pitchFamily="18" charset="-127"/>
              <a:defRPr sz="1000" b="1" kern="1200">
                <a:solidFill>
                  <a:srgbClr val="4EC9CC"/>
                </a:solidFill>
                <a:latin typeface="Arial" charset="0"/>
                <a:ea typeface="+mn-ea"/>
                <a:cs typeface="+mn-cs"/>
              </a:defRPr>
            </a:lvl5pPr>
            <a:lvl6pPr marL="2286000" algn="l" defTabSz="914400" rtl="0" eaLnBrk="1" latinLnBrk="0" hangingPunct="1">
              <a:defRPr sz="1000" b="1" kern="1200">
                <a:solidFill>
                  <a:srgbClr val="4EC9CC"/>
                </a:solidFill>
                <a:latin typeface="Arial" charset="0"/>
                <a:ea typeface="+mn-ea"/>
                <a:cs typeface="+mn-cs"/>
              </a:defRPr>
            </a:lvl6pPr>
            <a:lvl7pPr marL="2743200" algn="l" defTabSz="914400" rtl="0" eaLnBrk="1" latinLnBrk="0" hangingPunct="1">
              <a:defRPr sz="1000" b="1" kern="1200">
                <a:solidFill>
                  <a:srgbClr val="4EC9CC"/>
                </a:solidFill>
                <a:latin typeface="Arial" charset="0"/>
                <a:ea typeface="+mn-ea"/>
                <a:cs typeface="+mn-cs"/>
              </a:defRPr>
            </a:lvl7pPr>
            <a:lvl8pPr marL="3200400" algn="l" defTabSz="914400" rtl="0" eaLnBrk="1" latinLnBrk="0" hangingPunct="1">
              <a:defRPr sz="1000" b="1" kern="1200">
                <a:solidFill>
                  <a:srgbClr val="4EC9CC"/>
                </a:solidFill>
                <a:latin typeface="Arial" charset="0"/>
                <a:ea typeface="+mn-ea"/>
                <a:cs typeface="+mn-cs"/>
              </a:defRPr>
            </a:lvl8pPr>
            <a:lvl9pPr marL="3657600" algn="l" defTabSz="914400" rtl="0" eaLnBrk="1" latinLnBrk="0" hangingPunct="1">
              <a:defRPr sz="1000" b="1" kern="1200">
                <a:solidFill>
                  <a:srgbClr val="4EC9CC"/>
                </a:solidFill>
                <a:latin typeface="Arial" charset="0"/>
                <a:ea typeface="+mn-ea"/>
                <a:cs typeface="+mn-cs"/>
              </a:defRPr>
            </a:lvl9pPr>
          </a:lstStyle>
          <a:p>
            <a:fld id="{CEE3062C-A173-40A3-AF3D-DF274005BDBB}" type="slidenum">
              <a:rPr lang="en-AU" sz="900">
                <a:solidFill>
                  <a:schemeClr val="bg1">
                    <a:lumMod val="65000"/>
                  </a:schemeClr>
                </a:solidFill>
              </a:rPr>
              <a:pPr/>
              <a:t>54</a:t>
            </a:fld>
            <a:endParaRPr lang="en-AU" sz="900" dirty="0">
              <a:solidFill>
                <a:schemeClr val="bg1">
                  <a:lumMod val="65000"/>
                </a:schemeClr>
              </a:solidFill>
            </a:endParaRPr>
          </a:p>
        </p:txBody>
      </p:sp>
      <p:pic>
        <p:nvPicPr>
          <p:cNvPr id="7" name="Picture 2" descr="C:\Users\lmckinnon\Desktop\iStock_000034163930_Large.jpg"/>
          <p:cNvPicPr>
            <a:picLocks noGrp="1" noChangeAspect="1" noChangeArrowheads="1"/>
          </p:cNvPicPr>
          <p:nvPr>
            <p:ph type="pic" sz="quarter" idx="16"/>
          </p:nvPr>
        </p:nvPicPr>
        <p:blipFill>
          <a:blip r:embed="rId3" cstate="print">
            <a:extLst>
              <a:ext uri="{28A0092B-C50C-407E-A947-70E740481C1C}">
                <a14:useLocalDpi xmlns:a14="http://schemas.microsoft.com/office/drawing/2010/main" val="0"/>
              </a:ext>
            </a:extLst>
          </a:blip>
          <a:srcRect l="6" r="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2723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shouldn’t ABC buy XYZ?</a:t>
            </a:r>
            <a:endParaRPr lang="en-AU" dirty="0"/>
          </a:p>
        </p:txBody>
      </p:sp>
      <p:sp>
        <p:nvSpPr>
          <p:cNvPr id="3" name="Text Placeholder 2"/>
          <p:cNvSpPr>
            <a:spLocks noGrp="1"/>
          </p:cNvSpPr>
          <p:nvPr>
            <p:ph type="body" sz="quarter" idx="10"/>
          </p:nvPr>
        </p:nvSpPr>
        <p:spPr/>
        <p:txBody>
          <a:bodyPr/>
          <a:lstStyle/>
          <a:p>
            <a:r>
              <a:rPr lang="en-US" dirty="0" smtClean="0"/>
              <a:t>High level of borrowings</a:t>
            </a:r>
          </a:p>
          <a:p>
            <a:r>
              <a:rPr lang="en-US" dirty="0" smtClean="0"/>
              <a:t>Inexperienced management and two recently vacated positions</a:t>
            </a:r>
          </a:p>
          <a:p>
            <a:r>
              <a:rPr lang="en-US" dirty="0"/>
              <a:t>Variable sales levels outside of new equipment sales</a:t>
            </a:r>
          </a:p>
          <a:p>
            <a:r>
              <a:rPr lang="en-US" dirty="0" smtClean="0"/>
              <a:t>Risk appetite of XYZ may be different given customers are in South East Asia and other island locations</a:t>
            </a:r>
          </a:p>
          <a:p>
            <a:r>
              <a:rPr lang="en-US" dirty="0" smtClean="0"/>
              <a:t>One-off or customised nature of projects may not provide consistent revenue</a:t>
            </a:r>
          </a:p>
          <a:p>
            <a:r>
              <a:rPr lang="en-US" dirty="0" smtClean="0"/>
              <a:t>Sale of equipment designs may indicate distress (are they are selling off core assets?)</a:t>
            </a:r>
          </a:p>
          <a:p>
            <a:pPr lvl="3"/>
            <a:endParaRPr lang="en-US" dirty="0" smtClean="0"/>
          </a:p>
          <a:p>
            <a:pPr lvl="2"/>
            <a:endParaRPr lang="en-AU" dirty="0"/>
          </a:p>
        </p:txBody>
      </p:sp>
      <p:sp>
        <p:nvSpPr>
          <p:cNvPr id="4" name="Slide Number Placeholder 1"/>
          <p:cNvSpPr txBox="1">
            <a:spLocks/>
          </p:cNvSpPr>
          <p:nvPr/>
        </p:nvSpPr>
        <p:spPr>
          <a:xfrm>
            <a:off x="10220585" y="7223884"/>
            <a:ext cx="399825" cy="262544"/>
          </a:xfrm>
          <a:prstGeom prst="rect">
            <a:avLst/>
          </a:prstGeom>
        </p:spPr>
        <p:txBody>
          <a:bodyPr lIns="99569" tIns="49785" rIns="99569" bIns="49785"/>
          <a:lstStyle>
            <a:defPPr>
              <a:defRPr lang="en-AU"/>
            </a:defPPr>
            <a:lvl1pPr algn="l" rtl="0" eaLnBrk="0" fontAlgn="base" hangingPunct="0">
              <a:spcBef>
                <a:spcPct val="100000"/>
              </a:spcBef>
              <a:spcAft>
                <a:spcPct val="0"/>
              </a:spcAft>
              <a:buClr>
                <a:srgbClr val="4EC9CC"/>
              </a:buClr>
              <a:buFont typeface="Batang" pitchFamily="18" charset="-127"/>
              <a:defRPr sz="1000" b="1" kern="1200">
                <a:solidFill>
                  <a:srgbClr val="4EC9CC"/>
                </a:solidFill>
                <a:latin typeface="Arial" charset="0"/>
                <a:ea typeface="+mn-ea"/>
                <a:cs typeface="+mn-cs"/>
              </a:defRPr>
            </a:lvl1pPr>
            <a:lvl2pPr marL="457200" algn="l" rtl="0" eaLnBrk="0" fontAlgn="base" hangingPunct="0">
              <a:spcBef>
                <a:spcPct val="100000"/>
              </a:spcBef>
              <a:spcAft>
                <a:spcPct val="0"/>
              </a:spcAft>
              <a:buClr>
                <a:srgbClr val="4EC9CC"/>
              </a:buClr>
              <a:buFont typeface="Batang" pitchFamily="18" charset="-127"/>
              <a:defRPr sz="1000" b="1" kern="1200">
                <a:solidFill>
                  <a:srgbClr val="4EC9CC"/>
                </a:solidFill>
                <a:latin typeface="Arial" charset="0"/>
                <a:ea typeface="+mn-ea"/>
                <a:cs typeface="+mn-cs"/>
              </a:defRPr>
            </a:lvl2pPr>
            <a:lvl3pPr marL="914400" algn="l" rtl="0" eaLnBrk="0" fontAlgn="base" hangingPunct="0">
              <a:spcBef>
                <a:spcPct val="100000"/>
              </a:spcBef>
              <a:spcAft>
                <a:spcPct val="0"/>
              </a:spcAft>
              <a:buClr>
                <a:srgbClr val="4EC9CC"/>
              </a:buClr>
              <a:buFont typeface="Batang" pitchFamily="18" charset="-127"/>
              <a:defRPr sz="1000" b="1" kern="1200">
                <a:solidFill>
                  <a:srgbClr val="4EC9CC"/>
                </a:solidFill>
                <a:latin typeface="Arial" charset="0"/>
                <a:ea typeface="+mn-ea"/>
                <a:cs typeface="+mn-cs"/>
              </a:defRPr>
            </a:lvl3pPr>
            <a:lvl4pPr marL="1371600" algn="l" rtl="0" eaLnBrk="0" fontAlgn="base" hangingPunct="0">
              <a:spcBef>
                <a:spcPct val="100000"/>
              </a:spcBef>
              <a:spcAft>
                <a:spcPct val="0"/>
              </a:spcAft>
              <a:buClr>
                <a:srgbClr val="4EC9CC"/>
              </a:buClr>
              <a:buFont typeface="Batang" pitchFamily="18" charset="-127"/>
              <a:defRPr sz="1000" b="1" kern="1200">
                <a:solidFill>
                  <a:srgbClr val="4EC9CC"/>
                </a:solidFill>
                <a:latin typeface="Arial" charset="0"/>
                <a:ea typeface="+mn-ea"/>
                <a:cs typeface="+mn-cs"/>
              </a:defRPr>
            </a:lvl4pPr>
            <a:lvl5pPr marL="1828800" algn="l" rtl="0" eaLnBrk="0" fontAlgn="base" hangingPunct="0">
              <a:spcBef>
                <a:spcPct val="100000"/>
              </a:spcBef>
              <a:spcAft>
                <a:spcPct val="0"/>
              </a:spcAft>
              <a:buClr>
                <a:srgbClr val="4EC9CC"/>
              </a:buClr>
              <a:buFont typeface="Batang" pitchFamily="18" charset="-127"/>
              <a:defRPr sz="1000" b="1" kern="1200">
                <a:solidFill>
                  <a:srgbClr val="4EC9CC"/>
                </a:solidFill>
                <a:latin typeface="Arial" charset="0"/>
                <a:ea typeface="+mn-ea"/>
                <a:cs typeface="+mn-cs"/>
              </a:defRPr>
            </a:lvl5pPr>
            <a:lvl6pPr marL="2286000" algn="l" defTabSz="914400" rtl="0" eaLnBrk="1" latinLnBrk="0" hangingPunct="1">
              <a:defRPr sz="1000" b="1" kern="1200">
                <a:solidFill>
                  <a:srgbClr val="4EC9CC"/>
                </a:solidFill>
                <a:latin typeface="Arial" charset="0"/>
                <a:ea typeface="+mn-ea"/>
                <a:cs typeface="+mn-cs"/>
              </a:defRPr>
            </a:lvl6pPr>
            <a:lvl7pPr marL="2743200" algn="l" defTabSz="914400" rtl="0" eaLnBrk="1" latinLnBrk="0" hangingPunct="1">
              <a:defRPr sz="1000" b="1" kern="1200">
                <a:solidFill>
                  <a:srgbClr val="4EC9CC"/>
                </a:solidFill>
                <a:latin typeface="Arial" charset="0"/>
                <a:ea typeface="+mn-ea"/>
                <a:cs typeface="+mn-cs"/>
              </a:defRPr>
            </a:lvl7pPr>
            <a:lvl8pPr marL="3200400" algn="l" defTabSz="914400" rtl="0" eaLnBrk="1" latinLnBrk="0" hangingPunct="1">
              <a:defRPr sz="1000" b="1" kern="1200">
                <a:solidFill>
                  <a:srgbClr val="4EC9CC"/>
                </a:solidFill>
                <a:latin typeface="Arial" charset="0"/>
                <a:ea typeface="+mn-ea"/>
                <a:cs typeface="+mn-cs"/>
              </a:defRPr>
            </a:lvl8pPr>
            <a:lvl9pPr marL="3657600" algn="l" defTabSz="914400" rtl="0" eaLnBrk="1" latinLnBrk="0" hangingPunct="1">
              <a:defRPr sz="1000" b="1" kern="1200">
                <a:solidFill>
                  <a:srgbClr val="4EC9CC"/>
                </a:solidFill>
                <a:latin typeface="Arial" charset="0"/>
                <a:ea typeface="+mn-ea"/>
                <a:cs typeface="+mn-cs"/>
              </a:defRPr>
            </a:lvl9pPr>
          </a:lstStyle>
          <a:p>
            <a:fld id="{CEE3062C-A173-40A3-AF3D-DF274005BDBB}" type="slidenum">
              <a:rPr lang="en-AU" sz="900">
                <a:solidFill>
                  <a:schemeClr val="bg1">
                    <a:lumMod val="65000"/>
                  </a:schemeClr>
                </a:solidFill>
              </a:rPr>
              <a:pPr/>
              <a:t>55</a:t>
            </a:fld>
            <a:endParaRPr lang="en-AU" sz="900" dirty="0">
              <a:solidFill>
                <a:schemeClr val="bg1">
                  <a:lumMod val="65000"/>
                </a:schemeClr>
              </a:solidFill>
            </a:endParaRPr>
          </a:p>
        </p:txBody>
      </p:sp>
      <p:pic>
        <p:nvPicPr>
          <p:cNvPr id="7" name="Picture 2" descr="C:\Users\lmckinnon\Desktop\iStock_000042826844_Medium.jpg"/>
          <p:cNvPicPr>
            <a:picLocks noGrp="1" noChangeAspect="1" noChangeArrowheads="1"/>
          </p:cNvPicPr>
          <p:nvPr>
            <p:ph type="pic" sz="quarter" idx="16"/>
          </p:nvPr>
        </p:nvPicPr>
        <p:blipFill>
          <a:blip r:embed="rId3" cstate="print">
            <a:extLst>
              <a:ext uri="{28A0092B-C50C-407E-A947-70E740481C1C}">
                <a14:useLocalDpi xmlns:a14="http://schemas.microsoft.com/office/drawing/2010/main" val="0"/>
              </a:ext>
            </a:extLst>
          </a:blip>
          <a:srcRect l="6" r="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9733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Other considerations</a:t>
            </a:r>
            <a:endParaRPr lang="en-AU" dirty="0"/>
          </a:p>
        </p:txBody>
      </p:sp>
      <p:sp>
        <p:nvSpPr>
          <p:cNvPr id="3" name="Text Placeholder 2"/>
          <p:cNvSpPr>
            <a:spLocks noGrp="1"/>
          </p:cNvSpPr>
          <p:nvPr>
            <p:ph type="body" sz="quarter" idx="10"/>
          </p:nvPr>
        </p:nvSpPr>
        <p:spPr>
          <a:xfrm>
            <a:off x="306388" y="1476000"/>
            <a:ext cx="6993046" cy="5472983"/>
          </a:xfrm>
        </p:spPr>
        <p:txBody>
          <a:bodyPr/>
          <a:lstStyle/>
          <a:p>
            <a:r>
              <a:rPr lang="en-US" dirty="0" smtClean="0"/>
              <a:t>Customer composition – high concentration but blue chip customers</a:t>
            </a:r>
          </a:p>
          <a:p>
            <a:r>
              <a:rPr lang="en-US" dirty="0" smtClean="0"/>
              <a:t>New finance system – could be better than ABC’s but may not easily integrate</a:t>
            </a:r>
          </a:p>
          <a:p>
            <a:r>
              <a:rPr lang="en-US" dirty="0" smtClean="0"/>
              <a:t>International customers – could expand ABC’s customer base but possibly outside of target regions</a:t>
            </a:r>
          </a:p>
          <a:p>
            <a:r>
              <a:rPr lang="en-US" dirty="0" smtClean="0"/>
              <a:t>Queensland location – could open up a new market, or cause integration issues</a:t>
            </a:r>
          </a:p>
          <a:p>
            <a:r>
              <a:rPr lang="en-US" dirty="0" smtClean="0"/>
              <a:t>ABC has purchased three companies since 2013 – there could be possible integration synergies or issues</a:t>
            </a:r>
          </a:p>
        </p:txBody>
      </p:sp>
      <p:sp>
        <p:nvSpPr>
          <p:cNvPr id="4" name="Slide Number Placeholder 1"/>
          <p:cNvSpPr txBox="1">
            <a:spLocks/>
          </p:cNvSpPr>
          <p:nvPr/>
        </p:nvSpPr>
        <p:spPr>
          <a:xfrm>
            <a:off x="10220585" y="7223884"/>
            <a:ext cx="399825" cy="262544"/>
          </a:xfrm>
          <a:prstGeom prst="rect">
            <a:avLst/>
          </a:prstGeom>
        </p:spPr>
        <p:txBody>
          <a:bodyPr lIns="99569" tIns="49785" rIns="99569" bIns="49785"/>
          <a:lstStyle>
            <a:defPPr>
              <a:defRPr lang="en-AU"/>
            </a:defPPr>
            <a:lvl1pPr algn="l" rtl="0" eaLnBrk="0" fontAlgn="base" hangingPunct="0">
              <a:spcBef>
                <a:spcPct val="100000"/>
              </a:spcBef>
              <a:spcAft>
                <a:spcPct val="0"/>
              </a:spcAft>
              <a:buClr>
                <a:srgbClr val="4EC9CC"/>
              </a:buClr>
              <a:buFont typeface="Batang" pitchFamily="18" charset="-127"/>
              <a:defRPr sz="1000" b="1" kern="1200">
                <a:solidFill>
                  <a:srgbClr val="4EC9CC"/>
                </a:solidFill>
                <a:latin typeface="Arial" charset="0"/>
                <a:ea typeface="+mn-ea"/>
                <a:cs typeface="+mn-cs"/>
              </a:defRPr>
            </a:lvl1pPr>
            <a:lvl2pPr marL="457200" algn="l" rtl="0" eaLnBrk="0" fontAlgn="base" hangingPunct="0">
              <a:spcBef>
                <a:spcPct val="100000"/>
              </a:spcBef>
              <a:spcAft>
                <a:spcPct val="0"/>
              </a:spcAft>
              <a:buClr>
                <a:srgbClr val="4EC9CC"/>
              </a:buClr>
              <a:buFont typeface="Batang" pitchFamily="18" charset="-127"/>
              <a:defRPr sz="1000" b="1" kern="1200">
                <a:solidFill>
                  <a:srgbClr val="4EC9CC"/>
                </a:solidFill>
                <a:latin typeface="Arial" charset="0"/>
                <a:ea typeface="+mn-ea"/>
                <a:cs typeface="+mn-cs"/>
              </a:defRPr>
            </a:lvl2pPr>
            <a:lvl3pPr marL="914400" algn="l" rtl="0" eaLnBrk="0" fontAlgn="base" hangingPunct="0">
              <a:spcBef>
                <a:spcPct val="100000"/>
              </a:spcBef>
              <a:spcAft>
                <a:spcPct val="0"/>
              </a:spcAft>
              <a:buClr>
                <a:srgbClr val="4EC9CC"/>
              </a:buClr>
              <a:buFont typeface="Batang" pitchFamily="18" charset="-127"/>
              <a:defRPr sz="1000" b="1" kern="1200">
                <a:solidFill>
                  <a:srgbClr val="4EC9CC"/>
                </a:solidFill>
                <a:latin typeface="Arial" charset="0"/>
                <a:ea typeface="+mn-ea"/>
                <a:cs typeface="+mn-cs"/>
              </a:defRPr>
            </a:lvl3pPr>
            <a:lvl4pPr marL="1371600" algn="l" rtl="0" eaLnBrk="0" fontAlgn="base" hangingPunct="0">
              <a:spcBef>
                <a:spcPct val="100000"/>
              </a:spcBef>
              <a:spcAft>
                <a:spcPct val="0"/>
              </a:spcAft>
              <a:buClr>
                <a:srgbClr val="4EC9CC"/>
              </a:buClr>
              <a:buFont typeface="Batang" pitchFamily="18" charset="-127"/>
              <a:defRPr sz="1000" b="1" kern="1200">
                <a:solidFill>
                  <a:srgbClr val="4EC9CC"/>
                </a:solidFill>
                <a:latin typeface="Arial" charset="0"/>
                <a:ea typeface="+mn-ea"/>
                <a:cs typeface="+mn-cs"/>
              </a:defRPr>
            </a:lvl4pPr>
            <a:lvl5pPr marL="1828800" algn="l" rtl="0" eaLnBrk="0" fontAlgn="base" hangingPunct="0">
              <a:spcBef>
                <a:spcPct val="100000"/>
              </a:spcBef>
              <a:spcAft>
                <a:spcPct val="0"/>
              </a:spcAft>
              <a:buClr>
                <a:srgbClr val="4EC9CC"/>
              </a:buClr>
              <a:buFont typeface="Batang" pitchFamily="18" charset="-127"/>
              <a:defRPr sz="1000" b="1" kern="1200">
                <a:solidFill>
                  <a:srgbClr val="4EC9CC"/>
                </a:solidFill>
                <a:latin typeface="Arial" charset="0"/>
                <a:ea typeface="+mn-ea"/>
                <a:cs typeface="+mn-cs"/>
              </a:defRPr>
            </a:lvl5pPr>
            <a:lvl6pPr marL="2286000" algn="l" defTabSz="914400" rtl="0" eaLnBrk="1" latinLnBrk="0" hangingPunct="1">
              <a:defRPr sz="1000" b="1" kern="1200">
                <a:solidFill>
                  <a:srgbClr val="4EC9CC"/>
                </a:solidFill>
                <a:latin typeface="Arial" charset="0"/>
                <a:ea typeface="+mn-ea"/>
                <a:cs typeface="+mn-cs"/>
              </a:defRPr>
            </a:lvl6pPr>
            <a:lvl7pPr marL="2743200" algn="l" defTabSz="914400" rtl="0" eaLnBrk="1" latinLnBrk="0" hangingPunct="1">
              <a:defRPr sz="1000" b="1" kern="1200">
                <a:solidFill>
                  <a:srgbClr val="4EC9CC"/>
                </a:solidFill>
                <a:latin typeface="Arial" charset="0"/>
                <a:ea typeface="+mn-ea"/>
                <a:cs typeface="+mn-cs"/>
              </a:defRPr>
            </a:lvl7pPr>
            <a:lvl8pPr marL="3200400" algn="l" defTabSz="914400" rtl="0" eaLnBrk="1" latinLnBrk="0" hangingPunct="1">
              <a:defRPr sz="1000" b="1" kern="1200">
                <a:solidFill>
                  <a:srgbClr val="4EC9CC"/>
                </a:solidFill>
                <a:latin typeface="Arial" charset="0"/>
                <a:ea typeface="+mn-ea"/>
                <a:cs typeface="+mn-cs"/>
              </a:defRPr>
            </a:lvl8pPr>
            <a:lvl9pPr marL="3657600" algn="l" defTabSz="914400" rtl="0" eaLnBrk="1" latinLnBrk="0" hangingPunct="1">
              <a:defRPr sz="1000" b="1" kern="1200">
                <a:solidFill>
                  <a:srgbClr val="4EC9CC"/>
                </a:solidFill>
                <a:latin typeface="Arial" charset="0"/>
                <a:ea typeface="+mn-ea"/>
                <a:cs typeface="+mn-cs"/>
              </a:defRPr>
            </a:lvl9pPr>
          </a:lstStyle>
          <a:p>
            <a:fld id="{CEE3062C-A173-40A3-AF3D-DF274005BDBB}" type="slidenum">
              <a:rPr lang="en-AU" sz="900">
                <a:solidFill>
                  <a:schemeClr val="bg1">
                    <a:lumMod val="65000"/>
                  </a:schemeClr>
                </a:solidFill>
              </a:rPr>
              <a:pPr/>
              <a:t>56</a:t>
            </a:fld>
            <a:endParaRPr lang="en-AU" sz="900" dirty="0">
              <a:solidFill>
                <a:schemeClr val="bg1">
                  <a:lumMod val="65000"/>
                </a:schemeClr>
              </a:solidFill>
            </a:endParaRPr>
          </a:p>
        </p:txBody>
      </p:sp>
      <p:pic>
        <p:nvPicPr>
          <p:cNvPr id="7" name="Picture 2" descr="C:\Users\lmckinnon\Desktop\iStock_000058212174_Large.jpg"/>
          <p:cNvPicPr>
            <a:picLocks noGrp="1" noChangeAspect="1" noChangeArrowheads="1"/>
          </p:cNvPicPr>
          <p:nvPr>
            <p:ph type="pic" sz="quarter" idx="16"/>
          </p:nvPr>
        </p:nvPicPr>
        <p:blipFill>
          <a:blip r:embed="rId3" cstate="print">
            <a:extLst>
              <a:ext uri="{28A0092B-C50C-407E-A947-70E740481C1C}">
                <a14:useLocalDpi xmlns:a14="http://schemas.microsoft.com/office/drawing/2010/main" val="0"/>
              </a:ext>
            </a:extLst>
          </a:blip>
          <a:srcRect l="6" r="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7562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lmckinnon\Desktop\iStock_000021292651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32006"/>
            <a:ext cx="10693400" cy="487587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3126828"/>
            <a:ext cx="5706459" cy="192339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900" dirty="0">
              <a:latin typeface="Malgun Gothic" panose="020B0503020000020004" pitchFamily="34" charset="-127"/>
              <a:ea typeface="Malgun Gothic" panose="020B0503020000020004" pitchFamily="34" charset="-127"/>
            </a:endParaRPr>
          </a:p>
        </p:txBody>
      </p:sp>
      <p:sp>
        <p:nvSpPr>
          <p:cNvPr id="2" name="Slide Number Placeholder 1"/>
          <p:cNvSpPr>
            <a:spLocks noGrp="1"/>
          </p:cNvSpPr>
          <p:nvPr>
            <p:ph type="sldNum" sz="quarter" idx="4"/>
          </p:nvPr>
        </p:nvSpPr>
        <p:spPr/>
        <p:txBody>
          <a:bodyPr/>
          <a:lstStyle/>
          <a:p>
            <a:fld id="{E1D6F247-3AD3-E042-9E97-526F5FCB804A}" type="slidenum">
              <a:rPr lang="en-US" smtClean="0"/>
              <a:pPr/>
              <a:t>57</a:t>
            </a:fld>
            <a:endParaRPr lang="en-US" dirty="0"/>
          </a:p>
        </p:txBody>
      </p:sp>
      <p:sp>
        <p:nvSpPr>
          <p:cNvPr id="3" name="Text Placeholder 2"/>
          <p:cNvSpPr>
            <a:spLocks noGrp="1"/>
          </p:cNvSpPr>
          <p:nvPr>
            <p:ph type="body" sz="quarter" idx="10"/>
          </p:nvPr>
        </p:nvSpPr>
        <p:spPr>
          <a:xfrm>
            <a:off x="249238" y="3122519"/>
            <a:ext cx="5341937" cy="1933575"/>
          </a:xfrm>
        </p:spPr>
        <p:txBody>
          <a:bodyPr anchor="ctr"/>
          <a:lstStyle/>
          <a:p>
            <a:pPr marL="86400" indent="0">
              <a:buNone/>
            </a:pPr>
            <a:r>
              <a:rPr lang="en-US" sz="2000" b="1" dirty="0"/>
              <a:t>Wrap-up </a:t>
            </a:r>
            <a:endParaRPr lang="en-US" sz="2000" dirty="0"/>
          </a:p>
        </p:txBody>
      </p:sp>
    </p:spTree>
    <p:extLst>
      <p:ext uri="{BB962C8B-B14F-4D97-AF65-F5344CB8AC3E}">
        <p14:creationId xmlns:p14="http://schemas.microsoft.com/office/powerpoint/2010/main" val="40944452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lmckinnon\Desktop\iStock_000021292651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32006"/>
            <a:ext cx="10693400" cy="487587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3126828"/>
            <a:ext cx="5706459" cy="192339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900" dirty="0">
              <a:latin typeface="Malgun Gothic" panose="020B0503020000020004" pitchFamily="34" charset="-127"/>
              <a:ea typeface="Malgun Gothic" panose="020B0503020000020004" pitchFamily="34" charset="-127"/>
            </a:endParaRPr>
          </a:p>
        </p:txBody>
      </p:sp>
      <p:sp>
        <p:nvSpPr>
          <p:cNvPr id="2" name="Slide Number Placeholder 1"/>
          <p:cNvSpPr>
            <a:spLocks noGrp="1"/>
          </p:cNvSpPr>
          <p:nvPr>
            <p:ph type="sldNum" sz="quarter" idx="4"/>
          </p:nvPr>
        </p:nvSpPr>
        <p:spPr/>
        <p:txBody>
          <a:bodyPr/>
          <a:lstStyle/>
          <a:p>
            <a:fld id="{E1D6F247-3AD3-E042-9E97-526F5FCB804A}" type="slidenum">
              <a:rPr lang="en-US" smtClean="0"/>
              <a:pPr/>
              <a:t>58</a:t>
            </a:fld>
            <a:endParaRPr lang="en-US" dirty="0"/>
          </a:p>
        </p:txBody>
      </p:sp>
      <p:sp>
        <p:nvSpPr>
          <p:cNvPr id="3" name="Text Placeholder 2"/>
          <p:cNvSpPr>
            <a:spLocks noGrp="1"/>
          </p:cNvSpPr>
          <p:nvPr>
            <p:ph type="body" sz="quarter" idx="10"/>
          </p:nvPr>
        </p:nvSpPr>
        <p:spPr>
          <a:xfrm>
            <a:off x="249238" y="3122519"/>
            <a:ext cx="5341937" cy="1933575"/>
          </a:xfrm>
        </p:spPr>
        <p:txBody>
          <a:bodyPr anchor="ctr"/>
          <a:lstStyle/>
          <a:p>
            <a:pPr marL="86400" indent="0">
              <a:buNone/>
            </a:pPr>
            <a:r>
              <a:rPr lang="en-US" sz="2000" b="1" dirty="0" smtClean="0"/>
              <a:t>Summary: Think </a:t>
            </a:r>
            <a:r>
              <a:rPr lang="en-US" sz="2000" b="1" dirty="0"/>
              <a:t>about one of the issues you are currently working on – which of these tools might assist</a:t>
            </a:r>
            <a:r>
              <a:rPr lang="en-US" sz="2000" b="1" dirty="0" smtClean="0"/>
              <a:t>?</a:t>
            </a:r>
            <a:endParaRPr lang="en-US" sz="2000" b="1" dirty="0"/>
          </a:p>
        </p:txBody>
      </p:sp>
    </p:spTree>
    <p:extLst>
      <p:ext uri="{BB962C8B-B14F-4D97-AF65-F5344CB8AC3E}">
        <p14:creationId xmlns:p14="http://schemas.microsoft.com/office/powerpoint/2010/main" val="2042092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Case study background </a:t>
            </a:r>
            <a:r>
              <a:rPr lang="en-AU" dirty="0" smtClean="0"/>
              <a:t>– ABC Constructions</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5</a:t>
            </a:fld>
            <a:endParaRPr lang="en-US" dirty="0"/>
          </a:p>
        </p:txBody>
      </p:sp>
      <p:sp>
        <p:nvSpPr>
          <p:cNvPr id="4" name="Text Placeholder 3"/>
          <p:cNvSpPr>
            <a:spLocks noGrp="1"/>
          </p:cNvSpPr>
          <p:nvPr>
            <p:ph type="body" sz="quarter" idx="10"/>
          </p:nvPr>
        </p:nvSpPr>
        <p:spPr>
          <a:xfrm>
            <a:off x="306388" y="1476000"/>
            <a:ext cx="6402756" cy="5472983"/>
          </a:xfrm>
        </p:spPr>
        <p:txBody>
          <a:bodyPr/>
          <a:lstStyle/>
          <a:p>
            <a:r>
              <a:rPr lang="en-US" dirty="0" smtClean="0"/>
              <a:t>ABC Constructions </a:t>
            </a:r>
            <a:r>
              <a:rPr lang="en-US" dirty="0"/>
              <a:t>is a publicly listed entity in the </a:t>
            </a:r>
            <a:r>
              <a:rPr lang="en-US" dirty="0" smtClean="0"/>
              <a:t>construction </a:t>
            </a:r>
            <a:r>
              <a:rPr lang="en-US" dirty="0"/>
              <a:t>services </a:t>
            </a:r>
            <a:r>
              <a:rPr lang="en-US" dirty="0" smtClean="0"/>
              <a:t>sector</a:t>
            </a:r>
            <a:endParaRPr lang="en-US" dirty="0"/>
          </a:p>
          <a:p>
            <a:r>
              <a:rPr lang="en-US" dirty="0"/>
              <a:t>Recently went through an IPO to fund a rapid expansion </a:t>
            </a:r>
            <a:r>
              <a:rPr lang="en-US" dirty="0" smtClean="0"/>
              <a:t>in construction activity</a:t>
            </a:r>
            <a:endParaRPr lang="en-US" dirty="0"/>
          </a:p>
          <a:p>
            <a:r>
              <a:rPr lang="en-US" dirty="0"/>
              <a:t>Business built on expected growth in demand for </a:t>
            </a:r>
            <a:r>
              <a:rPr lang="en-US" dirty="0" smtClean="0"/>
              <a:t>construction services based on residential and commercial construction activity</a:t>
            </a:r>
            <a:endParaRPr lang="en-US" dirty="0"/>
          </a:p>
          <a:p>
            <a:r>
              <a:rPr lang="en-US" dirty="0"/>
              <a:t>Highly skilled workforce and large fleet of specialist </a:t>
            </a:r>
            <a:r>
              <a:rPr lang="en-US" dirty="0" smtClean="0"/>
              <a:t>construction equipment</a:t>
            </a:r>
            <a:endParaRPr lang="en-US" dirty="0"/>
          </a:p>
          <a:p>
            <a:r>
              <a:rPr lang="en-US" dirty="0"/>
              <a:t>Highly acquisitive business that has grown in </a:t>
            </a:r>
            <a:r>
              <a:rPr lang="en-US" dirty="0" smtClean="0"/>
              <a:t>FY16 </a:t>
            </a:r>
            <a:r>
              <a:rPr lang="en-US" dirty="0"/>
              <a:t>and is expected to grow in </a:t>
            </a:r>
            <a:r>
              <a:rPr lang="en-US" dirty="0" smtClean="0"/>
              <a:t>FY17, </a:t>
            </a:r>
            <a:r>
              <a:rPr lang="en-US" dirty="0"/>
              <a:t>including securing increased funding from its secured lenders </a:t>
            </a:r>
          </a:p>
          <a:p>
            <a:r>
              <a:rPr lang="en-US" dirty="0"/>
              <a:t>Long term relationship-based contracts established with a number of leading blue-chip </a:t>
            </a:r>
            <a:r>
              <a:rPr lang="en-US" dirty="0" smtClean="0"/>
              <a:t>construction/development </a:t>
            </a:r>
            <a:r>
              <a:rPr lang="en-US" dirty="0"/>
              <a:t>companies in Australia</a:t>
            </a:r>
          </a:p>
          <a:p>
            <a:r>
              <a:rPr lang="en-US" dirty="0"/>
              <a:t>You are the in-house counsel for </a:t>
            </a:r>
            <a:r>
              <a:rPr lang="en-US" dirty="0" smtClean="0"/>
              <a:t>ABC, </a:t>
            </a:r>
            <a:r>
              <a:rPr lang="en-US" dirty="0"/>
              <a:t>with a role that includes:</a:t>
            </a:r>
          </a:p>
          <a:p>
            <a:pPr lvl="1"/>
            <a:r>
              <a:rPr lang="en-US" dirty="0"/>
              <a:t>Input into contracts  (including financing and suppliers); and</a:t>
            </a:r>
          </a:p>
          <a:p>
            <a:pPr lvl="1"/>
            <a:r>
              <a:rPr lang="en-US" dirty="0"/>
              <a:t>Involvement in an internal due diligence committee with respect to a potential acquisition</a:t>
            </a:r>
          </a:p>
          <a:p>
            <a:endParaRPr lang="en-AU" dirty="0"/>
          </a:p>
        </p:txBody>
      </p:sp>
      <p:pic>
        <p:nvPicPr>
          <p:cNvPr id="7171" name="Picture 3"/>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rcRect l="844" r="844"/>
          <a:stretch>
            <a:fillRect/>
          </a:stretch>
        </p:blipFill>
        <p:spPr bwMode="auto">
          <a:xfrm>
            <a:off x="6752205" y="1476375"/>
            <a:ext cx="3633219" cy="399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17023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lmckinnon\Desktop\iStock_000021292651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32006"/>
            <a:ext cx="10693400" cy="487587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3126828"/>
            <a:ext cx="5706459" cy="192339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900" dirty="0">
              <a:latin typeface="Malgun Gothic" panose="020B0503020000020004" pitchFamily="34" charset="-127"/>
              <a:ea typeface="Malgun Gothic" panose="020B0503020000020004" pitchFamily="34" charset="-127"/>
            </a:endParaRPr>
          </a:p>
        </p:txBody>
      </p:sp>
      <p:sp>
        <p:nvSpPr>
          <p:cNvPr id="2" name="Slide Number Placeholder 1"/>
          <p:cNvSpPr>
            <a:spLocks noGrp="1"/>
          </p:cNvSpPr>
          <p:nvPr>
            <p:ph type="sldNum" sz="quarter" idx="4"/>
          </p:nvPr>
        </p:nvSpPr>
        <p:spPr/>
        <p:txBody>
          <a:bodyPr/>
          <a:lstStyle/>
          <a:p>
            <a:fld id="{E1D6F247-3AD3-E042-9E97-526F5FCB804A}" type="slidenum">
              <a:rPr lang="en-US" smtClean="0"/>
              <a:pPr/>
              <a:t>59</a:t>
            </a:fld>
            <a:endParaRPr lang="en-US" dirty="0"/>
          </a:p>
        </p:txBody>
      </p:sp>
      <p:sp>
        <p:nvSpPr>
          <p:cNvPr id="3" name="Text Placeholder 2"/>
          <p:cNvSpPr>
            <a:spLocks noGrp="1"/>
          </p:cNvSpPr>
          <p:nvPr>
            <p:ph type="body" sz="quarter" idx="10"/>
          </p:nvPr>
        </p:nvSpPr>
        <p:spPr>
          <a:xfrm>
            <a:off x="249238" y="3122519"/>
            <a:ext cx="5341937" cy="1933575"/>
          </a:xfrm>
        </p:spPr>
        <p:txBody>
          <a:bodyPr anchor="ctr"/>
          <a:lstStyle/>
          <a:p>
            <a:pPr marL="86400" indent="0">
              <a:buNone/>
            </a:pPr>
            <a:r>
              <a:rPr lang="en-US" sz="2000" b="1" dirty="0"/>
              <a:t>Were your questions answered? </a:t>
            </a:r>
            <a:endParaRPr lang="en-US" sz="2000" b="1" dirty="0" smtClean="0"/>
          </a:p>
          <a:p>
            <a:pPr marL="86400" indent="0">
              <a:buNone/>
            </a:pPr>
            <a:r>
              <a:rPr lang="en-US" sz="2000" dirty="0" smtClean="0"/>
              <a:t>What </a:t>
            </a:r>
            <a:r>
              <a:rPr lang="en-US" sz="2000" dirty="0"/>
              <a:t>you always wanted to know but were afraid to ask? (financially speaking</a:t>
            </a:r>
            <a:r>
              <a:rPr lang="en-US" sz="2000" dirty="0" smtClean="0"/>
              <a:t>) </a:t>
            </a:r>
            <a:endParaRPr lang="en-US" sz="2000" dirty="0"/>
          </a:p>
        </p:txBody>
      </p:sp>
    </p:spTree>
    <p:extLst>
      <p:ext uri="{BB962C8B-B14F-4D97-AF65-F5344CB8AC3E}">
        <p14:creationId xmlns:p14="http://schemas.microsoft.com/office/powerpoint/2010/main" val="20420921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AU" dirty="0"/>
              <a:t>Were the objectives met?</a:t>
            </a:r>
          </a:p>
        </p:txBody>
      </p:sp>
      <p:sp>
        <p:nvSpPr>
          <p:cNvPr id="2" name="Slide Number Placeholder 1"/>
          <p:cNvSpPr>
            <a:spLocks noGrp="1"/>
          </p:cNvSpPr>
          <p:nvPr>
            <p:ph type="sldNum" sz="quarter" idx="4"/>
          </p:nvPr>
        </p:nvSpPr>
        <p:spPr/>
        <p:txBody>
          <a:bodyPr/>
          <a:lstStyle/>
          <a:p>
            <a:fld id="{CEE3062C-A173-40A3-AF3D-DF274005BDBB}" type="slidenum">
              <a:rPr lang="en-AU" smtClean="0"/>
              <a:pPr/>
              <a:t>60</a:t>
            </a:fld>
            <a:endParaRPr lang="en-AU" dirty="0"/>
          </a:p>
        </p:txBody>
      </p:sp>
      <p:sp>
        <p:nvSpPr>
          <p:cNvPr id="4" name="Text Placeholder 3"/>
          <p:cNvSpPr>
            <a:spLocks noGrp="1"/>
          </p:cNvSpPr>
          <p:nvPr>
            <p:ph type="body" sz="quarter" idx="10"/>
          </p:nvPr>
        </p:nvSpPr>
        <p:spPr/>
        <p:txBody>
          <a:bodyPr/>
          <a:lstStyle/>
          <a:p>
            <a:pPr>
              <a:buClr>
                <a:schemeClr val="accent1"/>
              </a:buClr>
              <a:buFont typeface="Wingdings" panose="05000000000000000000" pitchFamily="2" charset="2"/>
              <a:buChar char=""/>
            </a:pPr>
            <a:r>
              <a:rPr lang="en-US" dirty="0" smtClean="0"/>
              <a:t>A framework </a:t>
            </a:r>
            <a:r>
              <a:rPr lang="en-US" dirty="0"/>
              <a:t>for commercial and financial analysis</a:t>
            </a:r>
          </a:p>
          <a:p>
            <a:pPr>
              <a:buClr>
                <a:schemeClr val="accent1"/>
              </a:buClr>
              <a:buFont typeface="Wingdings" panose="05000000000000000000" pitchFamily="2" charset="2"/>
              <a:buChar char=""/>
            </a:pPr>
            <a:r>
              <a:rPr lang="en-US" dirty="0" smtClean="0"/>
              <a:t>Enhanced ability </a:t>
            </a:r>
            <a:r>
              <a:rPr lang="en-US" dirty="0"/>
              <a:t>to understand financial information</a:t>
            </a:r>
          </a:p>
          <a:p>
            <a:pPr>
              <a:buClr>
                <a:schemeClr val="accent1"/>
              </a:buClr>
              <a:buFont typeface="Wingdings" panose="05000000000000000000" pitchFamily="2" charset="2"/>
              <a:buChar char=""/>
            </a:pPr>
            <a:r>
              <a:rPr lang="en-US" dirty="0" smtClean="0"/>
              <a:t>Understanding of </a:t>
            </a:r>
            <a:r>
              <a:rPr lang="en-US" dirty="0"/>
              <a:t>common financial ratios and metrics</a:t>
            </a:r>
          </a:p>
          <a:p>
            <a:pPr>
              <a:buClr>
                <a:schemeClr val="accent1"/>
              </a:buClr>
              <a:buFont typeface="Wingdings" panose="05000000000000000000" pitchFamily="2" charset="2"/>
              <a:buChar char=""/>
            </a:pPr>
            <a:r>
              <a:rPr lang="en-US" dirty="0" smtClean="0"/>
              <a:t>Identification of commercial </a:t>
            </a:r>
            <a:r>
              <a:rPr lang="en-US" dirty="0"/>
              <a:t>and financial “red flags”</a:t>
            </a:r>
          </a:p>
          <a:p>
            <a:pPr>
              <a:buClr>
                <a:schemeClr val="accent1"/>
              </a:buClr>
              <a:buFont typeface="Wingdings" panose="05000000000000000000" pitchFamily="2" charset="2"/>
              <a:buChar char=""/>
            </a:pPr>
            <a:r>
              <a:rPr lang="en-US" dirty="0" smtClean="0"/>
              <a:t>Bridge built </a:t>
            </a:r>
            <a:r>
              <a:rPr lang="en-US" dirty="0"/>
              <a:t>between legal/compliance and operational aspects of your business</a:t>
            </a:r>
          </a:p>
          <a:p>
            <a:endParaRPr lang="en-AU" dirty="0"/>
          </a:p>
        </p:txBody>
      </p:sp>
      <p:pic>
        <p:nvPicPr>
          <p:cNvPr id="7" name="Picture 2" descr="C:\Users\lmckinnon\Desktop\iStock_000045622474_Large.jpg"/>
          <p:cNvPicPr>
            <a:picLocks noGrp="1" noChangeAspect="1" noChangeArrowheads="1"/>
          </p:cNvPicPr>
          <p:nvPr>
            <p:ph type="pic" sz="quarter" idx="16"/>
          </p:nvPr>
        </p:nvPicPr>
        <p:blipFill>
          <a:blip r:embed="rId3" cstate="print">
            <a:extLst>
              <a:ext uri="{28A0092B-C50C-407E-A947-70E740481C1C}">
                <a14:useLocalDpi xmlns:a14="http://schemas.microsoft.com/office/drawing/2010/main" val="0"/>
              </a:ext>
            </a:extLst>
          </a:blip>
          <a:srcRect l="6" r="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5614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Q&amp;A</a:t>
            </a:r>
            <a:endParaRPr lang="en-AU" dirty="0"/>
          </a:p>
        </p:txBody>
      </p:sp>
    </p:spTree>
    <p:extLst>
      <p:ext uri="{BB962C8B-B14F-4D97-AF65-F5344CB8AC3E}">
        <p14:creationId xmlns:p14="http://schemas.microsoft.com/office/powerpoint/2010/main" val="490106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lmckinnon\Desktop\iStock_000021292651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32006"/>
            <a:ext cx="10693400" cy="48758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509" y="3069428"/>
            <a:ext cx="5706459" cy="192339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900" dirty="0">
              <a:latin typeface="Malgun Gothic" panose="020B0503020000020004" pitchFamily="34" charset="-127"/>
              <a:ea typeface="Malgun Gothic" panose="020B0503020000020004" pitchFamily="34" charset="-127"/>
            </a:endParaRPr>
          </a:p>
        </p:txBody>
      </p:sp>
      <p:sp>
        <p:nvSpPr>
          <p:cNvPr id="2" name="Slide Number Placeholder 1"/>
          <p:cNvSpPr>
            <a:spLocks noGrp="1"/>
          </p:cNvSpPr>
          <p:nvPr>
            <p:ph type="sldNum" sz="quarter" idx="4"/>
          </p:nvPr>
        </p:nvSpPr>
        <p:spPr/>
        <p:txBody>
          <a:bodyPr/>
          <a:lstStyle/>
          <a:p>
            <a:fld id="{E1D6F247-3AD3-E042-9E97-526F5FCB804A}" type="slidenum">
              <a:rPr lang="en-US" smtClean="0"/>
              <a:pPr/>
              <a:t>6</a:t>
            </a:fld>
            <a:endParaRPr lang="en-US" dirty="0"/>
          </a:p>
        </p:txBody>
      </p:sp>
      <p:sp>
        <p:nvSpPr>
          <p:cNvPr id="3" name="Text Placeholder 2"/>
          <p:cNvSpPr>
            <a:spLocks noGrp="1"/>
          </p:cNvSpPr>
          <p:nvPr>
            <p:ph type="body" sz="quarter" idx="10"/>
          </p:nvPr>
        </p:nvSpPr>
        <p:spPr>
          <a:xfrm>
            <a:off x="249238" y="3075019"/>
            <a:ext cx="5341937" cy="1933575"/>
          </a:xfrm>
        </p:spPr>
        <p:txBody>
          <a:bodyPr anchor="ctr"/>
          <a:lstStyle/>
          <a:p>
            <a:pPr marL="86400" indent="0">
              <a:buNone/>
            </a:pPr>
            <a:r>
              <a:rPr lang="en-US" sz="2000" b="1" dirty="0"/>
              <a:t>Understanding financial statements</a:t>
            </a:r>
          </a:p>
        </p:txBody>
      </p:sp>
    </p:spTree>
    <p:extLst>
      <p:ext uri="{BB962C8B-B14F-4D97-AF65-F5344CB8AC3E}">
        <p14:creationId xmlns:p14="http://schemas.microsoft.com/office/powerpoint/2010/main" val="3162000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What are Financial statements/reports?</a:t>
            </a:r>
          </a:p>
        </p:txBody>
      </p:sp>
      <p:sp>
        <p:nvSpPr>
          <p:cNvPr id="3" name="Slide Number Placeholder 2"/>
          <p:cNvSpPr>
            <a:spLocks noGrp="1"/>
          </p:cNvSpPr>
          <p:nvPr>
            <p:ph type="sldNum" sz="quarter" idx="4"/>
          </p:nvPr>
        </p:nvSpPr>
        <p:spPr/>
        <p:txBody>
          <a:bodyPr/>
          <a:lstStyle/>
          <a:p>
            <a:fld id="{E1D6F247-3AD3-E042-9E97-526F5FCB804A}" type="slidenum">
              <a:rPr lang="en-US" smtClean="0"/>
              <a:pPr/>
              <a:t>7</a:t>
            </a:fld>
            <a:endParaRPr lang="en-US" dirty="0"/>
          </a:p>
        </p:txBody>
      </p:sp>
      <p:sp>
        <p:nvSpPr>
          <p:cNvPr id="4" name="Text Placeholder 3"/>
          <p:cNvSpPr>
            <a:spLocks noGrp="1"/>
          </p:cNvSpPr>
          <p:nvPr>
            <p:ph type="body" sz="quarter" idx="10"/>
          </p:nvPr>
        </p:nvSpPr>
        <p:spPr/>
        <p:txBody>
          <a:bodyPr/>
          <a:lstStyle/>
          <a:p>
            <a:pPr marL="0" indent="0">
              <a:buNone/>
            </a:pPr>
            <a:r>
              <a:rPr lang="en-US" b="1" dirty="0" smtClean="0">
                <a:solidFill>
                  <a:schemeClr val="accent1"/>
                </a:solidFill>
              </a:rPr>
              <a:t>“The </a:t>
            </a:r>
            <a:r>
              <a:rPr lang="en-US" b="1" dirty="0">
                <a:solidFill>
                  <a:schemeClr val="accent1"/>
                </a:solidFill>
              </a:rPr>
              <a:t>objective of financial reports is to provide information about the financial position, financial performance and cash flows of an entity that is useful to a wide range of users in making economic </a:t>
            </a:r>
            <a:r>
              <a:rPr lang="en-US" b="1" dirty="0" smtClean="0">
                <a:solidFill>
                  <a:schemeClr val="accent1"/>
                </a:solidFill>
              </a:rPr>
              <a:t>decisions.”</a:t>
            </a:r>
          </a:p>
          <a:p>
            <a:pPr marL="0" indent="0">
              <a:buNone/>
            </a:pPr>
            <a:r>
              <a:rPr lang="en-US" b="1" dirty="0" smtClean="0">
                <a:solidFill>
                  <a:schemeClr val="accent1"/>
                </a:solidFill>
              </a:rPr>
              <a:t>- Australian </a:t>
            </a:r>
            <a:r>
              <a:rPr lang="en-US" b="1" dirty="0">
                <a:solidFill>
                  <a:schemeClr val="accent1"/>
                </a:solidFill>
              </a:rPr>
              <a:t>Accounting Standards Board</a:t>
            </a:r>
          </a:p>
          <a:p>
            <a:pPr marL="0" indent="0">
              <a:buNone/>
            </a:pPr>
            <a:endParaRPr lang="en-US" dirty="0" smtClean="0"/>
          </a:p>
          <a:p>
            <a:pPr marL="0" indent="0">
              <a:buNone/>
            </a:pPr>
            <a:r>
              <a:rPr lang="en-US" dirty="0" smtClean="0"/>
              <a:t>What </a:t>
            </a:r>
            <a:r>
              <a:rPr lang="en-US" dirty="0"/>
              <a:t>information is shown in financial statements:</a:t>
            </a:r>
          </a:p>
          <a:p>
            <a:r>
              <a:rPr lang="en-US" dirty="0"/>
              <a:t>The ability of an entity to generate </a:t>
            </a:r>
            <a:r>
              <a:rPr lang="en-US" b="1" dirty="0"/>
              <a:t>cash</a:t>
            </a:r>
            <a:r>
              <a:rPr lang="en-US" dirty="0"/>
              <a:t> and the timing </a:t>
            </a:r>
            <a:r>
              <a:rPr lang="en-US" dirty="0" smtClean="0"/>
              <a:t>and </a:t>
            </a:r>
            <a:r>
              <a:rPr lang="en-US" dirty="0"/>
              <a:t>certainty of cash flows</a:t>
            </a:r>
          </a:p>
          <a:p>
            <a:r>
              <a:rPr lang="en-US" dirty="0"/>
              <a:t>Information about the </a:t>
            </a:r>
            <a:r>
              <a:rPr lang="en-US" b="1" dirty="0"/>
              <a:t>assets</a:t>
            </a:r>
            <a:r>
              <a:rPr lang="en-US" dirty="0"/>
              <a:t> controlled by the entity</a:t>
            </a:r>
          </a:p>
          <a:p>
            <a:r>
              <a:rPr lang="en-US" dirty="0"/>
              <a:t>Information on the </a:t>
            </a:r>
            <a:r>
              <a:rPr lang="en-US" b="1" dirty="0"/>
              <a:t>financial structure</a:t>
            </a:r>
            <a:r>
              <a:rPr lang="en-US" dirty="0"/>
              <a:t>, which helps predict future borrowing needs</a:t>
            </a:r>
          </a:p>
          <a:p>
            <a:r>
              <a:rPr lang="en-US" dirty="0"/>
              <a:t>How </a:t>
            </a:r>
            <a:r>
              <a:rPr lang="en-US" b="1" dirty="0"/>
              <a:t>profits</a:t>
            </a:r>
            <a:r>
              <a:rPr lang="en-US" dirty="0"/>
              <a:t> are likely to be distributed amongst those with an interest in the company</a:t>
            </a:r>
          </a:p>
          <a:p>
            <a:r>
              <a:rPr lang="en-US" dirty="0"/>
              <a:t>Information about </a:t>
            </a:r>
            <a:r>
              <a:rPr lang="en-US" b="1" dirty="0"/>
              <a:t>liquidity</a:t>
            </a:r>
            <a:r>
              <a:rPr lang="en-US" dirty="0"/>
              <a:t> and </a:t>
            </a:r>
            <a:r>
              <a:rPr lang="en-US" b="1" dirty="0"/>
              <a:t>solvency</a:t>
            </a:r>
            <a:r>
              <a:rPr lang="en-US" dirty="0"/>
              <a:t> which is useful in predicting the ability of an entity to meet its financial commitments as they fall due</a:t>
            </a:r>
          </a:p>
          <a:p>
            <a:endParaRPr lang="en-AU" dirty="0"/>
          </a:p>
        </p:txBody>
      </p:sp>
      <p:pic>
        <p:nvPicPr>
          <p:cNvPr id="10" name="Picture 3" descr="C:\Users\lmckinnon\Desktop\iStock_000039434250_Large.jpg"/>
          <p:cNvPicPr>
            <a:picLocks noGrp="1" noChangeAspect="1" noChangeArrowheads="1"/>
          </p:cNvPicPr>
          <p:nvPr>
            <p:ph type="pic" sz="quarter" idx="16"/>
          </p:nvPr>
        </p:nvPicPr>
        <p:blipFill>
          <a:blip r:embed="rId3" cstate="print">
            <a:extLst>
              <a:ext uri="{28A0092B-C50C-407E-A947-70E740481C1C}">
                <a14:useLocalDpi xmlns:a14="http://schemas.microsoft.com/office/drawing/2010/main" val="0"/>
              </a:ext>
            </a:extLst>
          </a:blip>
          <a:srcRect l="6" r="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370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are financial statements </a:t>
            </a:r>
            <a:r>
              <a:rPr lang="en-US" dirty="0" smtClean="0"/>
              <a:t>prepared</a:t>
            </a:r>
            <a:r>
              <a:rPr lang="en-US" dirty="0"/>
              <a:t>?</a:t>
            </a:r>
            <a:endParaRPr lang="en-AU" dirty="0"/>
          </a:p>
        </p:txBody>
      </p:sp>
      <p:sp>
        <p:nvSpPr>
          <p:cNvPr id="3" name="Slide Number Placeholder 2"/>
          <p:cNvSpPr>
            <a:spLocks noGrp="1"/>
          </p:cNvSpPr>
          <p:nvPr>
            <p:ph type="sldNum" sz="quarter" idx="4"/>
          </p:nvPr>
        </p:nvSpPr>
        <p:spPr/>
        <p:txBody>
          <a:bodyPr/>
          <a:lstStyle/>
          <a:p>
            <a:fld id="{E1D6F247-3AD3-E042-9E97-526F5FCB804A}" type="slidenum">
              <a:rPr lang="en-US" smtClean="0"/>
              <a:pPr/>
              <a:t>8</a:t>
            </a:fld>
            <a:endParaRPr lang="en-US" dirty="0"/>
          </a:p>
        </p:txBody>
      </p:sp>
      <p:sp>
        <p:nvSpPr>
          <p:cNvPr id="5" name="Text Placeholder 4"/>
          <p:cNvSpPr>
            <a:spLocks noGrp="1"/>
          </p:cNvSpPr>
          <p:nvPr>
            <p:ph type="body" sz="quarter" idx="10"/>
          </p:nvPr>
        </p:nvSpPr>
        <p:spPr/>
        <p:txBody>
          <a:bodyPr/>
          <a:lstStyle/>
          <a:p>
            <a:pPr marL="0" indent="0">
              <a:buNone/>
            </a:pPr>
            <a:r>
              <a:rPr lang="en-AU" b="1" dirty="0">
                <a:solidFill>
                  <a:schemeClr val="accent1"/>
                </a:solidFill>
              </a:rPr>
              <a:t>Accrual basis</a:t>
            </a:r>
          </a:p>
          <a:p>
            <a:pPr marL="0" indent="0">
              <a:buNone/>
            </a:pPr>
            <a:r>
              <a:rPr lang="en-US" dirty="0"/>
              <a:t>The effects of transactions and other events are recognised when they occur and they are recorded in the accounting records and reported in the financial reports in the periods to which they relate</a:t>
            </a:r>
            <a:r>
              <a:rPr lang="en-US" dirty="0" smtClean="0"/>
              <a:t>.</a:t>
            </a:r>
          </a:p>
          <a:p>
            <a:pPr marL="0" indent="0">
              <a:buNone/>
            </a:pPr>
            <a:endParaRPr lang="en-US" dirty="0"/>
          </a:p>
          <a:p>
            <a:pPr marL="0" indent="0">
              <a:buNone/>
            </a:pPr>
            <a:r>
              <a:rPr lang="en-AU" b="1" dirty="0">
                <a:solidFill>
                  <a:schemeClr val="accent1"/>
                </a:solidFill>
              </a:rPr>
              <a:t>Going concern basis</a:t>
            </a:r>
          </a:p>
          <a:p>
            <a:pPr marL="0" indent="0">
              <a:buNone/>
            </a:pPr>
            <a:r>
              <a:rPr lang="en-US" dirty="0"/>
              <a:t>Unless management either intends to liquidate the entity or to cease trading, or has no realistic alternative but to do so.</a:t>
            </a:r>
          </a:p>
          <a:p>
            <a:pPr marL="0" indent="0">
              <a:buNone/>
            </a:pPr>
            <a:endParaRPr lang="en-US" dirty="0"/>
          </a:p>
          <a:p>
            <a:endParaRPr lang="en-AU" dirty="0"/>
          </a:p>
        </p:txBody>
      </p:sp>
      <p:pic>
        <p:nvPicPr>
          <p:cNvPr id="11" name="Picture 4" descr="C:\Users\lmckinnon\Desktop\iStock_000049297666_Large.jpg"/>
          <p:cNvPicPr>
            <a:picLocks noGrp="1" noChangeAspect="1" noChangeArrowheads="1"/>
          </p:cNvPicPr>
          <p:nvPr>
            <p:ph type="pic" sz="quarter" idx="16"/>
          </p:nvPr>
        </p:nvPicPr>
        <p:blipFill>
          <a:blip r:embed="rId3" cstate="print">
            <a:extLst>
              <a:ext uri="{28A0092B-C50C-407E-A947-70E740481C1C}">
                <a14:useLocalDpi xmlns:a14="http://schemas.microsoft.com/office/drawing/2010/main" val="0"/>
              </a:ext>
            </a:extLst>
          </a:blip>
          <a:srcRect l="6" r="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499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1. McGrathNicol Presentation Slides">
  <a:themeElements>
    <a:clrScheme name="McGrathNicol">
      <a:dk1>
        <a:srgbClr val="000000"/>
      </a:dk1>
      <a:lt1>
        <a:srgbClr val="FFFFFF"/>
      </a:lt1>
      <a:dk2>
        <a:srgbClr val="FFFFFF"/>
      </a:dk2>
      <a:lt2>
        <a:srgbClr val="FFFFFF"/>
      </a:lt2>
      <a:accent1>
        <a:srgbClr val="00A7F2"/>
      </a:accent1>
      <a:accent2>
        <a:srgbClr val="FFE800"/>
      </a:accent2>
      <a:accent3>
        <a:srgbClr val="00AA48"/>
      </a:accent3>
      <a:accent4>
        <a:srgbClr val="F40A20"/>
      </a:accent4>
      <a:accent5>
        <a:srgbClr val="7F878D"/>
      </a:accent5>
      <a:accent6>
        <a:srgbClr val="C5C8C8"/>
      </a:accent6>
      <a:hlink>
        <a:srgbClr val="F0C116"/>
      </a:hlink>
      <a:folHlink>
        <a:srgbClr val="F7DC7D"/>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5"/>
          </a:solidFill>
        </a:ln>
        <a:effectLst/>
      </a:spPr>
      <a:bodyPr rtlCol="0" anchor="ctr"/>
      <a:lstStyle>
        <a:defPPr algn="ctr">
          <a:defRPr sz="900" dirty="0">
            <a:latin typeface="Malgun Gothic" panose="020B0503020000020004" pitchFamily="34" charset="-127"/>
            <a:ea typeface="Malgun Gothic" panose="020B0503020000020004" pitchFamily="34" charset="-127"/>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rtlCol="0">
        <a:spAutoFit/>
      </a:bodyPr>
      <a:lstStyle>
        <a:defPPr>
          <a:defRPr sz="1600" dirty="0">
            <a:latin typeface="Malgun Gothic" panose="020B0503020000020004" pitchFamily="34" charset="-127"/>
            <a:ea typeface="Malgun Gothic" panose="020B0503020000020004" pitchFamily="34" charset="-127"/>
          </a:defRPr>
        </a:defPPr>
      </a:lstStyle>
    </a:txDef>
  </a:objectDefaults>
  <a:extraClrSchemeLst/>
</a:theme>
</file>

<file path=ppt/theme/theme2.xml><?xml version="1.0" encoding="utf-8"?>
<a:theme xmlns:a="http://schemas.openxmlformats.org/drawingml/2006/main" name="2. McGrathNicol Section Dividers">
  <a:themeElements>
    <a:clrScheme name="McGrathNicol">
      <a:dk1>
        <a:srgbClr val="000000"/>
      </a:dk1>
      <a:lt1>
        <a:srgbClr val="FFFFFF"/>
      </a:lt1>
      <a:dk2>
        <a:srgbClr val="FFFFFF"/>
      </a:dk2>
      <a:lt2>
        <a:srgbClr val="FFFFFF"/>
      </a:lt2>
      <a:accent1>
        <a:srgbClr val="00A7F2"/>
      </a:accent1>
      <a:accent2>
        <a:srgbClr val="FFE800"/>
      </a:accent2>
      <a:accent3>
        <a:srgbClr val="00AA48"/>
      </a:accent3>
      <a:accent4>
        <a:srgbClr val="F40A20"/>
      </a:accent4>
      <a:accent5>
        <a:srgbClr val="7F878D"/>
      </a:accent5>
      <a:accent6>
        <a:srgbClr val="C5C8C8"/>
      </a:accent6>
      <a:hlink>
        <a:srgbClr val="F0C116"/>
      </a:hlink>
      <a:folHlink>
        <a:srgbClr val="F7DC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5"/>
          </a:solid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5"/>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3875</TotalTime>
  <Words>7463</Words>
  <Application>Microsoft Office PowerPoint</Application>
  <PresentationFormat>Custom</PresentationFormat>
  <Paragraphs>1241</Paragraphs>
  <Slides>62</Slides>
  <Notes>62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62</vt:i4>
      </vt:variant>
    </vt:vector>
  </HeadingPairs>
  <TitlesOfParts>
    <vt:vector size="71" baseType="lpstr">
      <vt:lpstr>Malgun Gothic</vt:lpstr>
      <vt:lpstr>Arial</vt:lpstr>
      <vt:lpstr>Batang</vt:lpstr>
      <vt:lpstr>Calibri</vt:lpstr>
      <vt:lpstr>Symbol</vt:lpstr>
      <vt:lpstr>Times New Roman</vt:lpstr>
      <vt:lpstr>Wingdings</vt:lpstr>
      <vt:lpstr>1. McGrathNicol Presentation Slides</vt:lpstr>
      <vt:lpstr>2. McGrathNicol Section Dividers</vt:lpstr>
      <vt:lpstr>PowerPoint Presentation</vt:lpstr>
      <vt:lpstr>Contacts</vt:lpstr>
      <vt:lpstr>Workshop outline</vt:lpstr>
      <vt:lpstr>Introductions</vt:lpstr>
      <vt:lpstr>Getting the most out of today </vt:lpstr>
      <vt:lpstr>Case study background – ABC Constructions</vt:lpstr>
      <vt:lpstr>PowerPoint Presentation</vt:lpstr>
      <vt:lpstr>What are Financial statements/reports?</vt:lpstr>
      <vt:lpstr>How are financial statements prepared?</vt:lpstr>
      <vt:lpstr>Information used to prepare financial statements</vt:lpstr>
      <vt:lpstr>Types of financial information</vt:lpstr>
      <vt:lpstr>Activity 1: Walkthrough of ABC’s Financial Statements</vt:lpstr>
      <vt:lpstr>Income statement or profit and loss</vt:lpstr>
      <vt:lpstr>Income statement or profit and loss</vt:lpstr>
      <vt:lpstr>Income statement or profit and loss</vt:lpstr>
      <vt:lpstr>Financial position or balance sheet</vt:lpstr>
      <vt:lpstr>Financial position or balance sheet</vt:lpstr>
      <vt:lpstr>Financial position or balance sheet</vt:lpstr>
      <vt:lpstr>Financial position or balance sheet</vt:lpstr>
      <vt:lpstr>Cash flow statement</vt:lpstr>
      <vt:lpstr>Cash flow statement</vt:lpstr>
      <vt:lpstr>The integration of financial statements</vt:lpstr>
      <vt:lpstr>Notes to the financial statements</vt:lpstr>
      <vt:lpstr>What do the financial statements tell us about ABC?</vt:lpstr>
      <vt:lpstr>PowerPoint Presentation</vt:lpstr>
      <vt:lpstr>Profit vs cash flow</vt:lpstr>
      <vt:lpstr>Financial concepts – management account – profit and loss</vt:lpstr>
      <vt:lpstr>Financial concepts – management account – balance sheet</vt:lpstr>
      <vt:lpstr>Financial concepts – summary</vt:lpstr>
      <vt:lpstr>PowerPoint Presentation</vt:lpstr>
      <vt:lpstr>What can ratios tell you?</vt:lpstr>
      <vt:lpstr>Types of ratios</vt:lpstr>
      <vt:lpstr>Summary of ratios and formulas</vt:lpstr>
      <vt:lpstr>Return on Equity</vt:lpstr>
      <vt:lpstr>Activity 2: Calculation of ABC’s 2018 ROE</vt:lpstr>
      <vt:lpstr>Activity 2: Answer</vt:lpstr>
      <vt:lpstr>PowerPoint Presentation</vt:lpstr>
      <vt:lpstr>SWOT analysis</vt:lpstr>
      <vt:lpstr>SWOT analysis - examples </vt:lpstr>
      <vt:lpstr>Porter’s five forces - examples</vt:lpstr>
      <vt:lpstr>Activity 3: Using commercial frameworks</vt:lpstr>
      <vt:lpstr>Activity 3: What does your analysis reveal about ABC?</vt:lpstr>
      <vt:lpstr>PowerPoint Presentation</vt:lpstr>
      <vt:lpstr>Causes of decline in a business</vt:lpstr>
      <vt:lpstr>Where to look for EWS</vt:lpstr>
      <vt:lpstr>EWS checklist</vt:lpstr>
      <vt:lpstr>EWS checklist – Macro factors</vt:lpstr>
      <vt:lpstr>EWS checklist – Life cycle / signs of distress</vt:lpstr>
      <vt:lpstr>EWS checklist – Management culture &amp; control</vt:lpstr>
      <vt:lpstr>EWS checklist – Management information</vt:lpstr>
      <vt:lpstr>EWS checklist – Financial performance/structure</vt:lpstr>
      <vt:lpstr>EWS checklist – Key stakeholders    </vt:lpstr>
      <vt:lpstr>PowerPoint Presentation</vt:lpstr>
      <vt:lpstr>The call</vt:lpstr>
      <vt:lpstr>Why should ABC buy XYZ?</vt:lpstr>
      <vt:lpstr>Why shouldn’t ABC buy XYZ?</vt:lpstr>
      <vt:lpstr>Other considerations</vt:lpstr>
      <vt:lpstr>PowerPoint Presentation</vt:lpstr>
      <vt:lpstr>PowerPoint Presentation</vt:lpstr>
      <vt:lpstr>PowerPoint Presentation</vt:lpstr>
      <vt:lpstr>Were the objectives met?</vt:lpstr>
      <vt:lpstr>Q&amp;A</vt:lpstr>
    </vt:vector>
  </TitlesOfParts>
  <Company>5.0.2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BANKSIA MORTGAGES LIMITED (RECEIVERS AND MANAGERS APPOINTED)</dc:title>
  <dc:creator>Di Shalevski</dc:creator>
  <cp:lastModifiedBy>Selina Gerner</cp:lastModifiedBy>
  <cp:revision>264</cp:revision>
  <cp:lastPrinted>2018-11-01T06:43:18Z</cp:lastPrinted>
  <dcterms:created xsi:type="dcterms:W3CDTF">2014-06-03T01:14:20Z</dcterms:created>
  <dcterms:modified xsi:type="dcterms:W3CDTF">2018-11-09T00:11:53Z</dcterms:modified>
  <cp:version>5.0.1</cp:version>
</cp:coreProperties>
</file>